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686" r:id="rId2"/>
    <p:sldMasterId id="2147483693" r:id="rId3"/>
    <p:sldMasterId id="2147483698" r:id="rId4"/>
    <p:sldMasterId id="2147483675" r:id="rId5"/>
  </p:sldMasterIdLst>
  <p:notesMasterIdLst>
    <p:notesMasterId r:id="rId61"/>
  </p:notesMasterIdLst>
  <p:handoutMasterIdLst>
    <p:handoutMasterId r:id="rId62"/>
  </p:handoutMasterIdLst>
  <p:sldIdLst>
    <p:sldId id="338" r:id="rId6"/>
    <p:sldId id="341" r:id="rId7"/>
    <p:sldId id="342" r:id="rId8"/>
    <p:sldId id="423" r:id="rId9"/>
    <p:sldId id="424" r:id="rId10"/>
    <p:sldId id="425" r:id="rId11"/>
    <p:sldId id="426" r:id="rId12"/>
    <p:sldId id="427" r:id="rId13"/>
    <p:sldId id="452" r:id="rId14"/>
    <p:sldId id="381" r:id="rId15"/>
    <p:sldId id="362" r:id="rId16"/>
    <p:sldId id="428" r:id="rId17"/>
    <p:sldId id="454" r:id="rId18"/>
    <p:sldId id="455" r:id="rId19"/>
    <p:sldId id="431" r:id="rId20"/>
    <p:sldId id="385" r:id="rId21"/>
    <p:sldId id="402" r:id="rId22"/>
    <p:sldId id="386" r:id="rId23"/>
    <p:sldId id="408" r:id="rId24"/>
    <p:sldId id="449" r:id="rId25"/>
    <p:sldId id="460" r:id="rId26"/>
    <p:sldId id="461" r:id="rId27"/>
    <p:sldId id="467" r:id="rId28"/>
    <p:sldId id="399" r:id="rId29"/>
    <p:sldId id="462" r:id="rId30"/>
    <p:sldId id="463" r:id="rId31"/>
    <p:sldId id="464" r:id="rId32"/>
    <p:sldId id="466" r:id="rId33"/>
    <p:sldId id="475" r:id="rId34"/>
    <p:sldId id="468" r:id="rId35"/>
    <p:sldId id="469" r:id="rId36"/>
    <p:sldId id="470" r:id="rId37"/>
    <p:sldId id="471" r:id="rId38"/>
    <p:sldId id="387" r:id="rId39"/>
    <p:sldId id="432" r:id="rId40"/>
    <p:sldId id="433" r:id="rId41"/>
    <p:sldId id="456" r:id="rId42"/>
    <p:sldId id="388" r:id="rId43"/>
    <p:sldId id="390" r:id="rId44"/>
    <p:sldId id="391" r:id="rId45"/>
    <p:sldId id="392" r:id="rId46"/>
    <p:sldId id="393" r:id="rId47"/>
    <p:sldId id="434" r:id="rId48"/>
    <p:sldId id="435" r:id="rId49"/>
    <p:sldId id="394" r:id="rId50"/>
    <p:sldId id="403" r:id="rId51"/>
    <p:sldId id="450" r:id="rId52"/>
    <p:sldId id="404" r:id="rId53"/>
    <p:sldId id="405" r:id="rId54"/>
    <p:sldId id="406" r:id="rId55"/>
    <p:sldId id="472" r:id="rId56"/>
    <p:sldId id="457" r:id="rId57"/>
    <p:sldId id="416" r:id="rId58"/>
    <p:sldId id="473" r:id="rId59"/>
    <p:sldId id="474" r:id="rId60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FFAA01"/>
    <a:srgbClr val="F99707"/>
    <a:srgbClr val="FCB504"/>
    <a:srgbClr val="B52217"/>
    <a:srgbClr val="960000"/>
    <a:srgbClr val="A400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65" autoAdjust="0"/>
    <p:restoredTop sz="99518" autoAdjust="0"/>
  </p:normalViewPr>
  <p:slideViewPr>
    <p:cSldViewPr>
      <p:cViewPr varScale="1">
        <p:scale>
          <a:sx n="67" d="100"/>
          <a:sy n="67" d="100"/>
        </p:scale>
        <p:origin x="12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52D72-ED1D-48E3-B38D-D27DF71D5328}" type="datetimeFigureOut">
              <a:rPr lang="de-AT"/>
              <a:pPr>
                <a:defRPr/>
              </a:pPr>
              <a:t>21.03.2019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8876E5-8CB2-488D-BB52-3FDCCA373F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925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63736-15EA-4775-815E-DDF88F21B7ED}" type="datetimeFigureOut">
              <a:rPr lang="de-AT"/>
              <a:pPr>
                <a:defRPr/>
              </a:pPr>
              <a:t>21.03.2019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EAC6C9-0F3A-40E0-896B-88DE66496CB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1607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5942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674688"/>
            <a:ext cx="9421813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 userDrawn="1"/>
        </p:nvSpPr>
        <p:spPr>
          <a:xfrm>
            <a:off x="-180975" y="4437063"/>
            <a:ext cx="9648825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4" name="Rechteck 3"/>
          <p:cNvSpPr/>
          <p:nvPr userDrawn="1"/>
        </p:nvSpPr>
        <p:spPr>
          <a:xfrm>
            <a:off x="4859338" y="0"/>
            <a:ext cx="38163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260350"/>
            <a:ext cx="34004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"/>
          <p:cNvSpPr txBox="1">
            <a:spLocks noChangeArrowheads="1"/>
          </p:cNvSpPr>
          <p:nvPr userDrawn="1"/>
        </p:nvSpPr>
        <p:spPr>
          <a:xfrm>
            <a:off x="469900" y="1700213"/>
            <a:ext cx="7485063" cy="1081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Hier fügen Sie den </a:t>
            </a:r>
            <a:b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Titel der Präsentation ein.</a:t>
            </a:r>
            <a:endParaRPr lang="de-DE" sz="3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7" name="Rectangle 28"/>
          <p:cNvSpPr txBox="1">
            <a:spLocks noChangeArrowheads="1"/>
          </p:cNvSpPr>
          <p:nvPr userDrawn="1"/>
        </p:nvSpPr>
        <p:spPr>
          <a:xfrm>
            <a:off x="469900" y="3062288"/>
            <a:ext cx="7510463" cy="58420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95350" indent="-354013" algn="l" defTabSz="914400" rtl="0" eaLnBrk="1" latinLnBrk="0" hangingPunct="1">
              <a:spcBef>
                <a:spcPct val="20000"/>
              </a:spcBef>
              <a:buFont typeface="Symbol" pitchFamily="18" charset="2"/>
              <a:buChar char="-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4302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790700" indent="-3540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de-DE" sz="2400" noProof="1"/>
              <a:t>Fügen Sie hier den Untertitel ein.</a:t>
            </a:r>
            <a:endParaRPr lang="de-DE" sz="24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37113"/>
            <a:ext cx="65532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0000">
                <a:schemeClr val="bg1">
                  <a:lumMod val="65000"/>
                </a:schemeClr>
              </a:gs>
              <a:gs pos="0">
                <a:schemeClr val="tx1">
                  <a:lumMod val="61000"/>
                  <a:lumOff val="39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90117" name="Grafik 6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D1B3A30B-827A-41C3-9327-D27E88FC99E1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4879B4"/>
              </a:gs>
              <a:gs pos="0">
                <a:schemeClr val="tx2"/>
              </a:gs>
              <a:gs pos="50000">
                <a:schemeClr val="accent1"/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0246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C5A4FFB9-E613-43CD-964A-AE1E9E6225EE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C00000"/>
              </a:gs>
              <a:gs pos="0">
                <a:srgbClr val="A40000">
                  <a:lumMod val="100000"/>
                </a:srgbClr>
              </a:gs>
              <a:gs pos="50000">
                <a:srgbClr val="D60000"/>
              </a:gs>
              <a:gs pos="100000">
                <a:srgbClr val="A80000">
                  <a:lumMod val="9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7414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6DD54E4-5D87-4DDA-86A7-5D3265BB197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24582" name="Grafik 6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E0A7362-2F94-4D89-A5F0-263D764F0B24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30726" name="Grafik 6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046146C9-533C-4473-A975-7739642B77B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developer.android.com/training/basics/activity-lifecycle/pausing.html" TargetMode="Externa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developer.android.com/training/basics/activity-lifecycle/recreating.html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de-AT" dirty="0">
                <a:effectLst/>
                <a:latin typeface="Arial" charset="0"/>
                <a:cs typeface="Arial" charset="0"/>
              </a:rPr>
              <a:t>UI unter Android </a:t>
            </a:r>
            <a:r>
              <a:rPr lang="de-AT" dirty="0">
                <a:effectLst/>
                <a:latin typeface="Arial" charset="0"/>
                <a:cs typeface="Arial" charset="0"/>
                <a:sym typeface="Wingdings" pitchFamily="2" charset="2"/>
              </a:rPr>
              <a:t> </a:t>
            </a:r>
            <a:r>
              <a:rPr lang="de-AT" dirty="0" err="1">
                <a:effectLst/>
                <a:latin typeface="Arial" charset="0"/>
                <a:cs typeface="Arial" charset="0"/>
                <a:sym typeface="Wingdings" pitchFamily="2" charset="2"/>
              </a:rPr>
              <a:t>Activity</a:t>
            </a:r>
            <a:endParaRPr lang="de-AT" dirty="0">
              <a:effectLst/>
              <a:latin typeface="Arial" charset="0"/>
              <a:cs typeface="Arial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980728"/>
            <a:ext cx="3096344" cy="550375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Richtlinien für Lebenszyklusmethoden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/>
              <a:t>onCreate</a:t>
            </a:r>
            <a:r>
              <a:rPr lang="en-US" sz="2400" dirty="0"/>
              <a:t>() 	</a:t>
            </a:r>
            <a:r>
              <a:rPr lang="en-US" sz="2400" dirty="0">
                <a:sym typeface="Wingdings" panose="05000000000000000000" pitchFamily="2" charset="2"/>
              </a:rPr>
              <a:t> 	</a:t>
            </a:r>
            <a:r>
              <a:rPr lang="en-US" sz="2400" dirty="0" err="1">
                <a:sym typeface="Wingdings" panose="05000000000000000000" pitchFamily="2" charset="2"/>
              </a:rPr>
              <a:t>Objekte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instanzieren</a:t>
            </a:r>
            <a:r>
              <a:rPr lang="en-US" sz="2400" dirty="0">
                <a:sym typeface="Wingdings" panose="05000000000000000000" pitchFamily="2" charset="2"/>
              </a:rPr>
              <a:t>, die in Activity                                                   			</a:t>
            </a:r>
            <a:r>
              <a:rPr lang="en-US" sz="2400" dirty="0" err="1">
                <a:sym typeface="Wingdings" panose="05000000000000000000" pitchFamily="2" charset="2"/>
              </a:rPr>
              <a:t>benötigt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werden</a:t>
            </a:r>
            <a:r>
              <a:rPr lang="en-US" sz="2400" dirty="0">
                <a:sym typeface="Wingdings" panose="05000000000000000000" pitchFamily="2" charset="2"/>
              </a:rPr>
              <a:t> (</a:t>
            </a:r>
            <a:r>
              <a:rPr lang="en-US" sz="2400" dirty="0" err="1">
                <a:sym typeface="Wingdings" panose="05000000000000000000" pitchFamily="2" charset="2"/>
              </a:rPr>
              <a:t>z.B</a:t>
            </a:r>
            <a:r>
              <a:rPr lang="en-US" sz="2400" dirty="0">
                <a:sym typeface="Wingdings" panose="05000000000000000000" pitchFamily="2" charset="2"/>
              </a:rPr>
              <a:t>. Controls)</a:t>
            </a:r>
          </a:p>
          <a:p>
            <a:r>
              <a:rPr lang="en-US" sz="2400" dirty="0" err="1"/>
              <a:t>onResume</a:t>
            </a:r>
            <a:r>
              <a:rPr lang="en-US" sz="2400" dirty="0"/>
              <a:t>()  </a:t>
            </a:r>
            <a:r>
              <a:rPr lang="en-US" sz="2400" dirty="0">
                <a:sym typeface="Wingdings" panose="05000000000000000000" pitchFamily="2" charset="2"/>
              </a:rPr>
              <a:t> 	</a:t>
            </a:r>
            <a:r>
              <a:rPr lang="en-US" sz="2400" dirty="0" err="1">
                <a:sym typeface="Wingdings" panose="05000000000000000000" pitchFamily="2" charset="2"/>
              </a:rPr>
              <a:t>starten</a:t>
            </a:r>
            <a:r>
              <a:rPr lang="en-US" sz="2400" dirty="0">
                <a:sym typeface="Wingdings" panose="05000000000000000000" pitchFamily="2" charset="2"/>
              </a:rPr>
              <a:t> von Services und Code, der 			</a:t>
            </a:r>
            <a:r>
              <a:rPr lang="en-US" sz="2400" dirty="0" err="1">
                <a:sym typeface="Wingdings" panose="05000000000000000000" pitchFamily="2" charset="2"/>
              </a:rPr>
              <a:t>benötigt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wird</a:t>
            </a:r>
            <a:r>
              <a:rPr lang="en-US" sz="2400" dirty="0">
                <a:sym typeface="Wingdings" panose="05000000000000000000" pitchFamily="2" charset="2"/>
              </a:rPr>
              <a:t>, </a:t>
            </a:r>
            <a:r>
              <a:rPr lang="en-US" sz="2400" dirty="0" err="1">
                <a:sym typeface="Wingdings" panose="05000000000000000000" pitchFamily="2" charset="2"/>
              </a:rPr>
              <a:t>wenn</a:t>
            </a:r>
            <a:r>
              <a:rPr lang="en-US" sz="2400" dirty="0">
                <a:sym typeface="Wingdings" panose="05000000000000000000" pitchFamily="2" charset="2"/>
              </a:rPr>
              <a:t> Activity </a:t>
            </a:r>
            <a:r>
              <a:rPr lang="en-US" sz="2400" dirty="0" err="1">
                <a:sym typeface="Wingdings" panose="05000000000000000000" pitchFamily="2" charset="2"/>
              </a:rPr>
              <a:t>im</a:t>
            </a:r>
            <a:r>
              <a:rPr lang="en-US" sz="2400" dirty="0">
                <a:sym typeface="Wingdings" panose="05000000000000000000" pitchFamily="2" charset="2"/>
              </a:rPr>
              <a:t> 				</a:t>
            </a:r>
            <a:r>
              <a:rPr lang="en-US" sz="2400" dirty="0" err="1">
                <a:sym typeface="Wingdings" panose="05000000000000000000" pitchFamily="2" charset="2"/>
              </a:rPr>
              <a:t>Vordergrund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ist</a:t>
            </a:r>
            <a:endParaRPr lang="en-US" sz="2400" dirty="0"/>
          </a:p>
          <a:p>
            <a:r>
              <a:rPr lang="en-US" sz="2400" dirty="0" err="1"/>
              <a:t>onPause</a:t>
            </a:r>
            <a:r>
              <a:rPr lang="en-US" sz="2400" dirty="0"/>
              <a:t>()  </a:t>
            </a:r>
            <a:r>
              <a:rPr lang="en-US" sz="2400" dirty="0">
                <a:sym typeface="Wingdings" panose="05000000000000000000" pitchFamily="2" charset="2"/>
              </a:rPr>
              <a:t> 	</a:t>
            </a:r>
            <a:r>
              <a:rPr lang="en-US" sz="2400" dirty="0" err="1">
                <a:sym typeface="Wingdings" panose="05000000000000000000" pitchFamily="2" charset="2"/>
              </a:rPr>
              <a:t>stoppen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  <a:r>
              <a:rPr lang="en-US" sz="2400" dirty="0" err="1">
                <a:sym typeface="Wingdings" panose="05000000000000000000" pitchFamily="2" charset="2"/>
              </a:rPr>
              <a:t>etwaiger</a:t>
            </a:r>
            <a:r>
              <a:rPr lang="en-US" sz="2400" dirty="0">
                <a:sym typeface="Wingdings" panose="05000000000000000000" pitchFamily="2" charset="2"/>
              </a:rPr>
              <a:t> Services</a:t>
            </a:r>
          </a:p>
          <a:p>
            <a:r>
              <a:rPr lang="en-US" sz="2400" dirty="0" err="1"/>
              <a:t>onDestroy</a:t>
            </a:r>
            <a:r>
              <a:rPr lang="en-US" sz="2400" dirty="0"/>
              <a:t>()  </a:t>
            </a:r>
            <a:r>
              <a:rPr lang="en-US" sz="2400" dirty="0">
                <a:sym typeface="Wingdings" panose="05000000000000000000" pitchFamily="2" charset="2"/>
              </a:rPr>
              <a:t> 	</a:t>
            </a:r>
            <a:r>
              <a:rPr lang="en-US" sz="2400" dirty="0" err="1">
                <a:sym typeface="Wingdings" panose="05000000000000000000" pitchFamily="2" charset="2"/>
              </a:rPr>
              <a:t>freigeben</a:t>
            </a:r>
            <a:r>
              <a:rPr lang="en-US" sz="2400" dirty="0">
                <a:sym typeface="Wingdings" panose="05000000000000000000" pitchFamily="2" charset="2"/>
              </a:rPr>
              <a:t> von </a:t>
            </a:r>
            <a:r>
              <a:rPr lang="en-US" sz="2400" dirty="0" err="1">
                <a:sym typeface="Wingdings" panose="05000000000000000000" pitchFamily="2" charset="2"/>
              </a:rPr>
              <a:t>Ressourcen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3498490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769" y="1047995"/>
            <a:ext cx="2869716" cy="510092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Erstes einfaches Beispiel als Einstieg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124744"/>
            <a:ext cx="5112568" cy="4525963"/>
          </a:xfrm>
        </p:spPr>
        <p:txBody>
          <a:bodyPr/>
          <a:lstStyle/>
          <a:p>
            <a:r>
              <a:rPr lang="de-AT" sz="2000" dirty="0"/>
              <a:t>Anforderungen</a:t>
            </a:r>
          </a:p>
          <a:p>
            <a:pPr marL="541337" lvl="1" indent="0">
              <a:buNone/>
            </a:pPr>
            <a:r>
              <a:rPr lang="de-AT" sz="2000" dirty="0"/>
              <a:t>App unterstützt die Verrechnung von Plätzen (Tennis, Badminton, Volleyball, …) an die Mitspieler</a:t>
            </a:r>
          </a:p>
          <a:p>
            <a:pPr marL="541337" lvl="1" indent="0">
              <a:buNone/>
            </a:pPr>
            <a:r>
              <a:rPr lang="de-AT" sz="2000" dirty="0"/>
              <a:t>Über Settings Möglichkeit, Parameter einzustellen (persistent)</a:t>
            </a:r>
          </a:p>
          <a:p>
            <a:r>
              <a:rPr lang="de-AT" sz="2000" dirty="0"/>
              <a:t>Lehrziele</a:t>
            </a:r>
          </a:p>
          <a:p>
            <a:pPr lvl="1"/>
            <a:r>
              <a:rPr lang="de-AT" sz="2000" dirty="0"/>
              <a:t>Verknüpfung von </a:t>
            </a:r>
            <a:r>
              <a:rPr lang="de-AT" sz="2000" dirty="0" err="1"/>
              <a:t>Activities</a:t>
            </a:r>
            <a:r>
              <a:rPr lang="de-AT" sz="2000" dirty="0"/>
              <a:t> über explizite </a:t>
            </a:r>
            <a:r>
              <a:rPr lang="de-AT" sz="2000" dirty="0" err="1"/>
              <a:t>Intents</a:t>
            </a:r>
            <a:endParaRPr lang="de-AT" sz="2000" dirty="0"/>
          </a:p>
          <a:p>
            <a:pPr lvl="1"/>
            <a:r>
              <a:rPr lang="de-AT" sz="2000" dirty="0" err="1"/>
              <a:t>ConstraintLayout</a:t>
            </a:r>
            <a:endParaRPr lang="de-AT" sz="2000" dirty="0"/>
          </a:p>
          <a:p>
            <a:pPr lvl="1"/>
            <a:r>
              <a:rPr lang="de-AT" sz="2000" dirty="0"/>
              <a:t>Einfache </a:t>
            </a:r>
            <a:r>
              <a:rPr lang="de-AT" sz="2000" dirty="0" err="1"/>
              <a:t>AppBar</a:t>
            </a:r>
            <a:r>
              <a:rPr lang="de-AT" sz="2000" dirty="0"/>
              <a:t> als </a:t>
            </a:r>
            <a:r>
              <a:rPr lang="de-AT" sz="2000" dirty="0" err="1"/>
              <a:t>ActionBar</a:t>
            </a:r>
            <a:endParaRPr lang="de-AT" sz="2000" dirty="0"/>
          </a:p>
        </p:txBody>
      </p:sp>
      <p:sp>
        <p:nvSpPr>
          <p:cNvPr id="8" name="Abgerundetes Rechteck 7"/>
          <p:cNvSpPr/>
          <p:nvPr/>
        </p:nvSpPr>
        <p:spPr>
          <a:xfrm>
            <a:off x="395536" y="5733256"/>
            <a:ext cx="388843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PayYours_a</a:t>
            </a:r>
            <a:r>
              <a:rPr lang="de-DE" dirty="0"/>
              <a:t> Anfang</a:t>
            </a:r>
          </a:p>
        </p:txBody>
      </p:sp>
      <p:sp>
        <p:nvSpPr>
          <p:cNvPr id="5" name="Rechteck 4"/>
          <p:cNvSpPr/>
          <p:nvPr/>
        </p:nvSpPr>
        <p:spPr>
          <a:xfrm rot="1386466">
            <a:off x="7666312" y="5355207"/>
            <a:ext cx="1129183" cy="587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144000" tIns="108000" rIns="144000" bIns="108000">
            <a:spAutoFit/>
          </a:bodyPr>
          <a:lstStyle/>
          <a:p>
            <a:pPr algn="ctr"/>
            <a:r>
              <a:rPr lang="de-DE" sz="2400" b="0" cap="none" spc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Übung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Neues Projekt anlegen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8722062-6172-4FAB-9E17-D6F670275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088" y="908720"/>
            <a:ext cx="7884368" cy="528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447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Allerdings mit </a:t>
            </a:r>
            <a:r>
              <a:rPr lang="de-DE" dirty="0" err="1"/>
              <a:t>OptionsMenu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1071562"/>
            <a:ext cx="786765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86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Menu-</a:t>
            </a:r>
            <a:r>
              <a:rPr lang="de-DE" dirty="0" err="1"/>
              <a:t>Ressourcefile</a:t>
            </a:r>
            <a:r>
              <a:rPr lang="de-DE" dirty="0"/>
              <a:t> anlegen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575725"/>
            <a:ext cx="8208582" cy="142122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414961"/>
            <a:ext cx="8363272" cy="157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3635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Hauptmenü über </a:t>
            </a:r>
            <a:r>
              <a:rPr lang="de-AT" dirty="0" err="1"/>
              <a:t>ActionBar</a:t>
            </a:r>
            <a:r>
              <a:rPr lang="de-AT" dirty="0"/>
              <a:t> konfigurieren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525963"/>
          </a:xfrm>
        </p:spPr>
        <p:txBody>
          <a:bodyPr/>
          <a:lstStyle/>
          <a:p>
            <a:r>
              <a:rPr lang="de-AT" sz="2000" dirty="0"/>
              <a:t>Menüs, die über die Menütaste des Geräts aktiviert werden</a:t>
            </a:r>
          </a:p>
          <a:p>
            <a:r>
              <a:rPr lang="de-AT" sz="2000" dirty="0"/>
              <a:t>Pro </a:t>
            </a:r>
            <a:r>
              <a:rPr lang="de-AT" sz="2000" dirty="0" err="1"/>
              <a:t>Activity</a:t>
            </a:r>
            <a:r>
              <a:rPr lang="de-AT" sz="2000" dirty="0"/>
              <a:t> existiert ein Optionsmenü</a:t>
            </a:r>
          </a:p>
          <a:p>
            <a:r>
              <a:rPr lang="de-AT" sz="2000" dirty="0"/>
              <a:t>Menüs werden als XML-Ressource (Verzeichnis </a:t>
            </a:r>
            <a:r>
              <a:rPr lang="de-AT" sz="20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de-AT" sz="2000" dirty="0" err="1">
                <a:latin typeface="Courier New" pitchFamily="49" charset="0"/>
                <a:cs typeface="Courier New" pitchFamily="49" charset="0"/>
              </a:rPr>
              <a:t>res</a:t>
            </a:r>
            <a:r>
              <a:rPr lang="de-AT" sz="2000" dirty="0">
                <a:latin typeface="Courier New" pitchFamily="49" charset="0"/>
                <a:cs typeface="Courier New" pitchFamily="49" charset="0"/>
              </a:rPr>
              <a:t>/</a:t>
            </a:r>
            <a:r>
              <a:rPr lang="de-AT" sz="2000" dirty="0" err="1">
                <a:latin typeface="Courier New" pitchFamily="49" charset="0"/>
                <a:cs typeface="Courier New" pitchFamily="49" charset="0"/>
              </a:rPr>
              <a:t>menu</a:t>
            </a:r>
            <a:r>
              <a:rPr lang="de-AT" sz="2000" dirty="0"/>
              <a:t>) oder im Java-Code definiert</a:t>
            </a:r>
          </a:p>
          <a:p>
            <a:r>
              <a:rPr lang="de-AT" sz="2000" dirty="0"/>
              <a:t>Die Definition der Menüeinträge findet in der Methode </a:t>
            </a:r>
            <a:r>
              <a:rPr lang="de-AT" sz="2000" dirty="0" err="1">
                <a:latin typeface="Courier New" pitchFamily="49" charset="0"/>
                <a:cs typeface="Courier New" pitchFamily="49" charset="0"/>
              </a:rPr>
              <a:t>onCreateOptionsMenu</a:t>
            </a:r>
            <a:r>
              <a:rPr lang="de-AT" sz="2000" dirty="0"/>
              <a:t> statt</a:t>
            </a:r>
          </a:p>
          <a:p>
            <a:r>
              <a:rPr lang="de-AT" sz="2000" dirty="0"/>
              <a:t>Bei Auswahl eines Menüpunktes wird die Methode </a:t>
            </a:r>
            <a:r>
              <a:rPr lang="de-AT" sz="2000" dirty="0" err="1">
                <a:latin typeface="Courier New" pitchFamily="49" charset="0"/>
                <a:cs typeface="Courier New" pitchFamily="49" charset="0"/>
              </a:rPr>
              <a:t>onOptionsItemSelected</a:t>
            </a:r>
            <a:r>
              <a:rPr lang="de-AT" sz="2000" dirty="0"/>
              <a:t> aufgerufen</a:t>
            </a:r>
            <a:endParaRPr lang="de-DE" sz="2000" dirty="0"/>
          </a:p>
          <a:p>
            <a:endParaRPr lang="de-AT" sz="2000" dirty="0"/>
          </a:p>
          <a:p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75535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C50291C9-5EAD-4089-BBCA-372BAD44A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749" y="2719214"/>
            <a:ext cx="7906643" cy="370656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Hauptmenü als </a:t>
            </a:r>
            <a:r>
              <a:rPr lang="de-AT" dirty="0" err="1"/>
              <a:t>ActionBar</a:t>
            </a:r>
            <a:r>
              <a:rPr lang="de-AT" dirty="0"/>
              <a:t> konfigurieren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63277"/>
            <a:ext cx="8229600" cy="4525963"/>
          </a:xfrm>
        </p:spPr>
        <p:txBody>
          <a:bodyPr/>
          <a:lstStyle/>
          <a:p>
            <a:r>
              <a:rPr lang="de-AT" sz="2000" dirty="0"/>
              <a:t>menu_main.xml</a:t>
            </a:r>
          </a:p>
          <a:p>
            <a:r>
              <a:rPr lang="de-AT" sz="2000" dirty="0"/>
              <a:t>Menüpunkte Settings und </a:t>
            </a:r>
            <a:r>
              <a:rPr lang="de-AT" sz="2000" dirty="0" err="1"/>
              <a:t>Quit</a:t>
            </a:r>
            <a:r>
              <a:rPr lang="de-AT" sz="2000" dirty="0"/>
              <a:t> in </a:t>
            </a:r>
            <a:r>
              <a:rPr lang="de-AT" sz="2000" dirty="0" err="1"/>
              <a:t>ActionBar</a:t>
            </a:r>
            <a:r>
              <a:rPr lang="de-AT" sz="2000" dirty="0"/>
              <a:t> mit Icon aus Package Android</a:t>
            </a:r>
          </a:p>
          <a:p>
            <a:pPr lvl="1"/>
            <a:r>
              <a:rPr lang="de-AT" sz="2000" dirty="0" err="1"/>
              <a:t>Quit</a:t>
            </a:r>
            <a:r>
              <a:rPr lang="de-AT" sz="2000" dirty="0"/>
              <a:t> soll immer in </a:t>
            </a:r>
            <a:r>
              <a:rPr lang="de-AT" sz="2000" dirty="0" err="1"/>
              <a:t>ActionBar</a:t>
            </a:r>
            <a:r>
              <a:rPr lang="de-AT" sz="2000" dirty="0"/>
              <a:t> angezeigt werden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179512" y="4581128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Abgerundetes Rechteck 9"/>
          <p:cNvSpPr/>
          <p:nvPr/>
        </p:nvSpPr>
        <p:spPr>
          <a:xfrm>
            <a:off x="179512" y="4869160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Abgerundetes Rechteck 10"/>
          <p:cNvSpPr/>
          <p:nvPr/>
        </p:nvSpPr>
        <p:spPr>
          <a:xfrm>
            <a:off x="179512" y="5373216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Abgerundetes Rechteck 11"/>
          <p:cNvSpPr/>
          <p:nvPr/>
        </p:nvSpPr>
        <p:spPr>
          <a:xfrm>
            <a:off x="1835696" y="5877272"/>
            <a:ext cx="194421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Abgerundetes Rechteck 12"/>
          <p:cNvSpPr/>
          <p:nvPr/>
        </p:nvSpPr>
        <p:spPr>
          <a:xfrm>
            <a:off x="179512" y="5661248"/>
            <a:ext cx="894693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78319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685BA08F-3C3E-472E-BEE8-D83045B46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362075"/>
            <a:ext cx="7162800" cy="41338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2800" dirty="0"/>
              <a:t>Code für Menübehandlung in MainActivity.java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1331640" y="1556792"/>
            <a:ext cx="5400600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6"/>
          <p:cNvSpPr/>
          <p:nvPr/>
        </p:nvSpPr>
        <p:spPr>
          <a:xfrm>
            <a:off x="1625451" y="5013176"/>
            <a:ext cx="5106789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5"/>
          <p:cNvSpPr/>
          <p:nvPr/>
        </p:nvSpPr>
        <p:spPr>
          <a:xfrm>
            <a:off x="1403648" y="2780928"/>
            <a:ext cx="6696744" cy="22322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1724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Ergebnis: </a:t>
            </a:r>
            <a:r>
              <a:rPr lang="de-AT" dirty="0" err="1"/>
              <a:t>ActionBar</a:t>
            </a:r>
            <a:r>
              <a:rPr lang="de-AT" dirty="0"/>
              <a:t> mit </a:t>
            </a:r>
            <a:r>
              <a:rPr lang="de-AT" dirty="0" err="1"/>
              <a:t>ActionButtons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r>
              <a:rPr lang="de-AT" sz="2400" dirty="0"/>
              <a:t>Früher (vor Android 3/API 11) über </a:t>
            </a:r>
            <a:r>
              <a:rPr lang="de-AT" sz="2400" dirty="0" err="1"/>
              <a:t>OptionsMenu</a:t>
            </a:r>
            <a:endParaRPr lang="de-AT" sz="2400" dirty="0"/>
          </a:p>
          <a:p>
            <a:r>
              <a:rPr lang="de-AT" sz="2400" dirty="0"/>
              <a:t>finish() funktioniert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FAA8465-F203-41CE-888C-F227A82D6D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988840"/>
            <a:ext cx="3467100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025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Einstellungen für Programm speichern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4834880" cy="4525963"/>
          </a:xfrm>
        </p:spPr>
        <p:txBody>
          <a:bodyPr/>
          <a:lstStyle/>
          <a:p>
            <a:r>
              <a:rPr lang="de-AT" sz="2400" dirty="0"/>
              <a:t>Grunddaten vorgeben</a:t>
            </a:r>
          </a:p>
          <a:p>
            <a:pPr lvl="1"/>
            <a:r>
              <a:rPr lang="de-AT" sz="2400" dirty="0"/>
              <a:t>Preis je Einheit</a:t>
            </a:r>
          </a:p>
          <a:p>
            <a:pPr lvl="1"/>
            <a:r>
              <a:rPr lang="de-AT" sz="2400" dirty="0"/>
              <a:t>Plätze</a:t>
            </a:r>
          </a:p>
          <a:p>
            <a:pPr lvl="1"/>
            <a:r>
              <a:rPr lang="de-AT" sz="2400" dirty="0"/>
              <a:t>Spieler</a:t>
            </a:r>
          </a:p>
          <a:p>
            <a:r>
              <a:rPr lang="de-AT" sz="2400" dirty="0"/>
              <a:t>Bearbeitung als Dialog</a:t>
            </a:r>
          </a:p>
          <a:p>
            <a:r>
              <a:rPr lang="de-AT" sz="2400" dirty="0"/>
              <a:t>Icon für App</a:t>
            </a:r>
          </a:p>
          <a:p>
            <a:r>
              <a:rPr lang="de-AT" sz="2400" dirty="0"/>
              <a:t>Double im deutschen Format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3192" y="5085184"/>
            <a:ext cx="1500187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2120" y="980728"/>
            <a:ext cx="2798445" cy="497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234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Grundlegendes zu </a:t>
            </a:r>
            <a:r>
              <a:rPr lang="de-AT" dirty="0" err="1"/>
              <a:t>Activities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052736"/>
            <a:ext cx="8229600" cy="4525963"/>
          </a:xfrm>
        </p:spPr>
        <p:txBody>
          <a:bodyPr/>
          <a:lstStyle/>
          <a:p>
            <a:r>
              <a:rPr lang="de-AT" sz="2400" dirty="0"/>
              <a:t>Hauptzweck: Verarbeitung der  Benutzerinteraktion</a:t>
            </a:r>
          </a:p>
          <a:p>
            <a:pPr lvl="1"/>
            <a:r>
              <a:rPr lang="de-AT" sz="2100" dirty="0"/>
              <a:t>Funktion eines Controllers</a:t>
            </a:r>
          </a:p>
          <a:p>
            <a:r>
              <a:rPr lang="de-AT" sz="2400" dirty="0"/>
              <a:t>Pro Bildschirmseite wird eine </a:t>
            </a:r>
            <a:r>
              <a:rPr lang="de-AT" sz="2400" dirty="0" err="1"/>
              <a:t>Activity</a:t>
            </a:r>
            <a:r>
              <a:rPr lang="de-AT" sz="2400" dirty="0"/>
              <a:t> angelegt</a:t>
            </a:r>
          </a:p>
          <a:p>
            <a:r>
              <a:rPr lang="de-AT" sz="2400" dirty="0"/>
              <a:t>Strikte Trennung Design </a:t>
            </a:r>
            <a:r>
              <a:rPr lang="de-AT" sz="2400" dirty="0">
                <a:sym typeface="Wingdings" pitchFamily="2" charset="2"/>
              </a:rPr>
              <a:t> Code</a:t>
            </a:r>
          </a:p>
          <a:p>
            <a:pPr lvl="1"/>
            <a:r>
              <a:rPr lang="de-AT" sz="2000" dirty="0">
                <a:sym typeface="Wingdings" pitchFamily="2" charset="2"/>
              </a:rPr>
              <a:t>Design in </a:t>
            </a:r>
            <a:r>
              <a:rPr lang="de-AT" sz="2000" dirty="0" err="1">
                <a:sym typeface="Wingdings" pitchFamily="2" charset="2"/>
              </a:rPr>
              <a:t>res</a:t>
            </a:r>
            <a:r>
              <a:rPr lang="de-AT" sz="2000" dirty="0">
                <a:sym typeface="Wingdings" pitchFamily="2" charset="2"/>
              </a:rPr>
              <a:t>-Ordner  </a:t>
            </a:r>
            <a:r>
              <a:rPr lang="de-AT" sz="2000" dirty="0" err="1">
                <a:sym typeface="Wingdings" pitchFamily="2" charset="2"/>
              </a:rPr>
              <a:t>layout</a:t>
            </a:r>
            <a:endParaRPr lang="de-AT" sz="2000" dirty="0">
              <a:sym typeface="Wingdings" pitchFamily="2" charset="2"/>
            </a:endParaRPr>
          </a:p>
          <a:p>
            <a:pPr lvl="2"/>
            <a:r>
              <a:rPr lang="de-AT" sz="1800" dirty="0">
                <a:sym typeface="Wingdings" pitchFamily="2" charset="2"/>
              </a:rPr>
              <a:t>Automatische Anpassung an Ausrichtung, Tag/Nacht, …</a:t>
            </a:r>
          </a:p>
          <a:p>
            <a:pPr lvl="2"/>
            <a:r>
              <a:rPr lang="de-AT" sz="1800" dirty="0">
                <a:sym typeface="Wingdings" pitchFamily="2" charset="2"/>
              </a:rPr>
              <a:t>ADT erstellt daraus statische R-Klasse</a:t>
            </a:r>
          </a:p>
          <a:p>
            <a:pPr lvl="3"/>
            <a:r>
              <a:rPr lang="de-AT" sz="1600" dirty="0">
                <a:sym typeface="Wingdings" pitchFamily="2" charset="2"/>
              </a:rPr>
              <a:t>Ressourcencompiler </a:t>
            </a:r>
            <a:r>
              <a:rPr lang="en-US" sz="1600" i="1" dirty="0"/>
              <a:t>Android Asset Packaging Tool</a:t>
            </a:r>
            <a:r>
              <a:rPr lang="en-US" sz="1600" dirty="0"/>
              <a:t> (</a:t>
            </a:r>
            <a:r>
              <a:rPr lang="en-US" sz="1600" i="1" dirty="0" err="1"/>
              <a:t>aapt</a:t>
            </a:r>
            <a:r>
              <a:rPr lang="en-US" sz="1600" dirty="0"/>
              <a:t>)</a:t>
            </a:r>
            <a:endParaRPr lang="de-AT" sz="1600" dirty="0">
              <a:sym typeface="Wingdings" pitchFamily="2" charset="2"/>
            </a:endParaRPr>
          </a:p>
          <a:p>
            <a:pPr lvl="1"/>
            <a:r>
              <a:rPr lang="de-AT" sz="2000" dirty="0">
                <a:sym typeface="Wingdings" pitchFamily="2" charset="2"/>
              </a:rPr>
              <a:t>Texte werden ebenfalls in Ressourcen verwaltet</a:t>
            </a:r>
          </a:p>
          <a:p>
            <a:pPr lvl="1"/>
            <a:endParaRPr lang="de-AT" sz="2000" dirty="0">
              <a:sym typeface="Wingdings" pitchFamily="2" charset="2"/>
            </a:endParaRPr>
          </a:p>
          <a:p>
            <a:pPr lvl="1"/>
            <a:endParaRPr lang="de-AT" sz="2000" dirty="0"/>
          </a:p>
          <a:p>
            <a:endParaRPr lang="de-AT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Shared</a:t>
            </a:r>
            <a:r>
              <a:rPr lang="de-AT" dirty="0"/>
              <a:t> </a:t>
            </a:r>
            <a:r>
              <a:rPr lang="de-AT" dirty="0" err="1"/>
              <a:t>Preferences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52736"/>
            <a:ext cx="5698976" cy="5073427"/>
          </a:xfrm>
        </p:spPr>
        <p:txBody>
          <a:bodyPr/>
          <a:lstStyle/>
          <a:p>
            <a:r>
              <a:rPr lang="de-AT" sz="2000" dirty="0"/>
              <a:t>Daten anwendungsspezifisch abspeichern</a:t>
            </a:r>
          </a:p>
          <a:p>
            <a:pPr lvl="1"/>
            <a:r>
              <a:rPr lang="de-AT" sz="2000" dirty="0"/>
              <a:t>Statusinformationen</a:t>
            </a:r>
          </a:p>
          <a:p>
            <a:pPr lvl="1"/>
            <a:r>
              <a:rPr lang="de-AT" sz="2000" dirty="0"/>
              <a:t>/</a:t>
            </a:r>
            <a:r>
              <a:rPr lang="de-AT" sz="2000" dirty="0" err="1"/>
              <a:t>data</a:t>
            </a:r>
            <a:r>
              <a:rPr lang="de-AT" sz="2000" dirty="0"/>
              <a:t>/</a:t>
            </a:r>
            <a:r>
              <a:rPr lang="de-AT" sz="2000" dirty="0" err="1"/>
              <a:t>data</a:t>
            </a:r>
            <a:r>
              <a:rPr lang="de-AT" sz="2000" dirty="0"/>
              <a:t>/&lt;</a:t>
            </a:r>
            <a:r>
              <a:rPr lang="de-AT" sz="2000" dirty="0" err="1"/>
              <a:t>package</a:t>
            </a:r>
            <a:r>
              <a:rPr lang="de-AT" sz="2000" dirty="0"/>
              <a:t> </a:t>
            </a:r>
            <a:r>
              <a:rPr lang="de-AT" sz="2000" dirty="0" err="1"/>
              <a:t>name</a:t>
            </a:r>
            <a:r>
              <a:rPr lang="de-AT" sz="2000" dirty="0"/>
              <a:t>&gt;filename.xml</a:t>
            </a:r>
          </a:p>
          <a:p>
            <a:r>
              <a:rPr lang="de-AT" sz="2000" dirty="0"/>
              <a:t>Einfache Datentypen</a:t>
            </a:r>
          </a:p>
          <a:p>
            <a:pPr lvl="1"/>
            <a:r>
              <a:rPr lang="de-AT" sz="2000" dirty="0" err="1"/>
              <a:t>boolean</a:t>
            </a:r>
            <a:r>
              <a:rPr lang="de-AT" sz="2000" dirty="0"/>
              <a:t>, </a:t>
            </a:r>
            <a:r>
              <a:rPr lang="de-AT" sz="2000" dirty="0" err="1"/>
              <a:t>float</a:t>
            </a:r>
            <a:r>
              <a:rPr lang="de-AT" sz="2000" dirty="0"/>
              <a:t>, </a:t>
            </a:r>
            <a:r>
              <a:rPr lang="de-AT" sz="2000" dirty="0" err="1"/>
              <a:t>int</a:t>
            </a:r>
            <a:r>
              <a:rPr lang="de-AT" sz="2000" dirty="0"/>
              <a:t>, </a:t>
            </a:r>
            <a:r>
              <a:rPr lang="de-AT" sz="2000" dirty="0" err="1"/>
              <a:t>long</a:t>
            </a:r>
            <a:r>
              <a:rPr lang="de-AT" sz="2000" dirty="0"/>
              <a:t>, String </a:t>
            </a:r>
          </a:p>
          <a:p>
            <a:r>
              <a:rPr lang="de-AT" sz="2000" dirty="0"/>
              <a:t>Sehr einfach in der Handhabung</a:t>
            </a:r>
          </a:p>
          <a:p>
            <a:pPr lvl="1"/>
            <a:r>
              <a:rPr lang="de-AT" sz="2000" dirty="0"/>
              <a:t>Standardmäßig private (</a:t>
            </a:r>
            <a:r>
              <a:rPr lang="de-AT" sz="2000" dirty="0" err="1"/>
              <a:t>Activity</a:t>
            </a:r>
            <a:r>
              <a:rPr lang="de-AT" sz="2000" dirty="0"/>
              <a:t> oder </a:t>
            </a:r>
            <a:r>
              <a:rPr lang="de-AT" sz="2000" dirty="0" err="1"/>
              <a:t>Application</a:t>
            </a:r>
            <a:r>
              <a:rPr lang="de-AT" sz="2000" dirty="0"/>
              <a:t>)</a:t>
            </a:r>
          </a:p>
          <a:p>
            <a:r>
              <a:rPr lang="de-AT" sz="2000" dirty="0" err="1"/>
              <a:t>Listener</a:t>
            </a:r>
            <a:r>
              <a:rPr lang="de-AT" sz="2000" dirty="0"/>
              <a:t> für Änderungen der </a:t>
            </a:r>
            <a:r>
              <a:rPr lang="de-AT" sz="2000" dirty="0" err="1"/>
              <a:t>Preferences</a:t>
            </a:r>
            <a:r>
              <a:rPr lang="de-AT" sz="2000" dirty="0"/>
              <a:t> möglich</a:t>
            </a:r>
          </a:p>
          <a:p>
            <a:r>
              <a:rPr lang="de-AT" sz="2000" dirty="0"/>
              <a:t>Preference-Fragments für umfangreiche Einstellungen</a:t>
            </a:r>
          </a:p>
          <a:p>
            <a:pPr lvl="1"/>
            <a:r>
              <a:rPr lang="de-AT" sz="1700" dirty="0"/>
              <a:t>Untermenüs sind möglich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8760"/>
            <a:ext cx="2448272" cy="396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8028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E6569F-7990-4091-B1DA-1F1760E93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SettingsActivity</a:t>
            </a:r>
            <a:r>
              <a:rPr lang="de-DE" dirty="0"/>
              <a:t> anlegen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1ED2C9-50BA-44CE-B11D-03822392F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38D2B71-764A-4A64-BE47-0CB2AA686A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066482"/>
            <a:ext cx="6322846" cy="505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04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E7EF837-E3A3-42F8-B7A2-41FB0BC173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268413"/>
            <a:ext cx="6264696" cy="475343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3D8DEF2-3825-48BB-9F15-DCD2A3EA4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Keine Launcher </a:t>
            </a:r>
            <a:r>
              <a:rPr lang="de-DE" dirty="0" err="1"/>
              <a:t>Activity</a:t>
            </a:r>
            <a:endParaRPr lang="de-DE" dirty="0"/>
          </a:p>
        </p:txBody>
      </p:sp>
      <p:sp>
        <p:nvSpPr>
          <p:cNvPr id="5" name="Abgerundetes Rechteck 5">
            <a:extLst>
              <a:ext uri="{FF2B5EF4-FFF2-40B4-BE49-F238E27FC236}">
                <a16:creationId xmlns:a16="http://schemas.microsoft.com/office/drawing/2014/main" id="{6AC23E25-B983-4B57-8185-DA2A7A320BE9}"/>
              </a:ext>
            </a:extLst>
          </p:cNvPr>
          <p:cNvSpPr/>
          <p:nvPr/>
        </p:nvSpPr>
        <p:spPr>
          <a:xfrm flipV="1">
            <a:off x="3851920" y="2708920"/>
            <a:ext cx="3456384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5">
            <a:extLst>
              <a:ext uri="{FF2B5EF4-FFF2-40B4-BE49-F238E27FC236}">
                <a16:creationId xmlns:a16="http://schemas.microsoft.com/office/drawing/2014/main" id="{C8A1C3E7-79DF-4047-8A22-BCEE6E6598D4}"/>
              </a:ext>
            </a:extLst>
          </p:cNvPr>
          <p:cNvSpPr/>
          <p:nvPr/>
        </p:nvSpPr>
        <p:spPr>
          <a:xfrm flipV="1">
            <a:off x="4860032" y="3573016"/>
            <a:ext cx="1008112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61903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7CC747-3836-49A1-B700-B18002CAB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Manifest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78F21A-54A3-4B8A-9599-177BA7D7EB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r>
              <a:rPr lang="de-DE" sz="2400" dirty="0"/>
              <a:t>Dialog-</a:t>
            </a:r>
            <a:r>
              <a:rPr lang="de-DE" sz="2400" dirty="0" err="1"/>
              <a:t>Theme</a:t>
            </a:r>
            <a:r>
              <a:rPr lang="de-DE" sz="2400" dirty="0"/>
              <a:t> festlegen</a:t>
            </a:r>
          </a:p>
          <a:p>
            <a:r>
              <a:rPr lang="de-DE" sz="2400" dirty="0"/>
              <a:t>Titel definieren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96DE15E-FFA1-4798-BFF2-ADA54B108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060848"/>
            <a:ext cx="5616624" cy="397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866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SettingsActivity</a:t>
            </a:r>
            <a:r>
              <a:rPr lang="de-AT" dirty="0"/>
              <a:t> anlegen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268760"/>
            <a:ext cx="8424936" cy="4525963"/>
          </a:xfrm>
        </p:spPr>
        <p:txBody>
          <a:bodyPr/>
          <a:lstStyle/>
          <a:p>
            <a:r>
              <a:rPr lang="de-AT" sz="2400" dirty="0"/>
              <a:t>Layout definieren</a:t>
            </a:r>
          </a:p>
          <a:p>
            <a:pPr lvl="1"/>
            <a:r>
              <a:rPr lang="de-AT" sz="2100" dirty="0" err="1"/>
              <a:t>TableLayout</a:t>
            </a:r>
            <a:r>
              <a:rPr lang="de-AT" sz="2100" dirty="0"/>
              <a:t> oder </a:t>
            </a:r>
            <a:r>
              <a:rPr lang="de-AT" sz="2100" dirty="0" err="1"/>
              <a:t>ConstraintLayout</a:t>
            </a:r>
            <a:endParaRPr lang="de-AT" sz="21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7311692-BB91-4910-9D8C-B878F6DE40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788" y="2492896"/>
            <a:ext cx="3816424" cy="313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7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9B4CC-1103-4FF6-A465-4409981F9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ConstraintLayout</a:t>
            </a:r>
            <a:r>
              <a:rPr lang="de-DE" dirty="0"/>
              <a:t> definieren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19ECA6-ECCF-4F43-926F-C85ED3FCBC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43521E8-3B28-4FB6-9FDE-4C66788C0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160748"/>
            <a:ext cx="547260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545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BB722E-6C01-4745-859C-2544B521B0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Label und </a:t>
            </a:r>
            <a:r>
              <a:rPr lang="de-DE" dirty="0" err="1"/>
              <a:t>EditText</a:t>
            </a:r>
            <a:r>
              <a:rPr lang="de-DE" dirty="0"/>
              <a:t> auf gleicher Höhe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CDF5E6-41BA-45DD-A4A7-ABE794E38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/>
          <a:lstStyle/>
          <a:p>
            <a:r>
              <a:rPr lang="de-DE" dirty="0"/>
              <a:t>Baseline konfigurieren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1B27186-D9C0-4E1E-ACE1-4CBC84096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3861048"/>
            <a:ext cx="5989076" cy="194421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ABF6EC2-CB6F-42B0-962F-F9A9E66C2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132856"/>
            <a:ext cx="5963163" cy="144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52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19CCE-F596-40B1-AF11-39636B724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Guideline für saubere Spaltentrennung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DCE451-5415-4246-90AC-C929FC52E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BE4655E-446A-4F80-B042-6D32AB3CC6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573016"/>
            <a:ext cx="4972050" cy="199072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9A84670A-7239-460D-8180-9AD704177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636520"/>
            <a:ext cx="6379438" cy="150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910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D211841-32C8-44A6-ACEA-8C0B84A92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7" y="2135511"/>
            <a:ext cx="7919417" cy="290321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366AD59-0D47-4BCE-95C1-8255BFAF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SettingsActivity</a:t>
            </a:r>
            <a:r>
              <a:rPr lang="de-DE" dirty="0"/>
              <a:t> starten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73FCBD-FA3D-4D4E-9DD2-A9EEB2C75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525963"/>
          </a:xfrm>
        </p:spPr>
        <p:txBody>
          <a:bodyPr/>
          <a:lstStyle/>
          <a:p>
            <a:r>
              <a:rPr lang="de-DE" dirty="0" err="1"/>
              <a:t>MainActivity</a:t>
            </a:r>
            <a:r>
              <a:rPr lang="de-DE" dirty="0"/>
              <a:t>: Reaktion auf Menüauswahl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endParaRPr lang="de-DE" dirty="0"/>
          </a:p>
          <a:p>
            <a:endParaRPr lang="de-DE" dirty="0"/>
          </a:p>
        </p:txBody>
      </p:sp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CF2C682C-3663-43F1-BC24-E9C00752B872}"/>
              </a:ext>
            </a:extLst>
          </p:cNvPr>
          <p:cNvSpPr/>
          <p:nvPr/>
        </p:nvSpPr>
        <p:spPr>
          <a:xfrm flipV="1">
            <a:off x="2195736" y="3911390"/>
            <a:ext cx="6767288" cy="23768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546831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11946672-C4BA-4D41-A8A7-89ED4AF47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267744"/>
            <a:ext cx="5193113" cy="203092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366AD59-0D47-4BCE-95C1-8255BFAF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SettingsActivity</a:t>
            </a:r>
            <a:r>
              <a:rPr lang="de-DE" dirty="0"/>
              <a:t> schließen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73FCBD-FA3D-4D4E-9DD2-A9EEB2C759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24744"/>
            <a:ext cx="8229600" cy="4525963"/>
          </a:xfrm>
        </p:spPr>
        <p:txBody>
          <a:bodyPr/>
          <a:lstStyle/>
          <a:p>
            <a:r>
              <a:rPr lang="de-DE" dirty="0" err="1"/>
              <a:t>SettingsActivity</a:t>
            </a:r>
            <a:r>
              <a:rPr lang="de-DE" dirty="0"/>
              <a:t>: OK-Button =&gt; finish</a:t>
            </a:r>
          </a:p>
          <a:p>
            <a:endParaRPr lang="de-DE" dirty="0"/>
          </a:p>
        </p:txBody>
      </p:sp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CF2C682C-3663-43F1-BC24-E9C00752B872}"/>
              </a:ext>
            </a:extLst>
          </p:cNvPr>
          <p:cNvSpPr/>
          <p:nvPr/>
        </p:nvSpPr>
        <p:spPr>
          <a:xfrm flipV="1">
            <a:off x="1835696" y="2924944"/>
            <a:ext cx="4032448" cy="27003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79654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Lifecycle</a:t>
            </a:r>
            <a:r>
              <a:rPr lang="de-AT" dirty="0"/>
              <a:t> einer </a:t>
            </a:r>
            <a:r>
              <a:rPr lang="de-AT" dirty="0" err="1"/>
              <a:t>Activity</a:t>
            </a:r>
            <a:r>
              <a:rPr lang="de-AT" dirty="0"/>
              <a:t> unter </a:t>
            </a:r>
            <a:r>
              <a:rPr lang="de-AT" dirty="0" err="1"/>
              <a:t>Android</a:t>
            </a:r>
            <a:endParaRPr lang="de-AT" dirty="0"/>
          </a:p>
        </p:txBody>
      </p:sp>
      <p:sp>
        <p:nvSpPr>
          <p:cNvPr id="7171" name="Inhaltsplatzhalter 2"/>
          <p:cNvSpPr>
            <a:spLocks noGrp="1"/>
          </p:cNvSpPr>
          <p:nvPr>
            <p:ph idx="1"/>
          </p:nvPr>
        </p:nvSpPr>
        <p:spPr>
          <a:xfrm>
            <a:off x="5436096" y="1340569"/>
            <a:ext cx="3384376" cy="5184775"/>
          </a:xfrm>
        </p:spPr>
        <p:txBody>
          <a:bodyPr/>
          <a:lstStyle/>
          <a:p>
            <a:r>
              <a:rPr lang="de-AT" sz="1800" dirty="0" err="1"/>
              <a:t>Activity</a:t>
            </a:r>
            <a:r>
              <a:rPr lang="de-AT" sz="1800" dirty="0"/>
              <a:t> durchläuft verschiedene Zustände</a:t>
            </a:r>
          </a:p>
          <a:p>
            <a:r>
              <a:rPr lang="de-AT" sz="1800" dirty="0"/>
              <a:t>Ressourcenmangel </a:t>
            </a:r>
            <a:r>
              <a:rPr lang="de-AT" sz="1800" dirty="0">
                <a:sym typeface="Wingdings" pitchFamily="2" charset="2"/>
              </a:rPr>
              <a:t> Anwendung kann vom System geschlossen werden</a:t>
            </a:r>
          </a:p>
          <a:p>
            <a:r>
              <a:rPr lang="de-AT" sz="1800" dirty="0">
                <a:sym typeface="Wingdings" pitchFamily="2" charset="2"/>
              </a:rPr>
              <a:t>Prozess kann auch nach </a:t>
            </a:r>
            <a:r>
              <a:rPr lang="de-AT" sz="1800" dirty="0" err="1">
                <a:sym typeface="Wingdings" pitchFamily="2" charset="2"/>
              </a:rPr>
              <a:t>Destroy</a:t>
            </a:r>
            <a:r>
              <a:rPr lang="de-AT" sz="1800" dirty="0">
                <a:sym typeface="Wingdings" pitchFamily="2" charset="2"/>
              </a:rPr>
              <a:t> durch Anwender weiterlaufen  schnellerer Start</a:t>
            </a:r>
          </a:p>
        </p:txBody>
      </p:sp>
      <p:pic>
        <p:nvPicPr>
          <p:cNvPr id="5122" name="Picture 2" descr="http://developer.android.com/images/activity_lifecyc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836711"/>
            <a:ext cx="4608512" cy="595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A8B1D0-A8FF-43DF-BE76-CA40317D8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Zwischenergebnis Layout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B031B6-F2AC-4290-A299-D66238B6A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6E57A2F-6865-41A6-86AF-15A644215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1082302"/>
            <a:ext cx="3042880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7404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863BF1-9AF0-4F37-A953-054F753B3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Settings.kt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5D4C3C-2B1F-4098-B00F-F5C0849EB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de-DE" dirty="0"/>
              <a:t>Konstanten für </a:t>
            </a:r>
            <a:r>
              <a:rPr lang="de-DE" dirty="0" err="1"/>
              <a:t>SharedPreferences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FFDD44A-E4C0-4795-99F4-FE7839414D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82" y="2420888"/>
            <a:ext cx="800139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1217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F21B68-01E9-4AF6-8D99-70AF61124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onCreate</a:t>
            </a:r>
            <a:r>
              <a:rPr lang="de-DE" dirty="0"/>
              <a:t>() </a:t>
            </a:r>
            <a:r>
              <a:rPr lang="de-DE" dirty="0">
                <a:sym typeface="Wingdings" panose="05000000000000000000" pitchFamily="2" charset="2"/>
              </a:rPr>
              <a:t> Werte einlesen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406F17-8EDB-4FC9-BF34-24BA9C228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70D8CE2-57FD-4F45-AC2C-30E19C84A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56" y="1454710"/>
            <a:ext cx="8806852" cy="2046298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D2001ED1-EB53-45EB-88E0-B506B1684FFD}"/>
              </a:ext>
            </a:extLst>
          </p:cNvPr>
          <p:cNvSpPr/>
          <p:nvPr/>
        </p:nvSpPr>
        <p:spPr>
          <a:xfrm flipV="1">
            <a:off x="593616" y="2150858"/>
            <a:ext cx="5922600" cy="48605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960449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4BABD-5C5C-4AD6-92A8-E52A84F97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onSave</a:t>
            </a:r>
            <a:r>
              <a:rPr lang="de-DE" dirty="0"/>
              <a:t>() </a:t>
            </a:r>
            <a:r>
              <a:rPr lang="de-DE" dirty="0">
                <a:sym typeface="Wingdings" panose="05000000000000000000" pitchFamily="2" charset="2"/>
              </a:rPr>
              <a:t> Speichern und beenden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38FE8C-1710-41AE-A608-61D5D2F8FD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7471768-6D5C-496E-84D9-1DCD65FBC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9" y="1412776"/>
            <a:ext cx="8496942" cy="2508990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41396046-6D53-4970-9542-D6448CEA3048}"/>
              </a:ext>
            </a:extLst>
          </p:cNvPr>
          <p:cNvSpPr/>
          <p:nvPr/>
        </p:nvSpPr>
        <p:spPr>
          <a:xfrm flipV="1">
            <a:off x="593616" y="2150858"/>
            <a:ext cx="7938824" cy="4140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89DA9C09-0AF5-4405-BB5A-B3355528999B}"/>
              </a:ext>
            </a:extLst>
          </p:cNvPr>
          <p:cNvSpPr/>
          <p:nvPr/>
        </p:nvSpPr>
        <p:spPr>
          <a:xfrm flipV="1">
            <a:off x="611560" y="2996952"/>
            <a:ext cx="259228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3676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Gewünschtes UI für </a:t>
            </a:r>
            <a:r>
              <a:rPr lang="de-AT" dirty="0" err="1"/>
              <a:t>Calculator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9" y="1250935"/>
            <a:ext cx="5040558" cy="3684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128358-146D-45C6-A511-DC8241610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60245" y="5085184"/>
            <a:ext cx="1500187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93962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strings.xml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129381"/>
            <a:ext cx="8229598" cy="459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951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activity_main.xml  </a:t>
            </a:r>
            <a:r>
              <a:rPr lang="de-AT" dirty="0">
                <a:sym typeface="Wingdings" panose="05000000000000000000" pitchFamily="2" charset="2"/>
              </a:rPr>
              <a:t> </a:t>
            </a:r>
            <a:r>
              <a:rPr lang="de-AT" dirty="0" err="1">
                <a:sym typeface="Wingdings" panose="05000000000000000000" pitchFamily="2" charset="2"/>
              </a:rPr>
              <a:t>GridLayout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905998"/>
            <a:ext cx="8856986" cy="5952002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35496" y="1628800"/>
            <a:ext cx="5184576" cy="14401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8"/>
          <p:cNvSpPr/>
          <p:nvPr/>
        </p:nvSpPr>
        <p:spPr>
          <a:xfrm>
            <a:off x="35496" y="2636912"/>
            <a:ext cx="5184576" cy="122413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Abgerundetes Rechteck 9"/>
          <p:cNvSpPr/>
          <p:nvPr/>
        </p:nvSpPr>
        <p:spPr>
          <a:xfrm>
            <a:off x="35496" y="4005064"/>
            <a:ext cx="5184576" cy="172819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8537149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Abstände auslagern </a:t>
            </a:r>
            <a:r>
              <a:rPr lang="de-DE" dirty="0">
                <a:sym typeface="Wingdings" panose="05000000000000000000" pitchFamily="2" charset="2"/>
              </a:rPr>
              <a:t> dimens.xml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5" y="1484784"/>
            <a:ext cx="7488830" cy="3309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708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GridLayout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de-AT" sz="2000" dirty="0"/>
              <a:t>Tabellenartige Darstellung</a:t>
            </a:r>
          </a:p>
          <a:p>
            <a:pPr lvl="1"/>
            <a:r>
              <a:rPr lang="de-AT" sz="2000" dirty="0"/>
              <a:t>Aufteilung des Platzes in Zeilen, Spalten und Zellen</a:t>
            </a:r>
          </a:p>
          <a:p>
            <a:pPr lvl="1"/>
            <a:r>
              <a:rPr lang="de-AT" sz="2000" dirty="0"/>
              <a:t>Span-Property erlaubt View, mehrere Zellen zu verwenden</a:t>
            </a:r>
          </a:p>
          <a:p>
            <a:pPr lvl="1"/>
            <a:r>
              <a:rPr lang="de-AT" sz="2000" dirty="0"/>
              <a:t>Automatische Positionierung der Views oder Vergabe von Zeilen- und Spaltenindizes</a:t>
            </a:r>
          </a:p>
          <a:p>
            <a:pPr lvl="1"/>
            <a:r>
              <a:rPr lang="de-AT" sz="2000" dirty="0"/>
              <a:t>Ausrichtung der Views in Zelle horizontal und vertikal möglich</a:t>
            </a:r>
          </a:p>
          <a:p>
            <a:pPr lvl="1"/>
            <a:r>
              <a:rPr lang="de-AT" sz="2000" dirty="0"/>
              <a:t>Neuer </a:t>
            </a:r>
            <a:r>
              <a:rPr lang="de-AT" sz="2000" dirty="0" err="1"/>
              <a:t>Viewtyp</a:t>
            </a:r>
            <a:r>
              <a:rPr lang="de-AT" sz="2000" dirty="0"/>
              <a:t> Space ermöglicht Leerbelegung</a:t>
            </a:r>
          </a:p>
          <a:p>
            <a:r>
              <a:rPr lang="de-AT" sz="2000" dirty="0"/>
              <a:t>Alternative zu verschachtelten </a:t>
            </a:r>
            <a:r>
              <a:rPr lang="de-AT" sz="2000" dirty="0" err="1"/>
              <a:t>LinearLayouts</a:t>
            </a:r>
            <a:r>
              <a:rPr lang="de-AT" sz="2000" dirty="0"/>
              <a:t> und </a:t>
            </a:r>
            <a:r>
              <a:rPr lang="de-AT" sz="2000" dirty="0" err="1"/>
              <a:t>RelativeLayouts</a:t>
            </a:r>
            <a:endParaRPr lang="de-AT" sz="2000" dirty="0"/>
          </a:p>
          <a:p>
            <a:pPr lvl="1"/>
            <a:r>
              <a:rPr lang="de-AT" sz="2000" dirty="0"/>
              <a:t>Langsam und wartungsintensiv, wenn verschachtelt</a:t>
            </a:r>
          </a:p>
          <a:p>
            <a:r>
              <a:rPr lang="de-AT" sz="2000" dirty="0"/>
              <a:t>API &gt;= 14 notwendig</a:t>
            </a:r>
          </a:p>
        </p:txBody>
      </p:sp>
    </p:spTree>
    <p:extLst>
      <p:ext uri="{BB962C8B-B14F-4D97-AF65-F5344CB8AC3E}">
        <p14:creationId xmlns:p14="http://schemas.microsoft.com/office/powerpoint/2010/main" val="3039814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83741"/>
            <a:ext cx="8973179" cy="182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2800" dirty="0" err="1"/>
              <a:t>TextView</a:t>
            </a:r>
            <a:r>
              <a:rPr lang="de-AT" sz="2800" dirty="0"/>
              <a:t> für Beschriftung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5688632" cy="870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bgerundetes Rechteck 5"/>
          <p:cNvSpPr/>
          <p:nvPr/>
        </p:nvSpPr>
        <p:spPr>
          <a:xfrm>
            <a:off x="35496" y="2996952"/>
            <a:ext cx="8946936" cy="5760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7"/>
          <p:cNvSpPr/>
          <p:nvPr/>
        </p:nvSpPr>
        <p:spPr>
          <a:xfrm>
            <a:off x="35496" y="3573016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8"/>
          <p:cNvSpPr/>
          <p:nvPr/>
        </p:nvSpPr>
        <p:spPr>
          <a:xfrm>
            <a:off x="35496" y="4149080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8464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onPause</a:t>
            </a:r>
            <a:r>
              <a:rPr lang="de-AT" dirty="0"/>
              <a:t>() – </a:t>
            </a:r>
            <a:r>
              <a:rPr lang="de-AT" dirty="0" err="1"/>
              <a:t>onResume</a:t>
            </a:r>
            <a:r>
              <a:rPr lang="de-AT" dirty="0"/>
              <a:t>()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de-AT" sz="2000" dirty="0" err="1"/>
              <a:t>Activity</a:t>
            </a:r>
            <a:r>
              <a:rPr lang="de-AT" sz="2000" dirty="0"/>
              <a:t> verliert Fokus</a:t>
            </a:r>
          </a:p>
          <a:p>
            <a:pPr lvl="1"/>
            <a:r>
              <a:rPr lang="de-AT" sz="2000" dirty="0" err="1"/>
              <a:t>DialogActivity</a:t>
            </a:r>
            <a:r>
              <a:rPr lang="de-AT" sz="2000" dirty="0"/>
              <a:t> liegt semitransparent darüber</a:t>
            </a:r>
          </a:p>
          <a:p>
            <a:pPr lvl="1"/>
            <a:r>
              <a:rPr lang="de-AT" sz="2000" dirty="0"/>
              <a:t>Animationen stoppen, Ressourcen freigeben</a:t>
            </a:r>
          </a:p>
          <a:p>
            <a:pPr lvl="1"/>
            <a:r>
              <a:rPr lang="de-AT" sz="2000" dirty="0" err="1">
                <a:hlinkClick r:id="rId2"/>
              </a:rPr>
              <a:t>AndroidDeveloper</a:t>
            </a:r>
            <a:r>
              <a:rPr lang="de-AT" sz="2000" dirty="0"/>
              <a:t>: </a:t>
            </a:r>
            <a:r>
              <a:rPr lang="de-AT" sz="2000" dirty="0" err="1"/>
              <a:t>Activity</a:t>
            </a:r>
            <a:r>
              <a:rPr lang="de-AT" sz="2000" dirty="0"/>
              <a:t> Lifecycle</a:t>
            </a:r>
            <a:endParaRPr lang="de-DE" sz="2000" dirty="0"/>
          </a:p>
        </p:txBody>
      </p:sp>
      <p:pic>
        <p:nvPicPr>
          <p:cNvPr id="1026" name="Picture 2" descr="http://developer.android.com/images/training/basics/basic-lifecycle-paused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96952"/>
            <a:ext cx="6552728" cy="3028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3349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51212"/>
            <a:ext cx="7839926" cy="3842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2800" dirty="0" err="1"/>
              <a:t>EditText</a:t>
            </a:r>
            <a:r>
              <a:rPr lang="de-AT" sz="2800" dirty="0"/>
              <a:t> für Zahleneingabe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052736"/>
            <a:ext cx="3845882" cy="78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bgerundetes Rechteck 5"/>
          <p:cNvSpPr/>
          <p:nvPr/>
        </p:nvSpPr>
        <p:spPr>
          <a:xfrm>
            <a:off x="35496" y="3501008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6"/>
          <p:cNvSpPr/>
          <p:nvPr/>
        </p:nvSpPr>
        <p:spPr>
          <a:xfrm>
            <a:off x="35496" y="3789040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7"/>
          <p:cNvSpPr/>
          <p:nvPr/>
        </p:nvSpPr>
        <p:spPr>
          <a:xfrm>
            <a:off x="35496" y="4077072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8"/>
          <p:cNvSpPr/>
          <p:nvPr/>
        </p:nvSpPr>
        <p:spPr>
          <a:xfrm>
            <a:off x="35496" y="5517232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Abgerundetes Rechteck 7"/>
          <p:cNvSpPr/>
          <p:nvPr/>
        </p:nvSpPr>
        <p:spPr>
          <a:xfrm>
            <a:off x="35496" y="4365104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632612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94" y="2319248"/>
            <a:ext cx="9332549" cy="276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Buttons definieren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4767426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bgerundetes Rechteck 5"/>
          <p:cNvSpPr/>
          <p:nvPr/>
        </p:nvSpPr>
        <p:spPr>
          <a:xfrm>
            <a:off x="35496" y="3068960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6"/>
          <p:cNvSpPr/>
          <p:nvPr/>
        </p:nvSpPr>
        <p:spPr>
          <a:xfrm>
            <a:off x="35496" y="2708920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7"/>
          <p:cNvSpPr/>
          <p:nvPr/>
        </p:nvSpPr>
        <p:spPr>
          <a:xfrm>
            <a:off x="35496" y="4077072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8"/>
          <p:cNvSpPr/>
          <p:nvPr/>
        </p:nvSpPr>
        <p:spPr>
          <a:xfrm>
            <a:off x="35496" y="4437112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30777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Ergebnis über </a:t>
            </a:r>
            <a:r>
              <a:rPr lang="de-AT" dirty="0" err="1"/>
              <a:t>TextView</a:t>
            </a:r>
            <a:r>
              <a:rPr lang="de-AT" dirty="0"/>
              <a:t> mittig ausgeben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767AFA-A2FB-45FF-A9D2-5FE9C3E39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0384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825417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bgerundetes Rechteck 5"/>
          <p:cNvSpPr/>
          <p:nvPr/>
        </p:nvSpPr>
        <p:spPr>
          <a:xfrm>
            <a:off x="35496" y="3140968"/>
            <a:ext cx="89469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712644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Gewünschtes UI für </a:t>
            </a:r>
            <a:r>
              <a:rPr lang="de-AT" dirty="0" err="1"/>
              <a:t>Calculator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9" y="1250935"/>
            <a:ext cx="5040558" cy="368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63845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Grundfunktion implementieren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9" y="1250935"/>
            <a:ext cx="5040558" cy="368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0041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de-AT" sz="2800" dirty="0" err="1"/>
              <a:t>MainActivity</a:t>
            </a:r>
            <a:r>
              <a:rPr lang="de-AT" sz="2800" dirty="0"/>
              <a:t> implementieren (</a:t>
            </a:r>
            <a:r>
              <a:rPr lang="de-AT" sz="2800" dirty="0" err="1"/>
              <a:t>SimpleVersion</a:t>
            </a:r>
            <a:r>
              <a:rPr lang="de-AT" sz="2800" dirty="0"/>
              <a:t>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4762872" cy="4525963"/>
          </a:xfrm>
        </p:spPr>
        <p:txBody>
          <a:bodyPr/>
          <a:lstStyle/>
          <a:p>
            <a:r>
              <a:rPr lang="de-AT" sz="2000" dirty="0"/>
              <a:t>Steuerung nur über Buttons</a:t>
            </a:r>
          </a:p>
          <a:p>
            <a:pPr lvl="1"/>
            <a:r>
              <a:rPr lang="de-AT" sz="2000" dirty="0"/>
              <a:t>Keine Eingabe in </a:t>
            </a:r>
            <a:r>
              <a:rPr lang="de-AT" sz="2000" dirty="0" err="1"/>
              <a:t>EditText</a:t>
            </a:r>
            <a:endParaRPr lang="de-AT" sz="2000" dirty="0"/>
          </a:p>
          <a:p>
            <a:r>
              <a:rPr lang="de-AT" sz="2000" dirty="0"/>
              <a:t>Minus-Button ist ausgeblendet, wenn Zahl &lt;=1 ist</a:t>
            </a:r>
          </a:p>
          <a:p>
            <a:r>
              <a:rPr lang="de-AT" sz="2000" dirty="0"/>
              <a:t>Ausgangswerte und Preis je Platz aus den </a:t>
            </a:r>
            <a:r>
              <a:rPr lang="de-AT" sz="2000" dirty="0" err="1"/>
              <a:t>Preferences</a:t>
            </a:r>
            <a:endParaRPr lang="de-AT" sz="2000" dirty="0"/>
          </a:p>
          <a:p>
            <a:r>
              <a:rPr lang="de-AT" sz="2000" dirty="0"/>
              <a:t>Ergebnisanzeige nach App-Start und bei jeder Änderung</a:t>
            </a:r>
          </a:p>
          <a:p>
            <a:r>
              <a:rPr lang="de-AT" sz="2000" dirty="0"/>
              <a:t>Automatische Anzeige des </a:t>
            </a:r>
            <a:r>
              <a:rPr lang="de-AT" sz="2000" dirty="0" err="1"/>
              <a:t>SoftKeyboards</a:t>
            </a:r>
            <a:r>
              <a:rPr lang="de-AT" sz="2000" dirty="0"/>
              <a:t> mit den Ziffern und dem Komma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6137" y="980728"/>
            <a:ext cx="2890664" cy="513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53960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29AC140-8D28-457E-A3AB-D5F454AAF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79" y="1861194"/>
            <a:ext cx="9305779" cy="228788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MainActivity</a:t>
            </a:r>
            <a:r>
              <a:rPr lang="de-AT" dirty="0"/>
              <a:t> – </a:t>
            </a:r>
            <a:r>
              <a:rPr lang="de-AT" dirty="0" err="1"/>
              <a:t>onCreateView</a:t>
            </a:r>
            <a:r>
              <a:rPr lang="de-AT" dirty="0"/>
              <a:t>()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46856" y="919261"/>
            <a:ext cx="8229600" cy="4525963"/>
          </a:xfrm>
        </p:spPr>
        <p:txBody>
          <a:bodyPr/>
          <a:lstStyle/>
          <a:p>
            <a:r>
              <a:rPr lang="de-AT" sz="1800" dirty="0"/>
              <a:t>Layout setzen</a:t>
            </a:r>
          </a:p>
          <a:p>
            <a:r>
              <a:rPr lang="de-AT" sz="1800" dirty="0" err="1"/>
              <a:t>Listener</a:t>
            </a:r>
            <a:r>
              <a:rPr lang="de-AT" sz="1800" dirty="0"/>
              <a:t> registrieren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446856" y="2600908"/>
            <a:ext cx="4269160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7"/>
          <p:cNvSpPr/>
          <p:nvPr/>
        </p:nvSpPr>
        <p:spPr>
          <a:xfrm>
            <a:off x="457200" y="3501008"/>
            <a:ext cx="8946936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7066779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MainActivity</a:t>
            </a:r>
            <a:r>
              <a:rPr lang="de-DE" dirty="0"/>
              <a:t> - Manifest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r>
              <a:rPr lang="de-DE" sz="2000" dirty="0" err="1"/>
              <a:t>SoftKeyBoard</a:t>
            </a:r>
            <a:r>
              <a:rPr lang="de-DE" sz="2000" dirty="0"/>
              <a:t> soll bei Start geöffnet sein </a:t>
            </a:r>
            <a:r>
              <a:rPr lang="de-DE" sz="2000" dirty="0">
                <a:sym typeface="Wingdings" panose="05000000000000000000" pitchFamily="2" charset="2"/>
              </a:rPr>
              <a:t> sofortige Eingabe möglich</a:t>
            </a:r>
            <a:endParaRPr lang="de-DE" sz="20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2276872"/>
            <a:ext cx="793944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9403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F1A7DBB-C355-4B37-92B5-2AD4C5A8B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68" y="1965970"/>
            <a:ext cx="8827583" cy="239913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MainActivity</a:t>
            </a:r>
            <a:r>
              <a:rPr lang="de-AT" dirty="0"/>
              <a:t> – </a:t>
            </a:r>
            <a:r>
              <a:rPr lang="de-AT" dirty="0" err="1"/>
              <a:t>onClick-Listener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/>
          <a:lstStyle/>
          <a:p>
            <a:r>
              <a:rPr lang="de-AT" sz="2000" dirty="0"/>
              <a:t>Hilfsmethode kapselt Verarbeitung (Codeverdopplung vermeiden)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52074" y="2000102"/>
            <a:ext cx="394386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5"/>
          <p:cNvSpPr/>
          <p:nvPr/>
        </p:nvSpPr>
        <p:spPr>
          <a:xfrm>
            <a:off x="971600" y="2780928"/>
            <a:ext cx="765353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8893971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7C3E3E0D-FD87-42A8-B9AF-E25B46011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025975"/>
            <a:ext cx="7488832" cy="48060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rmAutofit/>
          </a:bodyPr>
          <a:lstStyle/>
          <a:p>
            <a:r>
              <a:rPr lang="de-AT" sz="2800" dirty="0"/>
              <a:t>Hilfsmethode behandelt </a:t>
            </a:r>
            <a:r>
              <a:rPr lang="de-AT" sz="2800" dirty="0" err="1"/>
              <a:t>ButtonClick</a:t>
            </a:r>
            <a:r>
              <a:rPr lang="de-AT" sz="2800" dirty="0"/>
              <a:t> universell</a:t>
            </a:r>
          </a:p>
        </p:txBody>
      </p:sp>
      <p:sp>
        <p:nvSpPr>
          <p:cNvPr id="5" name="Abgerundetes Rechteck 4"/>
          <p:cNvSpPr/>
          <p:nvPr/>
        </p:nvSpPr>
        <p:spPr>
          <a:xfrm>
            <a:off x="827584" y="1052736"/>
            <a:ext cx="698477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5"/>
          <p:cNvSpPr/>
          <p:nvPr/>
        </p:nvSpPr>
        <p:spPr>
          <a:xfrm>
            <a:off x="1187624" y="1546740"/>
            <a:ext cx="3096344" cy="145021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6"/>
          <p:cNvSpPr/>
          <p:nvPr/>
        </p:nvSpPr>
        <p:spPr>
          <a:xfrm>
            <a:off x="1187624" y="3216808"/>
            <a:ext cx="2304256" cy="172435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7"/>
          <p:cNvSpPr/>
          <p:nvPr/>
        </p:nvSpPr>
        <p:spPr>
          <a:xfrm>
            <a:off x="1212459" y="5167244"/>
            <a:ext cx="2639461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56687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onStop</a:t>
            </a:r>
            <a:r>
              <a:rPr lang="de-AT" dirty="0"/>
              <a:t>() – </a:t>
            </a:r>
            <a:r>
              <a:rPr lang="de-AT" dirty="0" err="1"/>
              <a:t>onStart</a:t>
            </a:r>
            <a:r>
              <a:rPr lang="de-AT" dirty="0"/>
              <a:t>()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/>
          <a:lstStyle/>
          <a:p>
            <a:r>
              <a:rPr lang="de-AT" sz="2000" dirty="0"/>
              <a:t>Auslöser für </a:t>
            </a:r>
            <a:r>
              <a:rPr lang="de-AT" sz="2000" dirty="0" err="1"/>
              <a:t>onStop</a:t>
            </a:r>
            <a:r>
              <a:rPr lang="de-AT" sz="2000" dirty="0"/>
              <a:t>()</a:t>
            </a:r>
          </a:p>
          <a:p>
            <a:pPr lvl="1"/>
            <a:r>
              <a:rPr lang="de-AT" sz="2000" dirty="0"/>
              <a:t>Andere App kommt in den Vordergrund</a:t>
            </a:r>
          </a:p>
          <a:p>
            <a:pPr lvl="1"/>
            <a:r>
              <a:rPr lang="de-AT" sz="2000" dirty="0"/>
              <a:t>In eigener App wird neue </a:t>
            </a:r>
            <a:r>
              <a:rPr lang="de-AT" sz="2000" dirty="0" err="1"/>
              <a:t>Activity</a:t>
            </a:r>
            <a:r>
              <a:rPr lang="de-AT" sz="2000" dirty="0"/>
              <a:t> aufgerufen</a:t>
            </a:r>
          </a:p>
          <a:p>
            <a:pPr lvl="1"/>
            <a:r>
              <a:rPr lang="de-AT" sz="2000" dirty="0"/>
              <a:t>System beendet App wegen Ressourcenmangels</a:t>
            </a:r>
          </a:p>
          <a:p>
            <a:r>
              <a:rPr lang="de-AT" sz="2000" dirty="0"/>
              <a:t>Aufgaben</a:t>
            </a:r>
          </a:p>
          <a:p>
            <a:pPr lvl="1"/>
            <a:r>
              <a:rPr lang="de-AT" sz="2000" dirty="0"/>
              <a:t>Persistieren der Zustände</a:t>
            </a:r>
          </a:p>
          <a:p>
            <a:r>
              <a:rPr lang="de-AT" sz="2000" dirty="0" err="1"/>
              <a:t>onStart</a:t>
            </a:r>
            <a:r>
              <a:rPr lang="de-AT" sz="2000" dirty="0"/>
              <a:t>()/</a:t>
            </a:r>
            <a:r>
              <a:rPr lang="de-AT" sz="2000" dirty="0" err="1"/>
              <a:t>onRestart</a:t>
            </a:r>
            <a:r>
              <a:rPr lang="de-AT" sz="2000" dirty="0"/>
              <a:t>()</a:t>
            </a:r>
          </a:p>
          <a:p>
            <a:pPr lvl="1"/>
            <a:r>
              <a:rPr lang="de-AT" sz="2000" dirty="0" err="1"/>
              <a:t>onRestart</a:t>
            </a:r>
            <a:r>
              <a:rPr lang="de-AT" sz="2000" dirty="0"/>
              <a:t>() wird nur nach </a:t>
            </a:r>
            <a:r>
              <a:rPr lang="de-AT" sz="2000" dirty="0" err="1"/>
              <a:t>onStop</a:t>
            </a:r>
            <a:r>
              <a:rPr lang="de-AT" sz="2000" dirty="0"/>
              <a:t>() aufgerufen</a:t>
            </a:r>
          </a:p>
          <a:p>
            <a:pPr lvl="1"/>
            <a:r>
              <a:rPr lang="de-AT" sz="2000" dirty="0"/>
              <a:t>Normalerweise </a:t>
            </a:r>
            <a:r>
              <a:rPr lang="de-AT" sz="2000" dirty="0" err="1"/>
              <a:t>onStart</a:t>
            </a:r>
            <a:r>
              <a:rPr lang="de-AT" sz="2000" dirty="0"/>
              <a:t>() verwenden</a:t>
            </a:r>
          </a:p>
          <a:p>
            <a:pPr lvl="1"/>
            <a:r>
              <a:rPr lang="de-AT" sz="2000" dirty="0"/>
              <a:t>Wiederherstellen des Zustands der </a:t>
            </a:r>
            <a:r>
              <a:rPr lang="de-AT" sz="2000" dirty="0" err="1"/>
              <a:t>Activity</a:t>
            </a:r>
            <a:endParaRPr lang="de-AT" sz="2000" dirty="0"/>
          </a:p>
          <a:p>
            <a:pPr marL="541337" lvl="1" indent="0">
              <a:buNone/>
            </a:pPr>
            <a:endParaRPr lang="de-AT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00846479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Main – </a:t>
            </a:r>
            <a:r>
              <a:rPr lang="de-AT" dirty="0" err="1"/>
              <a:t>calculateAndShowResult</a:t>
            </a:r>
            <a:r>
              <a:rPr lang="de-AT" dirty="0"/>
              <a:t>()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7504" y="1279301"/>
            <a:ext cx="5112568" cy="4525963"/>
          </a:xfrm>
        </p:spPr>
        <p:txBody>
          <a:bodyPr/>
          <a:lstStyle/>
          <a:p>
            <a:r>
              <a:rPr lang="de-AT" sz="2400" dirty="0"/>
              <a:t>Der Name ist Programm</a:t>
            </a:r>
          </a:p>
          <a:p>
            <a:pPr lvl="1"/>
            <a:r>
              <a:rPr lang="de-AT" sz="2100" dirty="0"/>
              <a:t>Werte aus Views auslesen und Ergebnis berechnen</a:t>
            </a:r>
          </a:p>
          <a:p>
            <a:pPr lvl="1"/>
            <a:r>
              <a:rPr lang="de-AT" sz="2100" dirty="0"/>
              <a:t>Minus-Buttons </a:t>
            </a:r>
            <a:r>
              <a:rPr lang="de-AT" sz="2100" dirty="0" err="1"/>
              <a:t>disablen</a:t>
            </a:r>
            <a:r>
              <a:rPr lang="de-AT" sz="2100" dirty="0"/>
              <a:t> wenn Wert &lt;= 1 ist</a:t>
            </a:r>
          </a:p>
          <a:p>
            <a:pPr lvl="1"/>
            <a:r>
              <a:rPr lang="de-AT" sz="2100" dirty="0"/>
              <a:t>Ergebnis ausgeben</a:t>
            </a:r>
          </a:p>
          <a:p>
            <a:endParaRPr lang="de-AT" sz="2400" dirty="0"/>
          </a:p>
          <a:p>
            <a:endParaRPr lang="de-AT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28" y="1390476"/>
            <a:ext cx="2886075" cy="203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1048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481CC8-7BCF-4ADC-A281-BF6BE8DF2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MainActivity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 Einlesen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A89F501-D60B-4AE9-96FA-86AE5BCB1D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6870150-4482-4D8B-BA04-BA59C56C1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873996"/>
            <a:ext cx="9143998" cy="5219300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9E6F2788-D9EB-4677-99E3-480132D2C6D7}"/>
              </a:ext>
            </a:extLst>
          </p:cNvPr>
          <p:cNvSpPr/>
          <p:nvPr/>
        </p:nvSpPr>
        <p:spPr>
          <a:xfrm flipV="1">
            <a:off x="35496" y="836712"/>
            <a:ext cx="223224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3790E958-952B-4FB6-9179-69481520B579}"/>
              </a:ext>
            </a:extLst>
          </p:cNvPr>
          <p:cNvSpPr/>
          <p:nvPr/>
        </p:nvSpPr>
        <p:spPr>
          <a:xfrm flipV="1">
            <a:off x="323528" y="1268760"/>
            <a:ext cx="1512168" cy="3314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473D16FE-83AB-4250-80A1-01A997BBDC7F}"/>
              </a:ext>
            </a:extLst>
          </p:cNvPr>
          <p:cNvSpPr/>
          <p:nvPr/>
        </p:nvSpPr>
        <p:spPr>
          <a:xfrm flipV="1">
            <a:off x="683568" y="3889648"/>
            <a:ext cx="5616624" cy="2594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4">
            <a:extLst>
              <a:ext uri="{FF2B5EF4-FFF2-40B4-BE49-F238E27FC236}">
                <a16:creationId xmlns:a16="http://schemas.microsoft.com/office/drawing/2014/main" id="{6AC4AB7B-06DB-4CA7-95BC-B86A8529393E}"/>
              </a:ext>
            </a:extLst>
          </p:cNvPr>
          <p:cNvSpPr/>
          <p:nvPr/>
        </p:nvSpPr>
        <p:spPr>
          <a:xfrm flipV="1">
            <a:off x="323528" y="5257800"/>
            <a:ext cx="6912768" cy="2594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4">
            <a:extLst>
              <a:ext uri="{FF2B5EF4-FFF2-40B4-BE49-F238E27FC236}">
                <a16:creationId xmlns:a16="http://schemas.microsoft.com/office/drawing/2014/main" id="{79E5674C-DE5F-4655-AB78-69BC5D2D074A}"/>
              </a:ext>
            </a:extLst>
          </p:cNvPr>
          <p:cNvSpPr/>
          <p:nvPr/>
        </p:nvSpPr>
        <p:spPr>
          <a:xfrm flipV="1">
            <a:off x="323528" y="5733256"/>
            <a:ext cx="2448272" cy="2594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Abgerundetes Rechteck 4">
            <a:extLst>
              <a:ext uri="{FF2B5EF4-FFF2-40B4-BE49-F238E27FC236}">
                <a16:creationId xmlns:a16="http://schemas.microsoft.com/office/drawing/2014/main" id="{11BFF6A4-9B56-4AE3-9A6A-AF84AE98F5CE}"/>
              </a:ext>
            </a:extLst>
          </p:cNvPr>
          <p:cNvSpPr/>
          <p:nvPr/>
        </p:nvSpPr>
        <p:spPr>
          <a:xfrm flipV="1">
            <a:off x="683568" y="3169568"/>
            <a:ext cx="8003232" cy="2594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7315158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Spezialität – Komma bei Eingabe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19261"/>
            <a:ext cx="8363272" cy="4525963"/>
          </a:xfrm>
        </p:spPr>
        <p:txBody>
          <a:bodyPr/>
          <a:lstStyle/>
          <a:p>
            <a:r>
              <a:rPr lang="de-DE" sz="2400" dirty="0"/>
              <a:t>Tastatur einschränken, richtig parsen und darstellen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322" y="1484785"/>
            <a:ext cx="5623771" cy="475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80204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PayYours</a:t>
            </a:r>
            <a:r>
              <a:rPr lang="de-AT" dirty="0"/>
              <a:t> – eigenes Icon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866297"/>
            <a:ext cx="2582421" cy="459025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806" y="870247"/>
            <a:ext cx="2536442" cy="4505355"/>
          </a:xfrm>
          <a:prstGeom prst="rect">
            <a:avLst/>
          </a:prstGeom>
        </p:spPr>
      </p:pic>
      <p:sp>
        <p:nvSpPr>
          <p:cNvPr id="7" name="Abgerundetes Rechteck 5"/>
          <p:cNvSpPr/>
          <p:nvPr/>
        </p:nvSpPr>
        <p:spPr>
          <a:xfrm flipV="1">
            <a:off x="5220549" y="3573015"/>
            <a:ext cx="1223660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2154887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DD91DD-AFD2-4BE1-8CE5-27C0F96C9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Icon in </a:t>
            </a:r>
            <a:r>
              <a:rPr lang="de-DE" dirty="0" err="1"/>
              <a:t>drawable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B4FFA3-5705-44C3-AFAE-469CA4204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7994CB1-2EA6-42CF-9014-874FB3E31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359044"/>
            <a:ext cx="6624736" cy="4319379"/>
          </a:xfrm>
          <a:prstGeom prst="rect">
            <a:avLst/>
          </a:prstGeom>
        </p:spPr>
      </p:pic>
      <p:sp>
        <p:nvSpPr>
          <p:cNvPr id="5" name="Abgerundetes Rechteck 5">
            <a:extLst>
              <a:ext uri="{FF2B5EF4-FFF2-40B4-BE49-F238E27FC236}">
                <a16:creationId xmlns:a16="http://schemas.microsoft.com/office/drawing/2014/main" id="{996E3C5D-1991-453D-AD2D-635634FF223C}"/>
              </a:ext>
            </a:extLst>
          </p:cNvPr>
          <p:cNvSpPr/>
          <p:nvPr/>
        </p:nvSpPr>
        <p:spPr>
          <a:xfrm flipV="1">
            <a:off x="1907704" y="3212976"/>
            <a:ext cx="331236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18477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DD6359-C81F-4162-82B7-A52BE810D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/>
              <a:t>Zustand retten über Orientierungswechsel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94997D-3A68-422F-A6BF-83ED5B8D57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525963"/>
          </a:xfrm>
        </p:spPr>
        <p:txBody>
          <a:bodyPr/>
          <a:lstStyle/>
          <a:p>
            <a:r>
              <a:rPr lang="de-DE" sz="2400" dirty="0" err="1"/>
              <a:t>Spezialistenaufgabe</a:t>
            </a:r>
            <a:endParaRPr lang="de-DE" sz="2400" dirty="0"/>
          </a:p>
          <a:p>
            <a:pPr lvl="1"/>
            <a:r>
              <a:rPr lang="de-DE" sz="2400" dirty="0"/>
              <a:t>Settings müssen auch noch funktionieren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C2583FC-0A14-475E-8CA9-A853A4841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7" y="1994685"/>
            <a:ext cx="1988640" cy="332114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FF21786-5201-4453-815D-7C749A72E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935" y="2278932"/>
            <a:ext cx="4297751" cy="259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774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onDestroy</a:t>
            </a:r>
            <a:r>
              <a:rPr lang="de-AT" dirty="0"/>
              <a:t>() – </a:t>
            </a:r>
            <a:r>
              <a:rPr lang="de-AT" dirty="0" err="1"/>
              <a:t>onCreated</a:t>
            </a:r>
            <a:r>
              <a:rPr lang="de-AT" dirty="0"/>
              <a:t>()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/>
          <a:lstStyle/>
          <a:p>
            <a:r>
              <a:rPr lang="de-AT" dirty="0"/>
              <a:t>Aufruf z.B. bei Änderung der Orientation</a:t>
            </a:r>
          </a:p>
          <a:p>
            <a:pPr lvl="1"/>
            <a:r>
              <a:rPr lang="de-AT" dirty="0"/>
              <a:t>Anderes Layout ist möglich</a:t>
            </a:r>
          </a:p>
          <a:p>
            <a:r>
              <a:rPr lang="de-AT" dirty="0" err="1"/>
              <a:t>onSaveInstanceState</a:t>
            </a:r>
            <a:r>
              <a:rPr lang="de-AT" dirty="0"/>
              <a:t>() sichert alle View-Zustände (Texte, </a:t>
            </a:r>
            <a:r>
              <a:rPr lang="de-AT" dirty="0" err="1"/>
              <a:t>Scrollpositionen</a:t>
            </a:r>
            <a:r>
              <a:rPr lang="de-AT" dirty="0"/>
              <a:t>, …)</a:t>
            </a:r>
            <a:endParaRPr lang="de-DE" dirty="0"/>
          </a:p>
        </p:txBody>
      </p:sp>
      <p:pic>
        <p:nvPicPr>
          <p:cNvPr id="2050" name="Picture 2" descr="http://developer.android.com/images/training/basics/basic-lifecycle-savesta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05064"/>
            <a:ext cx="4467225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641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Beispiel: </a:t>
            </a:r>
            <a:r>
              <a:rPr lang="de-AT" dirty="0" err="1"/>
              <a:t>onSaveInstanceState</a:t>
            </a:r>
            <a:r>
              <a:rPr lang="de-AT" dirty="0"/>
              <a:t>()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/>
          <a:lstStyle/>
          <a:p>
            <a:r>
              <a:rPr lang="de-AT" sz="2000" dirty="0" err="1">
                <a:hlinkClick r:id="rId2"/>
              </a:rPr>
              <a:t>AndroidDeveloper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F6A80CA-6CF9-45C4-B96B-096EF4C07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56" y="3212976"/>
            <a:ext cx="8873295" cy="23042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4C6096B-9E1F-4ECB-8530-379518B46A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856" y="2000077"/>
            <a:ext cx="7372686" cy="78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436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onRestoreInstanceState</a:t>
            </a:r>
            <a:r>
              <a:rPr lang="de-AT" dirty="0"/>
              <a:t>()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r>
              <a:rPr lang="de-AT" sz="2400" dirty="0"/>
              <a:t>Alternativ auch in </a:t>
            </a:r>
            <a:r>
              <a:rPr lang="de-AT" sz="2400" dirty="0" err="1"/>
              <a:t>onCreate</a:t>
            </a:r>
            <a:r>
              <a:rPr lang="de-AT" sz="2400" dirty="0"/>
              <a:t>()</a:t>
            </a:r>
            <a:endParaRPr lang="de-DE" sz="24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BE36C47-95E2-4AA1-BAE4-903B27402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76872"/>
            <a:ext cx="757854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04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67C602CE-BE98-41B5-8F3C-D54392DBA8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56792"/>
            <a:ext cx="8489658" cy="432048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</a:t>
            </a:r>
            <a:r>
              <a:rPr lang="de-DE" dirty="0" err="1"/>
              <a:t>CoolDroid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528" y="980728"/>
            <a:ext cx="8229600" cy="4525963"/>
          </a:xfrm>
        </p:spPr>
        <p:txBody>
          <a:bodyPr/>
          <a:lstStyle/>
          <a:p>
            <a:r>
              <a:rPr lang="de-DE" sz="2000" dirty="0"/>
              <a:t>Zählerstand bei Wechsel der Orientation beibehalten</a:t>
            </a:r>
          </a:p>
        </p:txBody>
      </p:sp>
      <p:sp>
        <p:nvSpPr>
          <p:cNvPr id="5" name="Abgerundetes Rechteck 5"/>
          <p:cNvSpPr/>
          <p:nvPr/>
        </p:nvSpPr>
        <p:spPr>
          <a:xfrm>
            <a:off x="1403648" y="2708920"/>
            <a:ext cx="5544616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Abgerundetes Rechteck 5"/>
          <p:cNvSpPr/>
          <p:nvPr/>
        </p:nvSpPr>
        <p:spPr>
          <a:xfrm>
            <a:off x="1043608" y="4725144"/>
            <a:ext cx="410445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2117459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754</Words>
  <Application>Microsoft Office PowerPoint</Application>
  <PresentationFormat>Bildschirmpräsentation (4:3)</PresentationFormat>
  <Paragraphs>162</Paragraphs>
  <Slides>55</Slides>
  <Notes>1</Notes>
  <HiddenSlides>9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55</vt:i4>
      </vt:variant>
    </vt:vector>
  </HeadingPairs>
  <TitlesOfParts>
    <vt:vector size="66" baseType="lpstr">
      <vt:lpstr>Arial</vt:lpstr>
      <vt:lpstr>Calibri</vt:lpstr>
      <vt:lpstr>Courier New</vt:lpstr>
      <vt:lpstr>Symbol</vt:lpstr>
      <vt:lpstr>Times New Roman</vt:lpstr>
      <vt:lpstr>Wingdings</vt:lpstr>
      <vt:lpstr>1_Larissa</vt:lpstr>
      <vt:lpstr>2_Larissa</vt:lpstr>
      <vt:lpstr>5_Larissa</vt:lpstr>
      <vt:lpstr>6_Larissa</vt:lpstr>
      <vt:lpstr>4_Larissa</vt:lpstr>
      <vt:lpstr>UI unter Android  Activity</vt:lpstr>
      <vt:lpstr>Grundlegendes zu Activities</vt:lpstr>
      <vt:lpstr>Lifecycle einer Activity unter Android</vt:lpstr>
      <vt:lpstr>onPause() – onResume()</vt:lpstr>
      <vt:lpstr>onStop() – onStart()</vt:lpstr>
      <vt:lpstr>onDestroy() – onCreated()</vt:lpstr>
      <vt:lpstr>Beispiel: onSaveInstanceState()</vt:lpstr>
      <vt:lpstr>onRestoreInstanceState()</vt:lpstr>
      <vt:lpstr>Beispiel CoolDroid</vt:lpstr>
      <vt:lpstr>Richtlinien für Lebenszyklusmethoden</vt:lpstr>
      <vt:lpstr>Erstes einfaches Beispiel als Einstieg</vt:lpstr>
      <vt:lpstr>Neues Projekt anlegen</vt:lpstr>
      <vt:lpstr>Allerdings mit OptionsMenu</vt:lpstr>
      <vt:lpstr>Menu-Ressourcefile anlegen</vt:lpstr>
      <vt:lpstr>Hauptmenü über ActionBar konfigurieren</vt:lpstr>
      <vt:lpstr>Hauptmenü als ActionBar konfigurieren</vt:lpstr>
      <vt:lpstr>Code für Menübehandlung in MainActivity.java</vt:lpstr>
      <vt:lpstr>Ergebnis: ActionBar mit ActionButtons</vt:lpstr>
      <vt:lpstr>Einstellungen für Programm speichern</vt:lpstr>
      <vt:lpstr>Shared Preferences</vt:lpstr>
      <vt:lpstr>SettingsActivity anlegen</vt:lpstr>
      <vt:lpstr>Keine Launcher Activity</vt:lpstr>
      <vt:lpstr>Manifest</vt:lpstr>
      <vt:lpstr>SettingsActivity anlegen</vt:lpstr>
      <vt:lpstr>ConstraintLayout definieren</vt:lpstr>
      <vt:lpstr>Label und EditText auf gleicher Höhe</vt:lpstr>
      <vt:lpstr>Guideline für saubere Spaltentrennung</vt:lpstr>
      <vt:lpstr>SettingsActivity starten</vt:lpstr>
      <vt:lpstr>SettingsActivity schließen</vt:lpstr>
      <vt:lpstr>Zwischenergebnis Layout</vt:lpstr>
      <vt:lpstr>Settings.kt</vt:lpstr>
      <vt:lpstr>onCreate()  Werte einlesen</vt:lpstr>
      <vt:lpstr>onSave()  Speichern und beenden</vt:lpstr>
      <vt:lpstr>Gewünschtes UI für Calculator</vt:lpstr>
      <vt:lpstr>strings.xml</vt:lpstr>
      <vt:lpstr>activity_main.xml   GridLayout</vt:lpstr>
      <vt:lpstr>Abstände auslagern  dimens.xml</vt:lpstr>
      <vt:lpstr>GridLayout</vt:lpstr>
      <vt:lpstr>TextView für Beschriftung</vt:lpstr>
      <vt:lpstr>EditText für Zahleneingabe</vt:lpstr>
      <vt:lpstr>Buttons definieren</vt:lpstr>
      <vt:lpstr>Ergebnis über TextView mittig ausgeben</vt:lpstr>
      <vt:lpstr>Gewünschtes UI für Calculator</vt:lpstr>
      <vt:lpstr>Grundfunktion implementieren</vt:lpstr>
      <vt:lpstr>MainActivity implementieren (SimpleVersion)</vt:lpstr>
      <vt:lpstr>MainActivity – onCreateView()</vt:lpstr>
      <vt:lpstr>MainActivity - Manifest</vt:lpstr>
      <vt:lpstr>MainActivity – onClick-Listener</vt:lpstr>
      <vt:lpstr>Hilfsmethode behandelt ButtonClick universell</vt:lpstr>
      <vt:lpstr>Main – calculateAndShowResult()</vt:lpstr>
      <vt:lpstr>MainActivity  Einlesen</vt:lpstr>
      <vt:lpstr>Spezialität – Komma bei Eingabe</vt:lpstr>
      <vt:lpstr>PayYours – eigenes Icon</vt:lpstr>
      <vt:lpstr>Icon in drawable</vt:lpstr>
      <vt:lpstr>Zustand retten über Orientierungswechsel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Engleitner</dc:creator>
  <cp:lastModifiedBy>Birgit Schröder</cp:lastModifiedBy>
  <cp:revision>373</cp:revision>
  <dcterms:created xsi:type="dcterms:W3CDTF">2011-08-18T07:37:01Z</dcterms:created>
  <dcterms:modified xsi:type="dcterms:W3CDTF">2019-03-21T16:01:14Z</dcterms:modified>
</cp:coreProperties>
</file>