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9" r:id="rId1"/>
    <p:sldMasterId id="2147483686" r:id="rId2"/>
    <p:sldMasterId id="2147483693" r:id="rId3"/>
    <p:sldMasterId id="2147483698" r:id="rId4"/>
    <p:sldMasterId id="2147483675" r:id="rId5"/>
  </p:sldMasterIdLst>
  <p:notesMasterIdLst>
    <p:notesMasterId r:id="rId22"/>
  </p:notesMasterIdLst>
  <p:handoutMasterIdLst>
    <p:handoutMasterId r:id="rId23"/>
  </p:handoutMasterIdLst>
  <p:sldIdLst>
    <p:sldId id="488" r:id="rId6"/>
    <p:sldId id="788" r:id="rId7"/>
    <p:sldId id="789" r:id="rId8"/>
    <p:sldId id="790" r:id="rId9"/>
    <p:sldId id="793" r:id="rId10"/>
    <p:sldId id="791" r:id="rId11"/>
    <p:sldId id="794" r:id="rId12"/>
    <p:sldId id="795" r:id="rId13"/>
    <p:sldId id="796" r:id="rId14"/>
    <p:sldId id="798" r:id="rId15"/>
    <p:sldId id="799" r:id="rId16"/>
    <p:sldId id="781" r:id="rId17"/>
    <p:sldId id="783" r:id="rId18"/>
    <p:sldId id="787" r:id="rId19"/>
    <p:sldId id="784" r:id="rId20"/>
    <p:sldId id="800" r:id="rId21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0000"/>
    <a:srgbClr val="FFAA01"/>
    <a:srgbClr val="F99707"/>
    <a:srgbClr val="FCB504"/>
    <a:srgbClr val="B52217"/>
    <a:srgbClr val="960000"/>
    <a:srgbClr val="A40000"/>
    <a:srgbClr val="D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65" autoAdjust="0"/>
    <p:restoredTop sz="99518" autoAdjust="0"/>
  </p:normalViewPr>
  <p:slideViewPr>
    <p:cSldViewPr>
      <p:cViewPr varScale="1">
        <p:scale>
          <a:sx n="67" d="100"/>
          <a:sy n="67" d="100"/>
        </p:scale>
        <p:origin x="60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84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7F52D72-ED1D-48E3-B38D-D27DF71D5328}" type="datetimeFigureOut">
              <a:rPr lang="de-AT"/>
              <a:pPr>
                <a:defRPr/>
              </a:pPr>
              <a:t>23.05.2019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B8876E5-8CB2-488D-BB52-3FDCCA373F31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5925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3163736-15EA-4775-815E-DDF88F21B7ED}" type="datetimeFigureOut">
              <a:rPr lang="de-AT"/>
              <a:pPr>
                <a:defRPr/>
              </a:pPr>
              <a:t>23.05.2019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AT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6EAC6C9-0F3A-40E0-896B-88DE66496CB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116075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975" y="-674688"/>
            <a:ext cx="9421813" cy="706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hteck 2"/>
          <p:cNvSpPr/>
          <p:nvPr userDrawn="1"/>
        </p:nvSpPr>
        <p:spPr>
          <a:xfrm>
            <a:off x="-180975" y="4437063"/>
            <a:ext cx="9648825" cy="25209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4" name="Rechteck 3"/>
          <p:cNvSpPr/>
          <p:nvPr userDrawn="1"/>
        </p:nvSpPr>
        <p:spPr>
          <a:xfrm>
            <a:off x="4859338" y="0"/>
            <a:ext cx="3816350" cy="9080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65100" dist="38100" dir="2700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9363" y="260350"/>
            <a:ext cx="34004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7"/>
          <p:cNvSpPr txBox="1">
            <a:spLocks noChangeArrowheads="1"/>
          </p:cNvSpPr>
          <p:nvPr userDrawn="1"/>
        </p:nvSpPr>
        <p:spPr>
          <a:xfrm>
            <a:off x="469900" y="1700213"/>
            <a:ext cx="7485063" cy="108108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de-AT" sz="380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Hier fügen Sie den </a:t>
            </a:r>
            <a:br>
              <a:rPr lang="de-AT" sz="380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</a:br>
            <a:r>
              <a:rPr lang="de-AT" sz="380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Titel der Präsentation ein.</a:t>
            </a:r>
            <a:endParaRPr lang="de-DE" sz="3800" dirty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  <p:sp>
        <p:nvSpPr>
          <p:cNvPr id="7" name="Rectangle 28"/>
          <p:cNvSpPr txBox="1">
            <a:spLocks noChangeArrowheads="1"/>
          </p:cNvSpPr>
          <p:nvPr userDrawn="1"/>
        </p:nvSpPr>
        <p:spPr>
          <a:xfrm>
            <a:off x="469900" y="3062288"/>
            <a:ext cx="7510463" cy="584200"/>
          </a:xfrm>
          <a:prstGeom prst="rect">
            <a:avLst/>
          </a:prstGeom>
        </p:spPr>
        <p:txBody>
          <a:bodyPr/>
          <a:lstStyle>
            <a:lvl1pPr marL="269875" indent="-269875" algn="l" defTabSz="914400" rtl="0" eaLnBrk="1" latinLnBrk="0" hangingPunct="1">
              <a:spcBef>
                <a:spcPct val="20000"/>
              </a:spcBef>
              <a:buSzPct val="65000"/>
              <a:buFont typeface="Wingdings" pitchFamily="2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895350" indent="-354013" algn="l" defTabSz="914400" rtl="0" eaLnBrk="1" latinLnBrk="0" hangingPunct="1">
              <a:spcBef>
                <a:spcPct val="20000"/>
              </a:spcBef>
              <a:buFont typeface="Symbol" pitchFamily="18" charset="2"/>
              <a:buChar char="-"/>
              <a:defRPr sz="2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43025" indent="-269875" algn="l" defTabSz="914400" rtl="0" eaLnBrk="1" latinLnBrk="0" hangingPunct="1">
              <a:spcBef>
                <a:spcPct val="20000"/>
              </a:spcBef>
              <a:buSzPct val="65000"/>
              <a:buFont typeface="Wingdings" pitchFamily="2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790700" indent="-3540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de-DE" sz="2400" noProof="1"/>
              <a:t>Fügen Sie hier den Untertitel ein.</a:t>
            </a:r>
            <a:endParaRPr lang="de-DE" sz="2400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4837113"/>
            <a:ext cx="6553200" cy="154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lis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8313" y="1268760"/>
            <a:ext cx="8207375" cy="460816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</p:spPr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541337" indent="0">
              <a:buNone/>
              <a:defRPr sz="2400"/>
            </a:lvl2pPr>
            <a:lvl3pPr marL="1073150" indent="0">
              <a:buNone/>
              <a:defRPr sz="2200"/>
            </a:lvl3pPr>
            <a:lvl4pPr marL="1436687" indent="0">
              <a:buNone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sz="2600" baseline="0"/>
            </a:lvl1pPr>
            <a:lvl2pPr marL="998537" indent="-457200"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lphaLcPeriod"/>
              <a:defRPr sz="2300"/>
            </a:lvl2pPr>
            <a:lvl3pPr marL="1530350" indent="-457200">
              <a:buSzPct val="100000"/>
              <a:buFont typeface="Wingdings" pitchFamily="2" charset="2"/>
              <a:buChar char="§"/>
              <a:defRPr sz="2000" baseline="0"/>
            </a:lvl3pPr>
            <a:lvl4pPr marL="1893887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  <a:p>
            <a:pPr lvl="4"/>
            <a:r>
              <a:rPr lang="en-US" dirty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lis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8313" y="1268760"/>
            <a:ext cx="8207375" cy="460816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</p:spPr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541337" indent="0">
              <a:buNone/>
              <a:defRPr sz="2400"/>
            </a:lvl2pPr>
            <a:lvl3pPr marL="1073150" indent="0">
              <a:buNone/>
              <a:defRPr sz="2200"/>
            </a:lvl3pPr>
            <a:lvl4pPr marL="1436687" indent="0">
              <a:buNone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541337" indent="0">
              <a:buNone/>
              <a:defRPr sz="2400"/>
            </a:lvl2pPr>
            <a:lvl3pPr marL="1073150" indent="0">
              <a:buNone/>
              <a:defRPr sz="2200"/>
            </a:lvl3pPr>
            <a:lvl4pPr marL="1436687" indent="0">
              <a:buNone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sz="2600" baseline="0"/>
            </a:lvl1pPr>
            <a:lvl2pPr marL="998537" indent="-457200"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lphaLcPeriod"/>
              <a:defRPr sz="2300"/>
            </a:lvl2pPr>
            <a:lvl3pPr marL="1530350" indent="-457200">
              <a:buSzPct val="100000"/>
              <a:buFont typeface="Wingdings" pitchFamily="2" charset="2"/>
              <a:buChar char="§"/>
              <a:defRPr sz="2000" baseline="0"/>
            </a:lvl3pPr>
            <a:lvl4pPr marL="1893887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  <a:p>
            <a:pPr lvl="4"/>
            <a:r>
              <a:rPr lang="en-US" dirty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lis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8313" y="1268760"/>
            <a:ext cx="8207375" cy="460816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</p:spPr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68052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68052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sz="2600" baseline="0"/>
            </a:lvl1pPr>
            <a:lvl2pPr marL="998537" indent="-457200"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lphaLcPeriod"/>
              <a:defRPr sz="2300"/>
            </a:lvl2pPr>
            <a:lvl3pPr marL="1530350" indent="-457200">
              <a:buSzPct val="100000"/>
              <a:buFont typeface="Wingdings" pitchFamily="2" charset="2"/>
              <a:buChar char="§"/>
              <a:defRPr sz="2000" baseline="0"/>
            </a:lvl3pPr>
            <a:lvl4pPr marL="1893887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  <a:p>
            <a:pPr lvl="4"/>
            <a:r>
              <a:rPr lang="en-US" dirty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lis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8313" y="1268760"/>
            <a:ext cx="8207375" cy="460816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541337" indent="0">
              <a:buNone/>
              <a:defRPr sz="2400"/>
            </a:lvl2pPr>
            <a:lvl3pPr marL="1073150" indent="0">
              <a:buNone/>
              <a:defRPr sz="2200"/>
            </a:lvl3pPr>
            <a:lvl4pPr marL="1436687" indent="0">
              <a:buNone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sz="2600" baseline="0"/>
            </a:lvl1pPr>
            <a:lvl2pPr marL="998537" indent="-457200"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lphaLcPeriod"/>
              <a:defRPr sz="2300"/>
            </a:lvl2pPr>
            <a:lvl3pPr marL="1530350" indent="-457200">
              <a:buSzPct val="100000"/>
              <a:buFont typeface="Wingdings" pitchFamily="2" charset="2"/>
              <a:buChar char="§"/>
              <a:defRPr sz="2000" baseline="0"/>
            </a:lvl3pPr>
            <a:lvl4pPr marL="1893887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  <a:p>
            <a:pPr lvl="4"/>
            <a:r>
              <a:rPr lang="en-US" dirty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0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0000">
                <a:schemeClr val="bg1">
                  <a:lumMod val="65000"/>
                </a:schemeClr>
              </a:gs>
              <a:gs pos="0">
                <a:schemeClr val="tx1">
                  <a:lumMod val="61000"/>
                  <a:lumOff val="39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90117" name="Grafik 6"/>
          <p:cNvPicPr>
            <a:picLocks noChangeAspect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eck 8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Masterfolie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D1B3A30B-827A-41C3-9327-D27E88FC99E1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7000">
                <a:srgbClr val="4879B4"/>
              </a:gs>
              <a:gs pos="0">
                <a:schemeClr val="tx2"/>
              </a:gs>
              <a:gs pos="50000">
                <a:schemeClr val="accent1"/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12" name="Rechteck 11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10246" name="Grafik 6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Masterfolie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C5A4FFB9-E613-43CD-964A-AE1E9E6225EE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7000">
                <a:srgbClr val="C00000"/>
              </a:gs>
              <a:gs pos="0">
                <a:srgbClr val="A40000">
                  <a:lumMod val="100000"/>
                </a:srgbClr>
              </a:gs>
              <a:gs pos="50000">
                <a:srgbClr val="D60000"/>
              </a:gs>
              <a:gs pos="100000">
                <a:srgbClr val="A80000">
                  <a:lumMod val="98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9" name="Rechteck 8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rgbClr val="9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17414" name="Grafik 6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Masterfolie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96DD54E4-5D87-4DDA-86A7-5D3265BB197B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7000">
                <a:srgbClr val="FFAA01"/>
              </a:gs>
              <a:gs pos="0">
                <a:srgbClr val="F99707"/>
              </a:gs>
              <a:gs pos="50000">
                <a:srgbClr val="FFC000"/>
              </a:gs>
              <a:gs pos="100000">
                <a:srgbClr val="F9970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12" name="Rechteck 11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rgbClr val="F997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24582" name="Grafik 6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Masterfolie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9E0A7362-2F94-4D89-A5F0-263D764F0B24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7000">
                <a:srgbClr val="FFAA01"/>
              </a:gs>
              <a:gs pos="0">
                <a:srgbClr val="F99707"/>
              </a:gs>
              <a:gs pos="50000">
                <a:srgbClr val="FFC000"/>
              </a:gs>
              <a:gs pos="100000">
                <a:srgbClr val="F9970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9" name="Rechteck 8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rgbClr val="F997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30726" name="Grafik 6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268413"/>
            <a:ext cx="8229600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046146C9-533C-4473-A975-7739642B77BB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SzPct val="65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SzPct val="65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BE5bsyGGLf4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api.github.com/search/repositories?q=android&amp;sortby=stars&amp;page=1&amp;per_page=3" TargetMode="Externa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6624DB-9D99-43F5-BA95-9EA7DF8AE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Webservices: </a:t>
            </a:r>
            <a:r>
              <a:rPr lang="de-DE" dirty="0" err="1"/>
              <a:t>RetroFit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897B337-EB5D-4FCF-BB3B-67F9EA0BA6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980728"/>
            <a:ext cx="7164288" cy="537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7695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3AF9C49A-17D8-447A-9E8C-09E0695A2B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127" y="980728"/>
            <a:ext cx="2558273" cy="465313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434103C-E05E-4607-A41D-6EB33F777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OkHttp3-Logger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321390C-5C8E-4934-AA4E-030958BEC0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62D5C7A-13DD-4A13-B4C3-64CEBD1765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048" y="2403609"/>
            <a:ext cx="8172400" cy="2327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389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3036F6-538B-48EC-888F-EBF82AA21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7313"/>
            <a:ext cx="8229600" cy="1143000"/>
          </a:xfrm>
        </p:spPr>
        <p:txBody>
          <a:bodyPr/>
          <a:lstStyle/>
          <a:p>
            <a:r>
              <a:rPr lang="de-AT" dirty="0" err="1"/>
              <a:t>ToDo</a:t>
            </a:r>
            <a:r>
              <a:rPr lang="de-AT" dirty="0"/>
              <a:t>: Anzeige in </a:t>
            </a:r>
            <a:r>
              <a:rPr lang="de-AT" dirty="0" err="1"/>
              <a:t>RecyclerView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77F6F69-A038-407D-AC06-08F63A63C5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/>
              <a:t>RepoListViewModel</a:t>
            </a:r>
            <a:endParaRPr lang="de-AT" dirty="0"/>
          </a:p>
          <a:p>
            <a:pPr lvl="1"/>
            <a:r>
              <a:rPr lang="de-AT" dirty="0"/>
              <a:t>Laden einer Page </a:t>
            </a:r>
            <a:br>
              <a:rPr lang="de-AT" dirty="0"/>
            </a:br>
            <a:r>
              <a:rPr lang="de-AT" dirty="0"/>
              <a:t>=&gt; List&lt;</a:t>
            </a:r>
            <a:r>
              <a:rPr lang="de-AT" dirty="0" err="1"/>
              <a:t>GitRepo</a:t>
            </a:r>
            <a:r>
              <a:rPr lang="de-AT" dirty="0"/>
              <a:t>&gt;</a:t>
            </a:r>
          </a:p>
          <a:p>
            <a:pPr marL="541337" lvl="1" indent="0">
              <a:buNone/>
            </a:pPr>
            <a:endParaRPr lang="de-AT" dirty="0"/>
          </a:p>
          <a:p>
            <a:r>
              <a:rPr lang="de-AT" dirty="0" err="1"/>
              <a:t>RepoListAdapter</a:t>
            </a:r>
            <a:endParaRPr lang="de-AT" dirty="0"/>
          </a:p>
          <a:p>
            <a:pPr lvl="1"/>
            <a:r>
              <a:rPr lang="de-AT" dirty="0"/>
              <a:t>Anzeigen der List&lt;</a:t>
            </a:r>
            <a:r>
              <a:rPr lang="de-AT" dirty="0" err="1"/>
              <a:t>GitRepo</a:t>
            </a:r>
            <a:r>
              <a:rPr lang="de-AT" dirty="0"/>
              <a:t>&gt; </a:t>
            </a:r>
            <a:br>
              <a:rPr lang="de-AT" dirty="0"/>
            </a:br>
            <a:r>
              <a:rPr lang="de-AT" dirty="0"/>
              <a:t>in </a:t>
            </a:r>
            <a:r>
              <a:rPr lang="de-AT" dirty="0" err="1"/>
              <a:t>RecyclerView</a:t>
            </a:r>
            <a:endParaRPr lang="de-AT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47DDC93-8CE8-4265-BB36-1EAD172EF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2817" y="1268413"/>
            <a:ext cx="2803983" cy="4670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634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8ABAB1-2D78-4D8B-B905-388BFB138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Jetpack </a:t>
            </a:r>
            <a:r>
              <a:rPr lang="de-AT" dirty="0" err="1"/>
              <a:t>Paging</a:t>
            </a:r>
            <a:r>
              <a:rPr lang="de-AT" dirty="0"/>
              <a:t> Library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B427305-4CEB-4E7D-A001-5755A7FE4F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83774"/>
            <a:ext cx="8229600" cy="5042389"/>
          </a:xfrm>
        </p:spPr>
        <p:txBody>
          <a:bodyPr/>
          <a:lstStyle/>
          <a:p>
            <a:r>
              <a:rPr lang="de-AT" dirty="0"/>
              <a:t>Stufenweises Nachladen von Daten</a:t>
            </a:r>
          </a:p>
          <a:p>
            <a:pPr lvl="1"/>
            <a:r>
              <a:rPr lang="de-AT" dirty="0"/>
              <a:t>Anzeige in </a:t>
            </a:r>
            <a:r>
              <a:rPr lang="de-AT" dirty="0" err="1"/>
              <a:t>RecyclerView</a:t>
            </a:r>
            <a:endParaRPr lang="de-AT" dirty="0"/>
          </a:p>
          <a:p>
            <a:pPr lvl="1"/>
            <a:r>
              <a:rPr lang="de-AT" dirty="0"/>
              <a:t>Nachladen von Daten-Chunks bei Navigation</a:t>
            </a:r>
          </a:p>
          <a:p>
            <a:endParaRPr lang="de-AT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1F55C73-48D9-492C-BF3F-24668C25B6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26" t="17801" r="4326" b="16401"/>
          <a:stretch/>
        </p:blipFill>
        <p:spPr>
          <a:xfrm>
            <a:off x="611560" y="2852936"/>
            <a:ext cx="7920880" cy="320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430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9E2402-D88B-48CD-9BA2-D4B3BF6E3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Paging</a:t>
            </a:r>
            <a:r>
              <a:rPr lang="de-AT" dirty="0"/>
              <a:t>: Kernelemente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EDE0CA4-FD74-41D1-BEEA-8BDFA2087A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/>
              <a:t>PagedList</a:t>
            </a:r>
            <a:endParaRPr lang="de-AT" dirty="0"/>
          </a:p>
          <a:p>
            <a:pPr lvl="1"/>
            <a:r>
              <a:rPr lang="de-AT" dirty="0"/>
              <a:t>Wird als Collection in den </a:t>
            </a:r>
            <a:r>
              <a:rPr lang="de-AT" dirty="0" err="1"/>
              <a:t>RecyclerView</a:t>
            </a:r>
            <a:r>
              <a:rPr lang="de-AT" dirty="0"/>
              <a:t>-Adapter gesetzt</a:t>
            </a:r>
          </a:p>
          <a:p>
            <a:pPr lvl="1"/>
            <a:r>
              <a:rPr lang="de-AT" dirty="0"/>
              <a:t>Lädt Daten bei Bedarf nach (asynchron)</a:t>
            </a:r>
          </a:p>
          <a:p>
            <a:r>
              <a:rPr lang="de-AT" dirty="0" err="1"/>
              <a:t>DataSource</a:t>
            </a:r>
            <a:endParaRPr lang="de-AT" dirty="0"/>
          </a:p>
          <a:p>
            <a:pPr lvl="1"/>
            <a:r>
              <a:rPr lang="de-AT" dirty="0"/>
              <a:t>Basisklasse für Nachladen von Daten</a:t>
            </a:r>
          </a:p>
          <a:p>
            <a:pPr lvl="1"/>
            <a:r>
              <a:rPr lang="de-AT" dirty="0"/>
              <a:t>Varianten:</a:t>
            </a:r>
          </a:p>
          <a:p>
            <a:pPr lvl="2"/>
            <a:r>
              <a:rPr lang="de-AT" dirty="0"/>
              <a:t>Netzwerk</a:t>
            </a:r>
          </a:p>
          <a:p>
            <a:pPr lvl="2"/>
            <a:r>
              <a:rPr lang="de-AT" dirty="0"/>
              <a:t>Datenbank (Room)</a:t>
            </a:r>
          </a:p>
          <a:p>
            <a:pPr lvl="2"/>
            <a:r>
              <a:rPr lang="de-AT" dirty="0"/>
              <a:t>File</a:t>
            </a:r>
          </a:p>
          <a:p>
            <a:pPr lvl="2"/>
            <a:r>
              <a:rPr lang="de-AT" dirty="0"/>
              <a:t>…</a:t>
            </a:r>
          </a:p>
          <a:p>
            <a:pPr lvl="1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602391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B0BEEB-4C68-496C-9EA9-5C4CF51C9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PageKeyedDataSource</a:t>
            </a:r>
            <a:endParaRPr lang="de-AT" dirty="0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FB812A5D-786B-4C3C-B763-CA2BE4E43A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3 </a:t>
            </a:r>
            <a:r>
              <a:rPr lang="de-AT" dirty="0" err="1"/>
              <a:t>DataSource</a:t>
            </a:r>
            <a:r>
              <a:rPr lang="de-AT" dirty="0"/>
              <a:t>-Varianten: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A0F9B12-7297-4713-A437-5F699542DF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821" y="2391266"/>
            <a:ext cx="8380357" cy="3486006"/>
          </a:xfrm>
          <a:prstGeom prst="rect">
            <a:avLst/>
          </a:prstGeom>
        </p:spPr>
      </p:pic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E77FB538-DD05-4843-AC15-8169E1B91256}"/>
              </a:ext>
            </a:extLst>
          </p:cNvPr>
          <p:cNvSpPr/>
          <p:nvPr/>
        </p:nvSpPr>
        <p:spPr>
          <a:xfrm>
            <a:off x="611560" y="4852216"/>
            <a:ext cx="8150618" cy="102505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670804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1F6BFB-647A-4155-8373-15FA84530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25413"/>
            <a:ext cx="8964488" cy="1143000"/>
          </a:xfrm>
        </p:spPr>
        <p:txBody>
          <a:bodyPr/>
          <a:lstStyle/>
          <a:p>
            <a:r>
              <a:rPr lang="de-AT" dirty="0" err="1"/>
              <a:t>PagedListAdapter</a:t>
            </a:r>
            <a:r>
              <a:rPr lang="de-AT" dirty="0"/>
              <a:t>: Anbindung </a:t>
            </a:r>
            <a:r>
              <a:rPr lang="de-AT" dirty="0" err="1"/>
              <a:t>RecyclerView</a:t>
            </a:r>
            <a:endParaRPr lang="de-AT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BC5B70D-937A-4037-8031-B9887C1C4B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610881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94C7D0-6AEA-42D4-B9D0-FCD4C3D33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1EE71ED-C4C4-4173-93AB-BA67988148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>
                <a:hlinkClick r:id="rId2"/>
              </a:rPr>
              <a:t>https://www.youtube.com/watch?v=BE5bsyGGLf4</a:t>
            </a:r>
            <a:endParaRPr lang="de-AT" dirty="0"/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01611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AD0BF1-AAD2-4BB6-A202-9042D15D0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Build.gradle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BF8D6E-DB2C-43A8-B8A3-033FE8A49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de-AT" dirty="0" err="1"/>
              <a:t>Retrofit</a:t>
            </a:r>
            <a:r>
              <a:rPr lang="de-AT" dirty="0"/>
              <a:t> + okhttp3</a:t>
            </a:r>
          </a:p>
          <a:p>
            <a:r>
              <a:rPr lang="de-AT" dirty="0" err="1"/>
              <a:t>Paging</a:t>
            </a:r>
            <a:endParaRPr lang="de-AT" dirty="0"/>
          </a:p>
          <a:p>
            <a:r>
              <a:rPr lang="de-AT" dirty="0"/>
              <a:t>Lifecycle</a:t>
            </a:r>
          </a:p>
          <a:p>
            <a:r>
              <a:rPr lang="de-AT" dirty="0" err="1"/>
              <a:t>Kapt</a:t>
            </a:r>
            <a:endParaRPr lang="de-AT" dirty="0"/>
          </a:p>
          <a:p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AF44522-3455-4676-A0FB-C495EEC43D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068960"/>
            <a:ext cx="7812360" cy="3222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345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699223-40AC-4FE0-85A1-0B09DD25C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Android Manifest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C84CD4-D316-416F-9E94-B6D7FB7F4E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4BC6511-DAA8-46BD-BED4-539D8A108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600200"/>
            <a:ext cx="7434411" cy="464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285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8979AA-B852-4B74-98FB-BFA9BE0A0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Paged</a:t>
            </a:r>
            <a:r>
              <a:rPr lang="de-AT" dirty="0"/>
              <a:t> API-Query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7E9C7CE-C12B-4995-9BEB-98DBCA38AC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de-AT" dirty="0">
                <a:hlinkClick r:id="rId2"/>
              </a:rPr>
              <a:t>https://api.github.com/search/repositories?q=android&amp;sortby=stars&amp;page=1&amp;per_page=3</a:t>
            </a:r>
            <a:endParaRPr lang="de-AT" dirty="0"/>
          </a:p>
          <a:p>
            <a:endParaRPr lang="de-AT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0B6DF79-CEB2-4643-8BD6-3D380B3254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068960"/>
            <a:ext cx="8410575" cy="292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150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C821B2-5724-44F5-8349-016875101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GitRepoResponse</a:t>
            </a:r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99E291C-CA82-4F81-8028-ACE700CE57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9032" y="4381500"/>
            <a:ext cx="4886325" cy="175260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20E6D15-4538-4606-8B70-326C9E1CD3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3405" y="1268413"/>
            <a:ext cx="5122912" cy="1781126"/>
          </a:xfrm>
          <a:prstGeom prst="rect">
            <a:avLst/>
          </a:prstGeom>
        </p:spPr>
      </p:pic>
      <p:sp>
        <p:nvSpPr>
          <p:cNvPr id="6" name="Pfeil: nach unten 5">
            <a:extLst>
              <a:ext uri="{FF2B5EF4-FFF2-40B4-BE49-F238E27FC236}">
                <a16:creationId xmlns:a16="http://schemas.microsoft.com/office/drawing/2014/main" id="{C86BB7A6-3ED9-4CC9-98F9-EBF7CDB2394F}"/>
              </a:ext>
            </a:extLst>
          </p:cNvPr>
          <p:cNvSpPr/>
          <p:nvPr/>
        </p:nvSpPr>
        <p:spPr>
          <a:xfrm>
            <a:off x="3563888" y="3212976"/>
            <a:ext cx="504056" cy="8367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02371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902AAF-6726-47E4-8B97-DCDEFAADB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GitRepo</a:t>
            </a:r>
            <a:r>
              <a:rPr lang="de-AT" dirty="0"/>
              <a:t>: Items</a:t>
            </a:r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id="{C7E31351-80B3-4FA8-9D59-0B9D1DAF85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1" y="1444218"/>
            <a:ext cx="4608512" cy="1323018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0CB4C33F-A84A-42FB-A285-188284463C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2708920"/>
            <a:ext cx="3759993" cy="31147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996C31C0-A72D-48C2-A901-2FC7B6114F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3057550"/>
            <a:ext cx="2372586" cy="2171650"/>
          </a:xfrm>
          <a:prstGeom prst="rect">
            <a:avLst/>
          </a:prstGeom>
        </p:spPr>
      </p:pic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FBB77D25-EBE3-4C6D-AA83-94C8AE315921}"/>
              </a:ext>
            </a:extLst>
          </p:cNvPr>
          <p:cNvSpPr/>
          <p:nvPr/>
        </p:nvSpPr>
        <p:spPr>
          <a:xfrm>
            <a:off x="611560" y="3212977"/>
            <a:ext cx="2088232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F94226B7-0C03-41BA-9FDC-132B204CFE67}"/>
              </a:ext>
            </a:extLst>
          </p:cNvPr>
          <p:cNvSpPr/>
          <p:nvPr/>
        </p:nvSpPr>
        <p:spPr>
          <a:xfrm>
            <a:off x="611560" y="3645025"/>
            <a:ext cx="2088232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5B2F9D9B-1DF4-4609-BF30-C055DD62BD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3887" y="1444218"/>
            <a:ext cx="5222903" cy="3784982"/>
          </a:xfrm>
          <a:prstGeom prst="rect">
            <a:avLst/>
          </a:prstGeom>
        </p:spPr>
      </p:pic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FA6BABC7-55E2-426A-A202-EEF351873F25}"/>
              </a:ext>
            </a:extLst>
          </p:cNvPr>
          <p:cNvSpPr/>
          <p:nvPr/>
        </p:nvSpPr>
        <p:spPr>
          <a:xfrm>
            <a:off x="611560" y="5013176"/>
            <a:ext cx="2088232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97665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756604-86B6-46B5-8F36-C6114F94B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Retrofit</a:t>
            </a:r>
            <a:r>
              <a:rPr lang="de-AT" dirty="0"/>
              <a:t> Webservice-Interface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3AE900F-C278-48C6-A45F-E53761C86F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D52F55E-2C4D-43D8-A784-0B75223609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700808"/>
            <a:ext cx="7344816" cy="3116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801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7374BF-834E-4AE2-B59A-29DD0BDAB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7313"/>
            <a:ext cx="8229600" cy="1143000"/>
          </a:xfrm>
        </p:spPr>
        <p:txBody>
          <a:bodyPr/>
          <a:lstStyle/>
          <a:p>
            <a:r>
              <a:rPr lang="de-AT" dirty="0" err="1"/>
              <a:t>RetroFit</a:t>
            </a:r>
            <a:r>
              <a:rPr lang="de-AT" dirty="0"/>
              <a:t> Webservice-</a:t>
            </a:r>
            <a:r>
              <a:rPr lang="de-AT" dirty="0" err="1"/>
              <a:t>Builder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B7DC2A2-782F-43B0-A5A0-91E3FC2F4F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4475793-7CD1-4CAE-A086-91998E3E77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177169"/>
            <a:ext cx="5467325" cy="4948994"/>
          </a:xfrm>
          <a:prstGeom prst="rect">
            <a:avLst/>
          </a:prstGeom>
        </p:spPr>
      </p:pic>
      <p:sp>
        <p:nvSpPr>
          <p:cNvPr id="5" name="Legende: mit Pfeil nach links 4">
            <a:extLst>
              <a:ext uri="{FF2B5EF4-FFF2-40B4-BE49-F238E27FC236}">
                <a16:creationId xmlns:a16="http://schemas.microsoft.com/office/drawing/2014/main" id="{1770B479-574F-4CDE-B1B4-42B67DC881B8}"/>
              </a:ext>
            </a:extLst>
          </p:cNvPr>
          <p:cNvSpPr/>
          <p:nvPr/>
        </p:nvSpPr>
        <p:spPr>
          <a:xfrm>
            <a:off x="4572000" y="2420888"/>
            <a:ext cx="4114800" cy="504056"/>
          </a:xfrm>
          <a:prstGeom prst="leftArrowCallout">
            <a:avLst>
              <a:gd name="adj1" fmla="val 0"/>
              <a:gd name="adj2" fmla="val 2689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Vorsicht: /</a:t>
            </a:r>
          </a:p>
        </p:txBody>
      </p:sp>
      <p:sp>
        <p:nvSpPr>
          <p:cNvPr id="6" name="Legende: mit Pfeil nach links 5">
            <a:extLst>
              <a:ext uri="{FF2B5EF4-FFF2-40B4-BE49-F238E27FC236}">
                <a16:creationId xmlns:a16="http://schemas.microsoft.com/office/drawing/2014/main" id="{64CE451F-E071-45B9-9FBA-425CBB0D032A}"/>
              </a:ext>
            </a:extLst>
          </p:cNvPr>
          <p:cNvSpPr/>
          <p:nvPr/>
        </p:nvSpPr>
        <p:spPr>
          <a:xfrm>
            <a:off x="5862861" y="3068960"/>
            <a:ext cx="2823939" cy="1204292"/>
          </a:xfrm>
          <a:prstGeom prst="leftArrowCallout">
            <a:avLst>
              <a:gd name="adj1" fmla="val 4114"/>
              <a:gd name="adj2" fmla="val 12468"/>
              <a:gd name="adj3" fmla="val 25000"/>
              <a:gd name="adj4" fmla="val 773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Logger wird später als </a:t>
            </a:r>
            <a:r>
              <a:rPr lang="de-AT" dirty="0" err="1"/>
              <a:t>client</a:t>
            </a:r>
            <a:r>
              <a:rPr lang="de-AT" dirty="0"/>
              <a:t> in den </a:t>
            </a:r>
            <a:r>
              <a:rPr lang="de-AT" dirty="0" err="1"/>
              <a:t>WebService</a:t>
            </a:r>
            <a:r>
              <a:rPr lang="de-AT" dirty="0"/>
              <a:t> eingeschleust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8FA78373-AF3F-400D-B74B-97B72D8FE2F3}"/>
              </a:ext>
            </a:extLst>
          </p:cNvPr>
          <p:cNvSpPr/>
          <p:nvPr/>
        </p:nvSpPr>
        <p:spPr>
          <a:xfrm>
            <a:off x="611559" y="5454749"/>
            <a:ext cx="4680521" cy="30710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EA1CFB5F-729D-4D1D-8B78-60514382A9AA}"/>
              </a:ext>
            </a:extLst>
          </p:cNvPr>
          <p:cNvSpPr/>
          <p:nvPr/>
        </p:nvSpPr>
        <p:spPr>
          <a:xfrm>
            <a:off x="539552" y="2996952"/>
            <a:ext cx="5312965" cy="136815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Legende: mit Pfeil nach links 9">
            <a:extLst>
              <a:ext uri="{FF2B5EF4-FFF2-40B4-BE49-F238E27FC236}">
                <a16:creationId xmlns:a16="http://schemas.microsoft.com/office/drawing/2014/main" id="{C344D839-D704-4A1B-9B57-C774C2B78AC2}"/>
              </a:ext>
            </a:extLst>
          </p:cNvPr>
          <p:cNvSpPr/>
          <p:nvPr/>
        </p:nvSpPr>
        <p:spPr>
          <a:xfrm>
            <a:off x="5292080" y="5229200"/>
            <a:ext cx="3394720" cy="782563"/>
          </a:xfrm>
          <a:prstGeom prst="leftArrowCallout">
            <a:avLst>
              <a:gd name="adj1" fmla="val 5507"/>
              <a:gd name="adj2" fmla="val 11772"/>
              <a:gd name="adj3" fmla="val 16645"/>
              <a:gd name="adj4" fmla="val 790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Public Zugriff auf Webservice 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1CD93862-A6B6-4BA4-9F42-BCCC9ED3B930}"/>
              </a:ext>
            </a:extLst>
          </p:cNvPr>
          <p:cNvSpPr/>
          <p:nvPr/>
        </p:nvSpPr>
        <p:spPr>
          <a:xfrm>
            <a:off x="4355977" y="2564904"/>
            <a:ext cx="216023" cy="28803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91435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38AF70-CC0E-4F7B-887D-077E9909F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MainActivity</a:t>
            </a:r>
            <a:r>
              <a:rPr lang="de-AT" dirty="0"/>
              <a:t>: Call Webservice</a:t>
            </a:r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3B882743-D12A-4476-8645-FFDA5EE6F0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90364" y="3933056"/>
            <a:ext cx="7139136" cy="2299997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01F8F4B7-EC45-4B2F-8403-A2E3014526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752" y="1292253"/>
            <a:ext cx="7812360" cy="216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219182"/>
      </p:ext>
    </p:extLst>
  </p:cSld>
  <p:clrMapOvr>
    <a:masterClrMapping/>
  </p:clrMapOvr>
</p:sld>
</file>

<file path=ppt/theme/theme1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6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153</Words>
  <Application>Microsoft Office PowerPoint</Application>
  <PresentationFormat>Bildschirmpräsentation (4:3)</PresentationFormat>
  <Paragraphs>43</Paragraphs>
  <Slides>16</Slides>
  <Notes>0</Notes>
  <HiddenSlides>4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16</vt:i4>
      </vt:variant>
    </vt:vector>
  </HeadingPairs>
  <TitlesOfParts>
    <vt:vector size="25" baseType="lpstr">
      <vt:lpstr>Arial</vt:lpstr>
      <vt:lpstr>Calibri</vt:lpstr>
      <vt:lpstr>Symbol</vt:lpstr>
      <vt:lpstr>Wingdings</vt:lpstr>
      <vt:lpstr>1_Larissa</vt:lpstr>
      <vt:lpstr>2_Larissa</vt:lpstr>
      <vt:lpstr>5_Larissa</vt:lpstr>
      <vt:lpstr>6_Larissa</vt:lpstr>
      <vt:lpstr>4_Larissa</vt:lpstr>
      <vt:lpstr>Webservices: RetroFit</vt:lpstr>
      <vt:lpstr>Build.gradle</vt:lpstr>
      <vt:lpstr>Android Manifest</vt:lpstr>
      <vt:lpstr>Paged API-Query</vt:lpstr>
      <vt:lpstr>GitRepoResponse</vt:lpstr>
      <vt:lpstr>GitRepo: Items</vt:lpstr>
      <vt:lpstr>Retrofit Webservice-Interface</vt:lpstr>
      <vt:lpstr>RetroFit Webservice-Builder</vt:lpstr>
      <vt:lpstr>MainActivity: Call Webservice</vt:lpstr>
      <vt:lpstr>OkHttp3-Logger</vt:lpstr>
      <vt:lpstr>ToDo: Anzeige in RecyclerView</vt:lpstr>
      <vt:lpstr>Jetpack Paging Library</vt:lpstr>
      <vt:lpstr>Paging: Kernelemente</vt:lpstr>
      <vt:lpstr>PageKeyedDataSource</vt:lpstr>
      <vt:lpstr>PagedListAdapter: Anbindung RecyclerView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Engleitner</dc:creator>
  <cp:lastModifiedBy>Birgit Schröder</cp:lastModifiedBy>
  <cp:revision>534</cp:revision>
  <dcterms:created xsi:type="dcterms:W3CDTF">2011-08-18T07:37:01Z</dcterms:created>
  <dcterms:modified xsi:type="dcterms:W3CDTF">2019-05-23T08:51:10Z</dcterms:modified>
</cp:coreProperties>
</file>