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9" r:id="rId1"/>
    <p:sldMasterId id="2147483686" r:id="rId2"/>
    <p:sldMasterId id="2147483693" r:id="rId3"/>
    <p:sldMasterId id="2147483698" r:id="rId4"/>
    <p:sldMasterId id="2147483675" r:id="rId5"/>
  </p:sldMasterIdLst>
  <p:notesMasterIdLst>
    <p:notesMasterId r:id="rId26"/>
  </p:notesMasterIdLst>
  <p:handoutMasterIdLst>
    <p:handoutMasterId r:id="rId27"/>
  </p:handoutMasterIdLst>
  <p:sldIdLst>
    <p:sldId id="488" r:id="rId6"/>
    <p:sldId id="746" r:id="rId7"/>
    <p:sldId id="747" r:id="rId8"/>
    <p:sldId id="748" r:id="rId9"/>
    <p:sldId id="750" r:id="rId10"/>
    <p:sldId id="751" r:id="rId11"/>
    <p:sldId id="752" r:id="rId12"/>
    <p:sldId id="753" r:id="rId13"/>
    <p:sldId id="754" r:id="rId14"/>
    <p:sldId id="756" r:id="rId15"/>
    <p:sldId id="760" r:id="rId16"/>
    <p:sldId id="758" r:id="rId17"/>
    <p:sldId id="759" r:id="rId18"/>
    <p:sldId id="769" r:id="rId19"/>
    <p:sldId id="761" r:id="rId20"/>
    <p:sldId id="755" r:id="rId21"/>
    <p:sldId id="728" r:id="rId22"/>
    <p:sldId id="743" r:id="rId23"/>
    <p:sldId id="744" r:id="rId24"/>
    <p:sldId id="745" r:id="rId25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A01"/>
    <a:srgbClr val="F99707"/>
    <a:srgbClr val="A80000"/>
    <a:srgbClr val="FCB504"/>
    <a:srgbClr val="B52217"/>
    <a:srgbClr val="960000"/>
    <a:srgbClr val="A40000"/>
    <a:srgbClr val="D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65" autoAdjust="0"/>
    <p:restoredTop sz="99518" autoAdjust="0"/>
  </p:normalViewPr>
  <p:slideViewPr>
    <p:cSldViewPr>
      <p:cViewPr varScale="1">
        <p:scale>
          <a:sx n="67" d="100"/>
          <a:sy n="67" d="100"/>
        </p:scale>
        <p:origin x="128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844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7F52D72-ED1D-48E3-B38D-D27DF71D5328}" type="datetimeFigureOut">
              <a:rPr lang="de-AT"/>
              <a:pPr>
                <a:defRPr/>
              </a:pPr>
              <a:t>09.05.2019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B8876E5-8CB2-488D-BB52-3FDCCA373F31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25925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3163736-15EA-4775-815E-DDF88F21B7ED}" type="datetimeFigureOut">
              <a:rPr lang="de-AT"/>
              <a:pPr>
                <a:defRPr/>
              </a:pPr>
              <a:t>09.05.2019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AT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6EAC6C9-0F3A-40E0-896B-88DE66496CB5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116075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975" y="-674688"/>
            <a:ext cx="9421813" cy="706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hteck 2"/>
          <p:cNvSpPr/>
          <p:nvPr userDrawn="1"/>
        </p:nvSpPr>
        <p:spPr>
          <a:xfrm>
            <a:off x="-180975" y="4437063"/>
            <a:ext cx="9648825" cy="25209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4" name="Rechteck 3"/>
          <p:cNvSpPr/>
          <p:nvPr userDrawn="1"/>
        </p:nvSpPr>
        <p:spPr>
          <a:xfrm>
            <a:off x="4859338" y="0"/>
            <a:ext cx="3816350" cy="9080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65100" dist="38100" dir="2700000" algn="t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9363" y="260350"/>
            <a:ext cx="34004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7"/>
          <p:cNvSpPr txBox="1">
            <a:spLocks noChangeArrowheads="1"/>
          </p:cNvSpPr>
          <p:nvPr userDrawn="1"/>
        </p:nvSpPr>
        <p:spPr>
          <a:xfrm>
            <a:off x="469900" y="1700213"/>
            <a:ext cx="7485063" cy="108108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de-AT" sz="3800" noProof="1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Hier fügen Sie den </a:t>
            </a:r>
            <a:br>
              <a:rPr lang="de-AT" sz="3800" noProof="1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</a:br>
            <a:r>
              <a:rPr lang="de-AT" sz="3800" noProof="1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Titel der Präsentation ein.</a:t>
            </a:r>
            <a:endParaRPr lang="de-DE" sz="3800" dirty="0"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</p:txBody>
      </p:sp>
      <p:sp>
        <p:nvSpPr>
          <p:cNvPr id="7" name="Rectangle 28"/>
          <p:cNvSpPr txBox="1">
            <a:spLocks noChangeArrowheads="1"/>
          </p:cNvSpPr>
          <p:nvPr userDrawn="1"/>
        </p:nvSpPr>
        <p:spPr>
          <a:xfrm>
            <a:off x="469900" y="3062288"/>
            <a:ext cx="7510463" cy="584200"/>
          </a:xfrm>
          <a:prstGeom prst="rect">
            <a:avLst/>
          </a:prstGeom>
        </p:spPr>
        <p:txBody>
          <a:bodyPr/>
          <a:lstStyle>
            <a:lvl1pPr marL="269875" indent="-269875" algn="l" defTabSz="914400" rtl="0" eaLnBrk="1" latinLnBrk="0" hangingPunct="1">
              <a:spcBef>
                <a:spcPct val="20000"/>
              </a:spcBef>
              <a:buSzPct val="65000"/>
              <a:buFont typeface="Wingdings" pitchFamily="2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895350" indent="-354013" algn="l" defTabSz="914400" rtl="0" eaLnBrk="1" latinLnBrk="0" hangingPunct="1">
              <a:spcBef>
                <a:spcPct val="20000"/>
              </a:spcBef>
              <a:buFont typeface="Symbol" pitchFamily="18" charset="2"/>
              <a:buChar char="-"/>
              <a:defRPr sz="2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343025" indent="-269875" algn="l" defTabSz="914400" rtl="0" eaLnBrk="1" latinLnBrk="0" hangingPunct="1">
              <a:spcBef>
                <a:spcPct val="20000"/>
              </a:spcBef>
              <a:buSzPct val="65000"/>
              <a:buFont typeface="Wingdings" pitchFamily="2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790700" indent="-354013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de-DE" sz="2400" noProof="1"/>
              <a:t>Fügen Sie hier den Untertitel ein.</a:t>
            </a:r>
            <a:endParaRPr lang="de-DE" sz="2400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4837113"/>
            <a:ext cx="6553200" cy="154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lis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68313" y="1268760"/>
            <a:ext cx="8207375" cy="460816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400"/>
            </a:lvl2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</p:spPr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541337" indent="0">
              <a:buNone/>
              <a:defRPr sz="2400"/>
            </a:lvl2pPr>
            <a:lvl3pPr marL="1073150" indent="0">
              <a:buNone/>
              <a:defRPr sz="2200"/>
            </a:lvl3pPr>
            <a:lvl4pPr marL="1436687" indent="0">
              <a:buNone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/>
          <a:lstStyle>
            <a:lvl1pPr marL="514350" indent="-514350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defRPr sz="2600" baseline="0"/>
            </a:lvl1pPr>
            <a:lvl2pPr marL="998537" indent="-457200">
              <a:buClr>
                <a:schemeClr val="tx1">
                  <a:lumMod val="65000"/>
                  <a:lumOff val="35000"/>
                </a:schemeClr>
              </a:buClr>
              <a:buFont typeface="+mj-lt"/>
              <a:buAutoNum type="alphaLcPeriod"/>
              <a:defRPr sz="2300"/>
            </a:lvl2pPr>
            <a:lvl3pPr marL="1530350" indent="-457200">
              <a:buSzPct val="100000"/>
              <a:buFont typeface="Wingdings" pitchFamily="2" charset="2"/>
              <a:buChar char="§"/>
              <a:defRPr sz="2000" baseline="0"/>
            </a:lvl3pPr>
            <a:lvl4pPr marL="1893887" indent="-457200">
              <a:buFont typeface="+mj-lt"/>
              <a:buAutoNum type="arabicPeriod"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  <a:p>
            <a:pPr lvl="4"/>
            <a:r>
              <a:rPr lang="en-US" dirty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lis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68313" y="1268760"/>
            <a:ext cx="8207375" cy="460816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400"/>
            </a:lvl2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</p:spPr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541337" indent="0">
              <a:buNone/>
              <a:defRPr sz="2400"/>
            </a:lvl2pPr>
            <a:lvl3pPr marL="1073150" indent="0">
              <a:buNone/>
              <a:defRPr sz="2200"/>
            </a:lvl3pPr>
            <a:lvl4pPr marL="1436687" indent="0">
              <a:buNone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541337" indent="0">
              <a:buNone/>
              <a:defRPr sz="2400"/>
            </a:lvl2pPr>
            <a:lvl3pPr marL="1073150" indent="0">
              <a:buNone/>
              <a:defRPr sz="2200"/>
            </a:lvl3pPr>
            <a:lvl4pPr marL="1436687" indent="0">
              <a:buNone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/>
          <a:lstStyle>
            <a:lvl1pPr marL="514350" indent="-514350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defRPr sz="2600" baseline="0"/>
            </a:lvl1pPr>
            <a:lvl2pPr marL="998537" indent="-457200">
              <a:buClr>
                <a:schemeClr val="tx1">
                  <a:lumMod val="65000"/>
                  <a:lumOff val="35000"/>
                </a:schemeClr>
              </a:buClr>
              <a:buFont typeface="+mj-lt"/>
              <a:buAutoNum type="alphaLcPeriod"/>
              <a:defRPr sz="2300"/>
            </a:lvl2pPr>
            <a:lvl3pPr marL="1530350" indent="-457200">
              <a:buSzPct val="100000"/>
              <a:buFont typeface="Wingdings" pitchFamily="2" charset="2"/>
              <a:buChar char="§"/>
              <a:defRPr sz="2000" baseline="0"/>
            </a:lvl3pPr>
            <a:lvl4pPr marL="1893887" indent="-457200">
              <a:buFont typeface="+mj-lt"/>
              <a:buAutoNum type="arabicPeriod"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  <a:p>
            <a:pPr lvl="4"/>
            <a:r>
              <a:rPr lang="en-US" dirty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lis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68313" y="1268760"/>
            <a:ext cx="8207375" cy="460816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400"/>
            </a:lvl2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</p:spPr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68052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68052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/>
          <a:lstStyle>
            <a:lvl1pPr marL="514350" indent="-514350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defRPr sz="2600" baseline="0"/>
            </a:lvl1pPr>
            <a:lvl2pPr marL="998537" indent="-457200">
              <a:buClr>
                <a:schemeClr val="tx1">
                  <a:lumMod val="65000"/>
                  <a:lumOff val="35000"/>
                </a:schemeClr>
              </a:buClr>
              <a:buFont typeface="+mj-lt"/>
              <a:buAutoNum type="alphaLcPeriod"/>
              <a:defRPr sz="2300"/>
            </a:lvl2pPr>
            <a:lvl3pPr marL="1530350" indent="-457200">
              <a:buSzPct val="100000"/>
              <a:buFont typeface="Wingdings" pitchFamily="2" charset="2"/>
              <a:buChar char="§"/>
              <a:defRPr sz="2000" baseline="0"/>
            </a:lvl3pPr>
            <a:lvl4pPr marL="1893887" indent="-457200">
              <a:buFont typeface="+mj-lt"/>
              <a:buAutoNum type="arabicPeriod"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  <a:p>
            <a:pPr lvl="4"/>
            <a:r>
              <a:rPr lang="en-US" dirty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lis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68313" y="1268760"/>
            <a:ext cx="8207375" cy="460816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400"/>
            </a:lvl2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541337" indent="0">
              <a:buNone/>
              <a:defRPr sz="2400"/>
            </a:lvl2pPr>
            <a:lvl3pPr marL="1073150" indent="0">
              <a:buNone/>
              <a:defRPr sz="2200"/>
            </a:lvl3pPr>
            <a:lvl4pPr marL="1436687" indent="0">
              <a:buNone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/>
          <a:lstStyle>
            <a:lvl1pPr marL="514350" indent="-514350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defRPr sz="2600" baseline="0"/>
            </a:lvl1pPr>
            <a:lvl2pPr marL="998537" indent="-457200">
              <a:buClr>
                <a:schemeClr val="tx1">
                  <a:lumMod val="65000"/>
                  <a:lumOff val="35000"/>
                </a:schemeClr>
              </a:buClr>
              <a:buFont typeface="+mj-lt"/>
              <a:buAutoNum type="alphaLcPeriod"/>
              <a:defRPr sz="2300"/>
            </a:lvl2pPr>
            <a:lvl3pPr marL="1530350" indent="-457200">
              <a:buSzPct val="100000"/>
              <a:buFont typeface="Wingdings" pitchFamily="2" charset="2"/>
              <a:buChar char="§"/>
              <a:defRPr sz="2000" baseline="0"/>
            </a:lvl3pPr>
            <a:lvl4pPr marL="1893887" indent="-457200">
              <a:buFont typeface="+mj-lt"/>
              <a:buAutoNum type="arabicPeriod"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  <a:p>
            <a:pPr lvl="4"/>
            <a:r>
              <a:rPr lang="en-US" dirty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0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6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0000">
              <a:schemeClr val="bg1">
                <a:tint val="80000"/>
                <a:satMod val="300000"/>
                <a:lumMod val="85000"/>
                <a:lumOff val="1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7455" y="-12449"/>
            <a:ext cx="9252520" cy="849161"/>
          </a:xfrm>
          <a:prstGeom prst="rect">
            <a:avLst/>
          </a:prstGeom>
          <a:gradFill flip="none" rotWithShape="1">
            <a:gsLst>
              <a:gs pos="20000">
                <a:schemeClr val="bg1">
                  <a:lumMod val="65000"/>
                </a:schemeClr>
              </a:gs>
              <a:gs pos="0">
                <a:schemeClr val="tx1">
                  <a:lumMod val="61000"/>
                  <a:lumOff val="39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90117" name="Grafik 6"/>
          <p:cNvPicPr>
            <a:picLocks noChangeAspect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16688" y="6259513"/>
            <a:ext cx="2281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eck 8"/>
          <p:cNvSpPr/>
          <p:nvPr userDrawn="1"/>
        </p:nvSpPr>
        <p:spPr>
          <a:xfrm>
            <a:off x="-7938" y="-26988"/>
            <a:ext cx="9253538" cy="809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Masterfolie</a:t>
            </a:r>
            <a:endParaRPr lang="de-AT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gray">
          <a:xfrm>
            <a:off x="349250" y="6361113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Seite 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  <a:sym typeface="Wingdings" pitchFamily="2" charset="2"/>
              </a:rPr>
              <a:t>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 </a:t>
            </a:r>
            <a:fld id="{D1B3A30B-827A-41C3-9327-D27E88FC99E1}" type="slidenum">
              <a:rPr lang="de-DE" sz="100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8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1pPr>
      <a:lvl2pPr marL="89535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5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134302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2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3pPr>
      <a:lvl4pPr marL="179070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0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0000">
              <a:schemeClr val="bg1">
                <a:tint val="80000"/>
                <a:satMod val="300000"/>
                <a:lumMod val="85000"/>
                <a:lumOff val="1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-7455" y="-12449"/>
            <a:ext cx="9252520" cy="849161"/>
          </a:xfrm>
          <a:prstGeom prst="rect">
            <a:avLst/>
          </a:prstGeom>
          <a:gradFill flip="none" rotWithShape="1">
            <a:gsLst>
              <a:gs pos="27000">
                <a:srgbClr val="4879B4"/>
              </a:gs>
              <a:gs pos="0">
                <a:schemeClr val="tx2"/>
              </a:gs>
              <a:gs pos="50000">
                <a:schemeClr val="accent1"/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12" name="Rechteck 11"/>
          <p:cNvSpPr/>
          <p:nvPr userDrawn="1"/>
        </p:nvSpPr>
        <p:spPr>
          <a:xfrm>
            <a:off x="-7938" y="-26988"/>
            <a:ext cx="9253538" cy="8096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10246" name="Grafik 6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16688" y="6259513"/>
            <a:ext cx="2281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Masterfolie</a:t>
            </a:r>
            <a:endParaRPr lang="de-AT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gray">
          <a:xfrm>
            <a:off x="349250" y="6361113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Seite 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  <a:sym typeface="Wingdings" pitchFamily="2" charset="2"/>
              </a:rPr>
              <a:t>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 </a:t>
            </a:r>
            <a:fld id="{C5A4FFB9-E613-43CD-964A-AE1E9E6225EE}" type="slidenum">
              <a:rPr lang="de-DE" sz="100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8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1pPr>
      <a:lvl2pPr marL="89535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5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134302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2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3pPr>
      <a:lvl4pPr marL="179070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0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0000">
              <a:schemeClr val="bg1">
                <a:tint val="80000"/>
                <a:satMod val="300000"/>
                <a:lumMod val="85000"/>
                <a:lumOff val="1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7455" y="-12449"/>
            <a:ext cx="9252520" cy="849161"/>
          </a:xfrm>
          <a:prstGeom prst="rect">
            <a:avLst/>
          </a:prstGeom>
          <a:gradFill flip="none" rotWithShape="1">
            <a:gsLst>
              <a:gs pos="27000">
                <a:srgbClr val="C00000"/>
              </a:gs>
              <a:gs pos="0">
                <a:srgbClr val="A40000">
                  <a:lumMod val="100000"/>
                </a:srgbClr>
              </a:gs>
              <a:gs pos="50000">
                <a:srgbClr val="D60000"/>
              </a:gs>
              <a:gs pos="100000">
                <a:srgbClr val="A80000">
                  <a:lumMod val="98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9" name="Rechteck 8"/>
          <p:cNvSpPr/>
          <p:nvPr userDrawn="1"/>
        </p:nvSpPr>
        <p:spPr>
          <a:xfrm>
            <a:off x="-7938" y="-26988"/>
            <a:ext cx="9253538" cy="80963"/>
          </a:xfrm>
          <a:prstGeom prst="rect">
            <a:avLst/>
          </a:prstGeom>
          <a:solidFill>
            <a:srgbClr val="9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17414" name="Grafik 6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16688" y="6259513"/>
            <a:ext cx="2281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Masterfolie</a:t>
            </a:r>
            <a:endParaRPr lang="de-AT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gray">
          <a:xfrm>
            <a:off x="349250" y="6361113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Seite 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  <a:sym typeface="Wingdings" pitchFamily="2" charset="2"/>
              </a:rPr>
              <a:t>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 </a:t>
            </a:r>
            <a:fld id="{96DD54E4-5D87-4DDA-86A7-5D3265BB197B}" type="slidenum">
              <a:rPr lang="de-DE" sz="100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8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1pPr>
      <a:lvl2pPr marL="89535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5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134302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2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3pPr>
      <a:lvl4pPr marL="179070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0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0000">
              <a:schemeClr val="bg1">
                <a:tint val="80000"/>
                <a:satMod val="300000"/>
                <a:lumMod val="85000"/>
                <a:lumOff val="1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-7455" y="-12449"/>
            <a:ext cx="9252520" cy="849161"/>
          </a:xfrm>
          <a:prstGeom prst="rect">
            <a:avLst/>
          </a:prstGeom>
          <a:gradFill flip="none" rotWithShape="1">
            <a:gsLst>
              <a:gs pos="27000">
                <a:srgbClr val="FFAA01"/>
              </a:gs>
              <a:gs pos="0">
                <a:srgbClr val="F99707"/>
              </a:gs>
              <a:gs pos="50000">
                <a:srgbClr val="FFC000"/>
              </a:gs>
              <a:gs pos="100000">
                <a:srgbClr val="F99707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12" name="Rechteck 11"/>
          <p:cNvSpPr/>
          <p:nvPr userDrawn="1"/>
        </p:nvSpPr>
        <p:spPr>
          <a:xfrm>
            <a:off x="-7938" y="-26988"/>
            <a:ext cx="9253538" cy="80963"/>
          </a:xfrm>
          <a:prstGeom prst="rect">
            <a:avLst/>
          </a:prstGeom>
          <a:solidFill>
            <a:srgbClr val="F997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24582" name="Grafik 6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688" y="6259513"/>
            <a:ext cx="2281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Masterfolie</a:t>
            </a:r>
            <a:endParaRPr lang="de-AT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gray">
          <a:xfrm>
            <a:off x="349250" y="6361113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Seite 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  <a:sym typeface="Wingdings" pitchFamily="2" charset="2"/>
              </a:rPr>
              <a:t>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 </a:t>
            </a:r>
            <a:fld id="{9E0A7362-2F94-4D89-A5F0-263D764F0B24}" type="slidenum">
              <a:rPr lang="de-DE" sz="100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8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1pPr>
      <a:lvl2pPr marL="89535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5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134302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2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3pPr>
      <a:lvl4pPr marL="179070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0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0000">
              <a:schemeClr val="bg1">
                <a:tint val="80000"/>
                <a:satMod val="300000"/>
                <a:lumMod val="85000"/>
                <a:lumOff val="1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7455" y="-12449"/>
            <a:ext cx="9252520" cy="849161"/>
          </a:xfrm>
          <a:prstGeom prst="rect">
            <a:avLst/>
          </a:prstGeom>
          <a:gradFill flip="none" rotWithShape="1">
            <a:gsLst>
              <a:gs pos="27000">
                <a:srgbClr val="FFAA01"/>
              </a:gs>
              <a:gs pos="0">
                <a:srgbClr val="F99707"/>
              </a:gs>
              <a:gs pos="50000">
                <a:srgbClr val="FFC000"/>
              </a:gs>
              <a:gs pos="100000">
                <a:srgbClr val="F99707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9" name="Rechteck 8"/>
          <p:cNvSpPr/>
          <p:nvPr userDrawn="1"/>
        </p:nvSpPr>
        <p:spPr>
          <a:xfrm>
            <a:off x="-7938" y="-26988"/>
            <a:ext cx="9253538" cy="80963"/>
          </a:xfrm>
          <a:prstGeom prst="rect">
            <a:avLst/>
          </a:prstGeom>
          <a:solidFill>
            <a:srgbClr val="F997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30726" name="Grafik 6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688" y="6259513"/>
            <a:ext cx="2281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268413"/>
            <a:ext cx="8229600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gray">
          <a:xfrm>
            <a:off x="349250" y="6361113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Seite 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  <a:sym typeface="Wingdings" pitchFamily="2" charset="2"/>
              </a:rPr>
              <a:t>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 </a:t>
            </a:r>
            <a:fld id="{046146C9-533C-4473-A975-7739642B77BB}" type="slidenum">
              <a:rPr lang="de-DE" sz="100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SzPct val="65000"/>
        <a:buFont typeface="Wingdings" pitchFamily="2" charset="2"/>
        <a:buChar char="§"/>
        <a:defRPr sz="28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1pPr>
      <a:lvl2pPr marL="895350" indent="-354013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5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1343025" indent="-269875" algn="l" rtl="0" eaLnBrk="0" fontAlgn="base" hangingPunct="0">
        <a:spcBef>
          <a:spcPct val="20000"/>
        </a:spcBef>
        <a:spcAft>
          <a:spcPct val="0"/>
        </a:spcAft>
        <a:buSzPct val="65000"/>
        <a:buFont typeface="Wingdings" pitchFamily="2" charset="2"/>
        <a:buChar char="§"/>
        <a:defRPr sz="22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3pPr>
      <a:lvl4pPr marL="1790700" indent="-3540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hyperlink" Target="https://sqlitebrowser.org/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s://kotlinlang.org/docs/reference/null-safety.html" TargetMode="Externa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6624DB-9D99-43F5-BA95-9EA7DF8AE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Persistenz in SQLITE-DB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912F9CF-7A20-4B77-9AA6-10DEFA034D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Room </a:t>
            </a:r>
          </a:p>
          <a:p>
            <a:pPr lvl="1"/>
            <a:r>
              <a:rPr lang="de-DE" dirty="0"/>
              <a:t>OR Mapper</a:t>
            </a:r>
          </a:p>
          <a:p>
            <a:pPr lvl="1"/>
            <a:r>
              <a:rPr lang="de-DE" dirty="0"/>
              <a:t>Teil der Jetpack </a:t>
            </a:r>
            <a:br>
              <a:rPr lang="de-DE" dirty="0"/>
            </a:br>
            <a:r>
              <a:rPr lang="de-DE" dirty="0"/>
              <a:t>Architecture Components</a:t>
            </a:r>
            <a:br>
              <a:rPr lang="de-DE" dirty="0"/>
            </a:br>
            <a:br>
              <a:rPr lang="de-DE" dirty="0"/>
            </a:br>
            <a:endParaRPr lang="de-DE" dirty="0"/>
          </a:p>
          <a:p>
            <a:r>
              <a:rPr lang="de-DE" dirty="0"/>
              <a:t>SQLite DB Browser</a:t>
            </a:r>
          </a:p>
          <a:p>
            <a:pPr lvl="1"/>
            <a:r>
              <a:rPr lang="de-DE" dirty="0"/>
              <a:t>Zur Analyse von Datenbank-Exporten vom Android-Client am PC-Host</a:t>
            </a:r>
          </a:p>
          <a:p>
            <a:pPr lvl="1"/>
            <a:r>
              <a:rPr lang="de-DE" dirty="0">
                <a:hlinkClick r:id="rId2"/>
              </a:rPr>
              <a:t>https://sqlitebrowser.org/</a:t>
            </a:r>
            <a:endParaRPr lang="de-DE" dirty="0"/>
          </a:p>
          <a:p>
            <a:pPr lvl="1"/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B1F8E73-C87C-4376-966A-0CC42BEBA0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953294"/>
            <a:ext cx="2095500" cy="96202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D8A5583A-4EA2-4D2B-BA33-FE2E5AF97E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165660"/>
            <a:ext cx="3746542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7695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F8F130-6FAD-4650-B0BA-E37A66FE7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Asynchron: Pro - </a:t>
            </a:r>
            <a:r>
              <a:rPr lang="de-AT" dirty="0" err="1"/>
              <a:t>Cons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38929FB-E497-4914-A937-5242D1C3B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414"/>
            <a:ext cx="8229600" cy="4857750"/>
          </a:xfrm>
        </p:spPr>
        <p:txBody>
          <a:bodyPr/>
          <a:lstStyle/>
          <a:p>
            <a:r>
              <a:rPr lang="de-AT" i="1" dirty="0" err="1"/>
              <a:t>thread</a:t>
            </a:r>
            <a:r>
              <a:rPr lang="de-AT" i="1" dirty="0"/>
              <a:t>{ … }</a:t>
            </a:r>
          </a:p>
          <a:p>
            <a:pPr lvl="1"/>
            <a:r>
              <a:rPr lang="de-AT" sz="2000" dirty="0"/>
              <a:t>Keine Antwortmöglichkeit an Aufrufer</a:t>
            </a:r>
          </a:p>
          <a:p>
            <a:pPr lvl="1"/>
            <a:r>
              <a:rPr lang="de-AT" sz="2000" dirty="0"/>
              <a:t>Keine Fehlermeldung an Aufrufer</a:t>
            </a:r>
          </a:p>
          <a:p>
            <a:r>
              <a:rPr lang="de-AT" dirty="0" err="1"/>
              <a:t>AsyncTask</a:t>
            </a:r>
            <a:endParaRPr lang="de-AT" dirty="0"/>
          </a:p>
          <a:p>
            <a:pPr lvl="1"/>
            <a:r>
              <a:rPr lang="de-AT" sz="2000" dirty="0"/>
              <a:t>Antwortmöglichkeit über Callback (</a:t>
            </a:r>
            <a:r>
              <a:rPr lang="de-AT" sz="2000" dirty="0" err="1"/>
              <a:t>onPostExecute</a:t>
            </a:r>
            <a:r>
              <a:rPr lang="de-AT" sz="2000" dirty="0"/>
              <a:t> läuft bereits wieder im UI-Thread)</a:t>
            </a:r>
          </a:p>
          <a:p>
            <a:pPr lvl="1"/>
            <a:r>
              <a:rPr lang="de-AT" sz="2000" dirty="0"/>
              <a:t>Aber: </a:t>
            </a:r>
            <a:r>
              <a:rPr lang="de-AT" sz="2000" dirty="0" err="1"/>
              <a:t>Exceptions</a:t>
            </a:r>
            <a:r>
              <a:rPr lang="de-AT" sz="2000" dirty="0"/>
              <a:t> können im Aufrufer-Kontext nicht empfangen werden</a:t>
            </a:r>
          </a:p>
          <a:p>
            <a:pPr lvl="1"/>
            <a:r>
              <a:rPr lang="de-AT" sz="2000" dirty="0"/>
              <a:t>Workaround: </a:t>
            </a:r>
            <a:r>
              <a:rPr lang="de-AT" sz="2000" dirty="0" err="1"/>
              <a:t>ResultCodes</a:t>
            </a:r>
            <a:r>
              <a:rPr lang="de-AT" sz="2000" dirty="0"/>
              <a:t> (</a:t>
            </a:r>
            <a:r>
              <a:rPr lang="de-AT" sz="2000" dirty="0" err="1"/>
              <a:t>Success</a:t>
            </a:r>
            <a:r>
              <a:rPr lang="de-AT" sz="2000" dirty="0"/>
              <a:t>, Failure, …)</a:t>
            </a:r>
          </a:p>
          <a:p>
            <a:r>
              <a:rPr lang="de-AT" dirty="0" err="1"/>
              <a:t>Coroutines</a:t>
            </a:r>
            <a:endParaRPr lang="de-AT" dirty="0"/>
          </a:p>
          <a:p>
            <a:pPr lvl="1"/>
            <a:r>
              <a:rPr lang="de-AT" sz="2000" dirty="0"/>
              <a:t>Asynchron</a:t>
            </a:r>
          </a:p>
          <a:p>
            <a:pPr lvl="1"/>
            <a:r>
              <a:rPr lang="de-AT" sz="2000" dirty="0"/>
              <a:t>Non-Blocking</a:t>
            </a:r>
          </a:p>
          <a:p>
            <a:pPr lvl="1"/>
            <a:r>
              <a:rPr lang="de-AT" sz="2000" i="1" dirty="0" err="1"/>
              <a:t>Sequential</a:t>
            </a:r>
            <a:r>
              <a:rPr lang="de-AT" sz="2000" i="1" dirty="0"/>
              <a:t> Code </a:t>
            </a:r>
            <a:r>
              <a:rPr lang="de-AT" sz="2000" dirty="0"/>
              <a:t>statt </a:t>
            </a:r>
            <a:r>
              <a:rPr lang="de-AT" sz="2000" dirty="0" err="1"/>
              <a:t>Callbacks</a:t>
            </a:r>
            <a:endParaRPr lang="de-AT" sz="2000" dirty="0"/>
          </a:p>
          <a:p>
            <a:pPr lvl="1"/>
            <a:endParaRPr lang="de-AT" dirty="0"/>
          </a:p>
          <a:p>
            <a:pPr lvl="1"/>
            <a:endParaRPr lang="de-AT" dirty="0"/>
          </a:p>
          <a:p>
            <a:pPr lvl="1"/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5649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48293F-3981-489E-8878-46E1A0473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Sequential</a:t>
            </a:r>
            <a:r>
              <a:rPr lang="de-AT" dirty="0"/>
              <a:t> Code statt </a:t>
            </a:r>
            <a:r>
              <a:rPr lang="de-AT" dirty="0" err="1"/>
              <a:t>Callbacks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F7BCFEC-5C55-46BB-9AE6-FCC6DC95B5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220D827-CB6E-41F5-8068-20868B7713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412776"/>
            <a:ext cx="6504589" cy="4395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0082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22930B-B574-4B42-965E-C853DC170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Coroutines</a:t>
            </a:r>
            <a:r>
              <a:rPr lang="de-AT" dirty="0"/>
              <a:t>: </a:t>
            </a:r>
            <a:r>
              <a:rPr lang="de-AT" dirty="0" err="1"/>
              <a:t>Suspend</a:t>
            </a:r>
            <a:r>
              <a:rPr lang="de-AT" dirty="0"/>
              <a:t> (aka </a:t>
            </a:r>
            <a:r>
              <a:rPr lang="de-AT" dirty="0" err="1"/>
              <a:t>async</a:t>
            </a:r>
            <a:r>
              <a:rPr lang="de-AT" dirty="0"/>
              <a:t>/</a:t>
            </a:r>
            <a:r>
              <a:rPr lang="de-AT" dirty="0" err="1"/>
              <a:t>await</a:t>
            </a:r>
            <a:r>
              <a:rPr lang="de-AT" dirty="0"/>
              <a:t>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BB1EDB3-949C-4975-A290-1A3A4974DB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56792"/>
            <a:ext cx="4906888" cy="4569371"/>
          </a:xfrm>
        </p:spPr>
        <p:txBody>
          <a:bodyPr/>
          <a:lstStyle/>
          <a:p>
            <a:r>
              <a:rPr lang="de-AT" dirty="0"/>
              <a:t>Keyword </a:t>
            </a:r>
            <a:r>
              <a:rPr lang="de-AT" b="1" i="1" dirty="0" err="1"/>
              <a:t>suspend</a:t>
            </a:r>
            <a:endParaRPr lang="de-AT" b="1" i="1" dirty="0"/>
          </a:p>
          <a:p>
            <a:pPr lvl="1"/>
            <a:r>
              <a:rPr lang="de-AT" sz="2400" dirty="0"/>
              <a:t>Markiert eine Funktion </a:t>
            </a:r>
            <a:br>
              <a:rPr lang="de-AT" sz="2400" dirty="0"/>
            </a:br>
            <a:r>
              <a:rPr lang="de-AT" sz="2400" dirty="0"/>
              <a:t>als </a:t>
            </a:r>
            <a:r>
              <a:rPr lang="de-AT" sz="2400" dirty="0" err="1"/>
              <a:t>Coroutine</a:t>
            </a:r>
            <a:endParaRPr lang="de-AT" sz="2400" dirty="0"/>
          </a:p>
          <a:p>
            <a:pPr lvl="1"/>
            <a:r>
              <a:rPr lang="de-AT" sz="2400" dirty="0"/>
              <a:t>Thread wird suspendiert </a:t>
            </a:r>
            <a:br>
              <a:rPr lang="de-AT" sz="2400" dirty="0"/>
            </a:br>
            <a:r>
              <a:rPr lang="de-AT" sz="2400" dirty="0"/>
              <a:t>und erst weitergeführt, </a:t>
            </a:r>
            <a:br>
              <a:rPr lang="de-AT" sz="2400" dirty="0"/>
            </a:br>
            <a:r>
              <a:rPr lang="de-AT" sz="2400" dirty="0"/>
              <a:t>wenn die Funktion fertig ist </a:t>
            </a:r>
            <a:br>
              <a:rPr lang="de-AT" sz="2400" dirty="0"/>
            </a:br>
            <a:r>
              <a:rPr lang="de-AT" sz="2400" dirty="0"/>
              <a:t>und ein Ergebnis liefert</a:t>
            </a:r>
          </a:p>
          <a:p>
            <a:pPr lvl="1"/>
            <a:r>
              <a:rPr lang="de-AT" sz="2400" dirty="0"/>
              <a:t>Vgl. </a:t>
            </a:r>
            <a:r>
              <a:rPr lang="de-AT" sz="2400" b="1" i="1" dirty="0" err="1"/>
              <a:t>async</a:t>
            </a:r>
            <a:r>
              <a:rPr lang="de-AT" sz="2400" b="1" i="1" dirty="0"/>
              <a:t> / </a:t>
            </a:r>
            <a:r>
              <a:rPr lang="de-AT" sz="2400" b="1" i="1" dirty="0" err="1"/>
              <a:t>await</a:t>
            </a:r>
            <a:r>
              <a:rPr lang="de-AT" sz="2400" dirty="0"/>
              <a:t>: Thread </a:t>
            </a:r>
            <a:br>
              <a:rPr lang="de-AT" sz="2400" dirty="0"/>
            </a:br>
            <a:r>
              <a:rPr lang="de-AT" sz="2400" dirty="0"/>
              <a:t>ist im Thread-Pool wieder </a:t>
            </a:r>
            <a:br>
              <a:rPr lang="de-AT" sz="2400" dirty="0"/>
            </a:br>
            <a:r>
              <a:rPr lang="de-AT" sz="2400" dirty="0"/>
              <a:t>verfügbar für andere Arbeiten 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280FC5A-7D3C-4C5E-8FA5-867CA118EB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5440" y="1927658"/>
            <a:ext cx="3888432" cy="3002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6430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226DFE-8AA2-4958-9C82-4024D6D56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Coroutines</a:t>
            </a:r>
            <a:r>
              <a:rPr lang="de-AT" dirty="0"/>
              <a:t>: Job, Dispatcher, </a:t>
            </a:r>
            <a:r>
              <a:rPr lang="de-AT" dirty="0" err="1"/>
              <a:t>Scope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D520342-0FD2-417C-BA10-7AD492015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1"/>
          </a:xfrm>
        </p:spPr>
        <p:txBody>
          <a:bodyPr/>
          <a:lstStyle/>
          <a:p>
            <a:r>
              <a:rPr lang="de-AT" dirty="0"/>
              <a:t>Job</a:t>
            </a:r>
          </a:p>
          <a:p>
            <a:pPr lvl="1"/>
            <a:r>
              <a:rPr lang="de-AT" sz="2000" dirty="0"/>
              <a:t>Hintergrundtask</a:t>
            </a:r>
          </a:p>
          <a:p>
            <a:pPr lvl="1"/>
            <a:r>
              <a:rPr lang="de-AT" sz="2000" dirty="0" err="1"/>
              <a:t>Abbrechbar</a:t>
            </a:r>
            <a:endParaRPr lang="de-AT" sz="2000" dirty="0"/>
          </a:p>
          <a:p>
            <a:pPr lvl="1"/>
            <a:r>
              <a:rPr lang="de-AT" sz="2000" dirty="0"/>
              <a:t>Lebenszyklus endet, wenn er fertig ist</a:t>
            </a:r>
          </a:p>
          <a:p>
            <a:pPr lvl="1"/>
            <a:r>
              <a:rPr lang="de-AT" sz="2000" dirty="0"/>
              <a:t>Hierarchien möglich (Parent- / Child-Jobs)</a:t>
            </a:r>
          </a:p>
          <a:p>
            <a:r>
              <a:rPr lang="de-AT" dirty="0"/>
              <a:t>Dispatcher</a:t>
            </a:r>
          </a:p>
          <a:p>
            <a:pPr lvl="1"/>
            <a:r>
              <a:rPr lang="de-AT" sz="2000" dirty="0"/>
              <a:t>Verteilt </a:t>
            </a:r>
            <a:r>
              <a:rPr lang="de-AT" sz="2000" dirty="0" err="1"/>
              <a:t>Coroutines</a:t>
            </a:r>
            <a:r>
              <a:rPr lang="de-AT" sz="2000" dirty="0"/>
              <a:t> auf verschiedene Threads</a:t>
            </a:r>
          </a:p>
          <a:p>
            <a:pPr lvl="2"/>
            <a:r>
              <a:rPr lang="de-AT" sz="1800" dirty="0" err="1"/>
              <a:t>Dispatcher.Main</a:t>
            </a:r>
            <a:r>
              <a:rPr lang="de-AT" sz="1800" dirty="0"/>
              <a:t>: Tasks laufen am Main-Thread</a:t>
            </a:r>
          </a:p>
          <a:p>
            <a:pPr lvl="2"/>
            <a:r>
              <a:rPr lang="de-AT" sz="1800" dirty="0"/>
              <a:t>Dispatcher.IO: Tasks werden auf </a:t>
            </a:r>
            <a:r>
              <a:rPr lang="de-AT" sz="1800" dirty="0" err="1"/>
              <a:t>shared</a:t>
            </a:r>
            <a:r>
              <a:rPr lang="de-AT" sz="1800" dirty="0"/>
              <a:t> </a:t>
            </a:r>
            <a:r>
              <a:rPr lang="de-AT" sz="1800" dirty="0" err="1"/>
              <a:t>ThreadPool</a:t>
            </a:r>
            <a:r>
              <a:rPr lang="de-AT" sz="1800" dirty="0"/>
              <a:t> für blockierende Hintergrundarbeiten verteilt</a:t>
            </a:r>
          </a:p>
          <a:p>
            <a:r>
              <a:rPr lang="de-AT" sz="2400" dirty="0" err="1"/>
              <a:t>Scope</a:t>
            </a:r>
            <a:endParaRPr lang="de-AT" sz="2400" dirty="0"/>
          </a:p>
          <a:p>
            <a:pPr lvl="1"/>
            <a:r>
              <a:rPr lang="de-AT" sz="2100" dirty="0"/>
              <a:t>Definiert den Kontext einer </a:t>
            </a:r>
            <a:r>
              <a:rPr lang="de-AT" sz="2100" dirty="0" err="1"/>
              <a:t>Coroutine</a:t>
            </a:r>
            <a:endParaRPr lang="de-AT" sz="2100" dirty="0"/>
          </a:p>
          <a:p>
            <a:pPr lvl="1"/>
            <a:r>
              <a:rPr lang="de-AT" sz="2100" dirty="0"/>
              <a:t>Besteht aus Job und Dispatcher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59844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F0B3CE-7FD9-4355-B5A4-B7D286F63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Code: Job, Dispatcher, Code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DD2804A-F29D-4514-BE03-E2CDBBFCB059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de-AT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DB951B4-ECF4-4701-B4E7-3459B139AA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249710"/>
            <a:ext cx="7308304" cy="292054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5CA52DD6-2781-4DC7-B2B9-C19C15D70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098" y="4365104"/>
            <a:ext cx="5356647" cy="1723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2610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AA3838-F38E-40E0-8042-F2E98D2E9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7313"/>
            <a:ext cx="8229600" cy="1143000"/>
          </a:xfrm>
        </p:spPr>
        <p:txBody>
          <a:bodyPr/>
          <a:lstStyle/>
          <a:p>
            <a:r>
              <a:rPr lang="de-AT" dirty="0" err="1"/>
              <a:t>Coroutines</a:t>
            </a:r>
            <a:r>
              <a:rPr lang="de-AT" dirty="0"/>
              <a:t>: Aufrufmuster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EE90370-4BAC-4264-91B4-98294BE464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302" y="2295922"/>
            <a:ext cx="8538170" cy="2980928"/>
          </a:xfrm>
          <a:prstGeom prst="rect">
            <a:avLst/>
          </a:prstGeom>
        </p:spPr>
      </p:pic>
      <p:sp>
        <p:nvSpPr>
          <p:cNvPr id="5" name="Sprechblase: rechteckig mit abgerundeten Ecken 4">
            <a:extLst>
              <a:ext uri="{FF2B5EF4-FFF2-40B4-BE49-F238E27FC236}">
                <a16:creationId xmlns:a16="http://schemas.microsoft.com/office/drawing/2014/main" id="{F1D8B4D2-99C8-46C0-B7DF-33F219F1A837}"/>
              </a:ext>
            </a:extLst>
          </p:cNvPr>
          <p:cNvSpPr/>
          <p:nvPr/>
        </p:nvSpPr>
        <p:spPr>
          <a:xfrm>
            <a:off x="457200" y="1484784"/>
            <a:ext cx="2314600" cy="504056"/>
          </a:xfrm>
          <a:prstGeom prst="wedgeRoundRectCallout">
            <a:avLst>
              <a:gd name="adj1" fmla="val -50372"/>
              <a:gd name="adj2" fmla="val 23446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err="1"/>
              <a:t>await</a:t>
            </a:r>
            <a:r>
              <a:rPr lang="de-AT" dirty="0"/>
              <a:t> (UI Thread)</a:t>
            </a:r>
          </a:p>
        </p:txBody>
      </p:sp>
      <p:sp>
        <p:nvSpPr>
          <p:cNvPr id="6" name="Sprechblase: rechteckig mit abgerundeten Ecken 5">
            <a:extLst>
              <a:ext uri="{FF2B5EF4-FFF2-40B4-BE49-F238E27FC236}">
                <a16:creationId xmlns:a16="http://schemas.microsoft.com/office/drawing/2014/main" id="{5702727C-F6BF-480C-B232-62B2576CE2A5}"/>
              </a:ext>
            </a:extLst>
          </p:cNvPr>
          <p:cNvSpPr/>
          <p:nvPr/>
        </p:nvSpPr>
        <p:spPr>
          <a:xfrm>
            <a:off x="609600" y="5517232"/>
            <a:ext cx="2378224" cy="504056"/>
          </a:xfrm>
          <a:prstGeom prst="wedgeRoundRectCallout">
            <a:avLst>
              <a:gd name="adj1" fmla="val -55624"/>
              <a:gd name="adj2" fmla="val -29842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err="1"/>
              <a:t>async</a:t>
            </a:r>
            <a:r>
              <a:rPr lang="de-AT" dirty="0"/>
              <a:t> (IO-Thread)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0F0EC0C-1EEA-4738-9A27-1498111F1BA7}"/>
              </a:ext>
            </a:extLst>
          </p:cNvPr>
          <p:cNvSpPr txBox="1"/>
          <p:nvPr/>
        </p:nvSpPr>
        <p:spPr>
          <a:xfrm>
            <a:off x="3131840" y="1209526"/>
            <a:ext cx="4968552" cy="923330"/>
          </a:xfrm>
          <a:prstGeom prst="rect">
            <a:avLst/>
          </a:prstGeom>
          <a:solidFill>
            <a:srgbClr val="FFAA01"/>
          </a:solidFill>
          <a:ln w="38100">
            <a:solidFill>
              <a:srgbClr val="F99707"/>
            </a:solidFill>
          </a:ln>
        </p:spPr>
        <p:txBody>
          <a:bodyPr wrap="square" rtlCol="0">
            <a:spAutoFit/>
          </a:bodyPr>
          <a:lstStyle/>
          <a:p>
            <a:r>
              <a:rPr lang="de-AT" dirty="0"/>
              <a:t>Code wird an dieser Stelle im UI-Thread sequentiell fortgeführt, sobald die asynchrone Funktion im IO-Thread fertig ist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4EA1685-A35D-4C6B-A63A-880585F6A727}"/>
              </a:ext>
            </a:extLst>
          </p:cNvPr>
          <p:cNvSpPr txBox="1"/>
          <p:nvPr/>
        </p:nvSpPr>
        <p:spPr>
          <a:xfrm>
            <a:off x="3275856" y="5241974"/>
            <a:ext cx="4968552" cy="923330"/>
          </a:xfrm>
          <a:prstGeom prst="rect">
            <a:avLst/>
          </a:prstGeom>
          <a:solidFill>
            <a:srgbClr val="FFAA01"/>
          </a:solidFill>
          <a:ln w="38100">
            <a:solidFill>
              <a:srgbClr val="F99707"/>
            </a:solidFill>
          </a:ln>
        </p:spPr>
        <p:txBody>
          <a:bodyPr wrap="square" rtlCol="0">
            <a:spAutoFit/>
          </a:bodyPr>
          <a:lstStyle/>
          <a:p>
            <a:r>
              <a:rPr lang="de-AT" dirty="0"/>
              <a:t>UI-Thread wird freigegeben (</a:t>
            </a:r>
            <a:r>
              <a:rPr lang="de-AT" dirty="0" err="1"/>
              <a:t>suspend</a:t>
            </a:r>
            <a:r>
              <a:rPr lang="de-AT" dirty="0"/>
              <a:t>) und Arbeit wird an den IO-Dispatcher übergeben =&gt; spawnt IO-Thread</a:t>
            </a:r>
          </a:p>
        </p:txBody>
      </p:sp>
      <p:sp>
        <p:nvSpPr>
          <p:cNvPr id="11" name="Abgerundetes Rechteck 4">
            <a:extLst>
              <a:ext uri="{FF2B5EF4-FFF2-40B4-BE49-F238E27FC236}">
                <a16:creationId xmlns:a16="http://schemas.microsoft.com/office/drawing/2014/main" id="{6EC955AE-D36C-4D8C-965F-B0ADB3CB162D}"/>
              </a:ext>
            </a:extLst>
          </p:cNvPr>
          <p:cNvSpPr/>
          <p:nvPr/>
        </p:nvSpPr>
        <p:spPr>
          <a:xfrm>
            <a:off x="1403648" y="4042865"/>
            <a:ext cx="4104456" cy="17822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Abgerundetes Rechteck 4">
            <a:extLst>
              <a:ext uri="{FF2B5EF4-FFF2-40B4-BE49-F238E27FC236}">
                <a16:creationId xmlns:a16="http://schemas.microsoft.com/office/drawing/2014/main" id="{EF416CAF-A1A5-4890-8D68-9681506CA35A}"/>
              </a:ext>
            </a:extLst>
          </p:cNvPr>
          <p:cNvSpPr/>
          <p:nvPr/>
        </p:nvSpPr>
        <p:spPr>
          <a:xfrm>
            <a:off x="1403648" y="2564904"/>
            <a:ext cx="4104456" cy="17822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987029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7E5EB5-80B6-46A5-BF74-87A05277C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Kontrolle DB in </a:t>
            </a:r>
            <a:r>
              <a:rPr lang="de-AT" dirty="0" err="1"/>
              <a:t>SqlLiteBrowser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608AE89-CF7F-4EA2-A7C4-22E3FB761B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AT" dirty="0"/>
              <a:t>Device File Explorer: </a:t>
            </a:r>
            <a:br>
              <a:rPr lang="de-AT" dirty="0"/>
            </a:br>
            <a:r>
              <a:rPr lang="de-AT" dirty="0"/>
              <a:t>Download DB-Dateien</a:t>
            </a:r>
            <a:br>
              <a:rPr lang="de-AT" dirty="0"/>
            </a:br>
            <a:r>
              <a:rPr lang="de-AT" dirty="0"/>
              <a:t>auf PC Host</a:t>
            </a:r>
            <a:br>
              <a:rPr lang="de-AT" dirty="0"/>
            </a:br>
            <a:br>
              <a:rPr lang="de-AT" dirty="0"/>
            </a:br>
            <a:endParaRPr lang="de-AT" dirty="0"/>
          </a:p>
          <a:p>
            <a:pPr marL="514350" indent="-514350">
              <a:buFont typeface="+mj-lt"/>
              <a:buAutoNum type="arabicPeriod"/>
            </a:pPr>
            <a:r>
              <a:rPr lang="de-AT" dirty="0"/>
              <a:t>Öffnen von „</a:t>
            </a:r>
            <a:r>
              <a:rPr lang="de-AT" dirty="0" err="1"/>
              <a:t>notes_database</a:t>
            </a:r>
            <a:r>
              <a:rPr lang="de-AT" dirty="0"/>
              <a:t>“</a:t>
            </a:r>
            <a:br>
              <a:rPr lang="de-AT" dirty="0"/>
            </a:br>
            <a:r>
              <a:rPr lang="de-AT" dirty="0"/>
              <a:t>im SQLite-Browser</a:t>
            </a:r>
            <a:br>
              <a:rPr lang="de-AT" dirty="0"/>
            </a:br>
            <a:br>
              <a:rPr lang="de-AT" dirty="0"/>
            </a:br>
            <a:br>
              <a:rPr lang="de-AT" dirty="0"/>
            </a:br>
            <a:endParaRPr lang="de-AT" dirty="0"/>
          </a:p>
          <a:p>
            <a:pPr marL="514350" indent="-514350">
              <a:buFont typeface="+mj-lt"/>
              <a:buAutoNum type="arabicPeriod"/>
            </a:pPr>
            <a:r>
              <a:rPr lang="de-AT" dirty="0"/>
              <a:t>Daten durchsuchen</a:t>
            </a:r>
          </a:p>
          <a:p>
            <a:endParaRPr lang="de-AT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CBDD7ED-658F-4B67-ADD0-74F512C830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152" y="783335"/>
            <a:ext cx="3019227" cy="4037407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3C158A79-B1FC-448B-AAA5-27B4129CB1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4149080"/>
            <a:ext cx="3224014" cy="93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7938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307A34-A905-4EDC-A718-CDD77B7C7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Bitmap </a:t>
            </a:r>
            <a:r>
              <a:rPr lang="de-DE" dirty="0">
                <a:sym typeface="Wingdings" panose="05000000000000000000" pitchFamily="2" charset="2"/>
              </a:rPr>
              <a:t> </a:t>
            </a:r>
            <a:r>
              <a:rPr lang="de-DE" dirty="0" err="1">
                <a:sym typeface="Wingdings" panose="05000000000000000000" pitchFamily="2" charset="2"/>
              </a:rPr>
              <a:t>ByteArray</a:t>
            </a:r>
            <a:r>
              <a:rPr lang="de-DE" dirty="0">
                <a:sym typeface="Wingdings" panose="05000000000000000000" pitchFamily="2" charset="2"/>
              </a:rPr>
              <a:t>   BLOB  DB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292ED8-3456-4A4A-8369-D52C86B2A5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000" dirty="0"/>
              <a:t>Bitmap ist </a:t>
            </a:r>
            <a:r>
              <a:rPr lang="de-DE" sz="2000" dirty="0" err="1"/>
              <a:t>nullable</a:t>
            </a:r>
            <a:endParaRPr lang="de-DE" sz="2000" dirty="0"/>
          </a:p>
          <a:p>
            <a:pPr lvl="1"/>
            <a:r>
              <a:rPr lang="de-DE" sz="2000" dirty="0"/>
              <a:t>Null-Safe-Operator</a:t>
            </a:r>
          </a:p>
          <a:p>
            <a:pPr lvl="1"/>
            <a:r>
              <a:rPr lang="de-DE" sz="2000" dirty="0">
                <a:hlinkClick r:id="rId2"/>
              </a:rPr>
              <a:t>https://kotlinlang.org/docs/reference/null-safety.html</a:t>
            </a:r>
            <a:r>
              <a:rPr lang="de-DE" sz="2000" dirty="0"/>
              <a:t> 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F3C8DD3-E7B1-49EE-8350-ACDF4B1FBE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3035089"/>
            <a:ext cx="8334926" cy="1656184"/>
          </a:xfrm>
          <a:prstGeom prst="rect">
            <a:avLst/>
          </a:prstGeom>
        </p:spPr>
      </p:pic>
      <p:sp>
        <p:nvSpPr>
          <p:cNvPr id="5" name="Abgerundetes Rechteck 4">
            <a:extLst>
              <a:ext uri="{FF2B5EF4-FFF2-40B4-BE49-F238E27FC236}">
                <a16:creationId xmlns:a16="http://schemas.microsoft.com/office/drawing/2014/main" id="{82AF2584-830B-4A1A-8DAF-4B13FE999AB6}"/>
              </a:ext>
            </a:extLst>
          </p:cNvPr>
          <p:cNvSpPr/>
          <p:nvPr/>
        </p:nvSpPr>
        <p:spPr>
          <a:xfrm>
            <a:off x="714400" y="3717032"/>
            <a:ext cx="7872046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021870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F17103-48BF-4661-9717-887140D36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Kontrolle der Daten in SQLITE-DB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60E7E39-5787-4D9C-9FB9-F47B173F3D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340768"/>
            <a:ext cx="8507288" cy="4525963"/>
          </a:xfrm>
        </p:spPr>
        <p:txBody>
          <a:bodyPr/>
          <a:lstStyle/>
          <a:p>
            <a:r>
              <a:rPr lang="de-DE" sz="2400" dirty="0"/>
              <a:t>Datenbankdatei aus Anwendungsverzeichnis auf PC kopieren</a:t>
            </a:r>
          </a:p>
          <a:p>
            <a:r>
              <a:rPr lang="de-DE" sz="2400" dirty="0"/>
              <a:t>Mit </a:t>
            </a:r>
            <a:r>
              <a:rPr lang="de-DE" sz="2400" dirty="0" err="1"/>
              <a:t>Commandline</a:t>
            </a:r>
            <a:r>
              <a:rPr lang="de-DE" sz="2400" dirty="0"/>
              <a:t>-Tools inspizieren</a:t>
            </a:r>
          </a:p>
          <a:p>
            <a:r>
              <a:rPr lang="de-DE" sz="2400" dirty="0"/>
              <a:t>Wechsel in Tools-Verzeichnis von Android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5E9E375-4A73-4907-88A9-AB38195110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483" y="3501008"/>
            <a:ext cx="8510272" cy="716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3213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42CC5C-DEF3-490E-9156-FEEE40D21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Datenbankdatei herunterladen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0ACB4CD-17B2-4A85-8907-A5FBA4E49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/>
          <a:lstStyle/>
          <a:p>
            <a:r>
              <a:rPr lang="de-DE" sz="2000" dirty="0"/>
              <a:t>Zugriff mit </a:t>
            </a:r>
            <a:r>
              <a:rPr lang="de-DE" sz="2000" dirty="0" err="1"/>
              <a:t>Credentials</a:t>
            </a:r>
            <a:r>
              <a:rPr lang="de-DE" sz="2000" dirty="0"/>
              <a:t> der App</a:t>
            </a:r>
          </a:p>
          <a:p>
            <a:r>
              <a:rPr lang="de-DE" sz="2000" dirty="0"/>
              <a:t>Datenbank zuerst auf SD-Karte kopieren</a:t>
            </a:r>
          </a:p>
          <a:p>
            <a:pPr lvl="1"/>
            <a:r>
              <a:rPr lang="de-DE" sz="2000" dirty="0"/>
              <a:t>.\adb.exe </a:t>
            </a:r>
            <a:r>
              <a:rPr lang="de-DE" sz="2000" dirty="0" err="1"/>
              <a:t>shell</a:t>
            </a:r>
            <a:r>
              <a:rPr lang="de-DE" sz="2000" dirty="0"/>
              <a:t> </a:t>
            </a:r>
            <a:r>
              <a:rPr lang="de-DE" sz="2000" dirty="0" err="1"/>
              <a:t>run-as</a:t>
            </a:r>
            <a:r>
              <a:rPr lang="de-DE" sz="2000" dirty="0"/>
              <a:t> </a:t>
            </a:r>
            <a:r>
              <a:rPr lang="de-DE" sz="2000" dirty="0" err="1"/>
              <a:t>at.htl.meettheteacher</a:t>
            </a:r>
            <a:r>
              <a:rPr lang="de-DE" sz="2000" dirty="0"/>
              <a:t> </a:t>
            </a:r>
            <a:r>
              <a:rPr lang="de-DE" sz="2000" dirty="0" err="1"/>
              <a:t>cp</a:t>
            </a:r>
            <a:r>
              <a:rPr lang="de-DE" sz="2000" dirty="0"/>
              <a:t> /</a:t>
            </a:r>
            <a:r>
              <a:rPr lang="de-DE" sz="2000" dirty="0" err="1"/>
              <a:t>data</a:t>
            </a:r>
            <a:r>
              <a:rPr lang="de-DE" sz="2000" dirty="0"/>
              <a:t>/</a:t>
            </a:r>
            <a:r>
              <a:rPr lang="de-DE" sz="2000" dirty="0" err="1"/>
              <a:t>data</a:t>
            </a:r>
            <a:r>
              <a:rPr lang="de-DE" sz="2000" dirty="0"/>
              <a:t>/</a:t>
            </a:r>
            <a:r>
              <a:rPr lang="de-DE" sz="2000" dirty="0" err="1"/>
              <a:t>at.htl.meettheteacher</a:t>
            </a:r>
            <a:r>
              <a:rPr lang="de-DE" sz="2000" dirty="0"/>
              <a:t>/</a:t>
            </a:r>
            <a:r>
              <a:rPr lang="de-DE" sz="2000" dirty="0" err="1"/>
              <a:t>databases</a:t>
            </a:r>
            <a:r>
              <a:rPr lang="de-DE" sz="2000" dirty="0"/>
              <a:t>/</a:t>
            </a:r>
            <a:r>
              <a:rPr lang="de-DE" sz="2000" dirty="0" err="1"/>
              <a:t>meettheteacher.db</a:t>
            </a:r>
            <a:r>
              <a:rPr lang="de-DE" sz="2000" dirty="0"/>
              <a:t> /</a:t>
            </a:r>
            <a:r>
              <a:rPr lang="de-DE" sz="2000" dirty="0" err="1"/>
              <a:t>sdcard</a:t>
            </a:r>
            <a:r>
              <a:rPr lang="de-DE" sz="2000" dirty="0"/>
              <a:t>/</a:t>
            </a:r>
          </a:p>
          <a:p>
            <a:r>
              <a:rPr lang="de-DE" sz="2000" dirty="0"/>
              <a:t>Daten von SD-Karte auf PC übertragen</a:t>
            </a:r>
          </a:p>
          <a:p>
            <a:pPr lvl="1"/>
            <a:r>
              <a:rPr lang="en-US" sz="2000" dirty="0"/>
              <a:t>.\adb.exe pull /</a:t>
            </a:r>
            <a:r>
              <a:rPr lang="en-US" sz="2000" dirty="0" err="1"/>
              <a:t>sdcard</a:t>
            </a:r>
            <a:r>
              <a:rPr lang="en-US" sz="2000" dirty="0"/>
              <a:t>/</a:t>
            </a:r>
            <a:r>
              <a:rPr lang="en-US" sz="2000" dirty="0" err="1"/>
              <a:t>meettheteacher.db</a:t>
            </a:r>
            <a:endParaRPr lang="en-US" sz="2000" dirty="0"/>
          </a:p>
          <a:p>
            <a:pPr lvl="1"/>
            <a:endParaRPr lang="de-DE" sz="2000" dirty="0"/>
          </a:p>
          <a:p>
            <a:pPr lvl="1"/>
            <a:endParaRPr lang="de-DE" sz="2000" dirty="0"/>
          </a:p>
          <a:p>
            <a:pPr lvl="1"/>
            <a:r>
              <a:rPr lang="de-DE" sz="2000" dirty="0"/>
              <a:t>Direktes pull aus </a:t>
            </a:r>
            <a:r>
              <a:rPr lang="de-DE" sz="2000" dirty="0" err="1"/>
              <a:t>Appverzeichnis</a:t>
            </a:r>
            <a:r>
              <a:rPr lang="de-DE" sz="2000" dirty="0"/>
              <a:t> ist nicht erlaubt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25F328A-C6E9-46FF-BBB7-F4BFB31A19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3" y="4941168"/>
            <a:ext cx="6471892" cy="853555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103827E1-B2B9-4C5E-A7C1-51804F711A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3" y="3789040"/>
            <a:ext cx="6922059" cy="360040"/>
          </a:xfrm>
          <a:prstGeom prst="rect">
            <a:avLst/>
          </a:prstGeom>
        </p:spPr>
      </p:pic>
      <p:sp>
        <p:nvSpPr>
          <p:cNvPr id="7" name="Abgerundetes Rechteck 4">
            <a:extLst>
              <a:ext uri="{FF2B5EF4-FFF2-40B4-BE49-F238E27FC236}">
                <a16:creationId xmlns:a16="http://schemas.microsoft.com/office/drawing/2014/main" id="{03248CE3-F145-45F3-83E4-33A21D045F26}"/>
              </a:ext>
            </a:extLst>
          </p:cNvPr>
          <p:cNvSpPr/>
          <p:nvPr/>
        </p:nvSpPr>
        <p:spPr>
          <a:xfrm>
            <a:off x="971600" y="3717032"/>
            <a:ext cx="5256584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19314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3B20E9-32FF-4FD8-A918-68FEA37C3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Room: Architektur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D8136F6-A568-4F88-B4CD-52D24281C7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385541"/>
            <a:ext cx="4181158" cy="4419723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A0D4EAB2-10C1-4E3A-95B0-0D6EC9524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196752"/>
            <a:ext cx="3894082" cy="4683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4108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BED3B2-5ECF-44F8-AADF-27AA9EA87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Datenbankdatei analysieren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6EC34A8-1FD3-4B86-9462-49F94CEBC2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4167"/>
            <a:ext cx="8229600" cy="4525963"/>
          </a:xfrm>
        </p:spPr>
        <p:txBody>
          <a:bodyPr/>
          <a:lstStyle/>
          <a:p>
            <a:r>
              <a:rPr lang="de-DE" dirty="0"/>
              <a:t>SQLITE-</a:t>
            </a:r>
            <a:r>
              <a:rPr lang="de-DE" dirty="0" err="1"/>
              <a:t>Commandline</a:t>
            </a:r>
            <a:endParaRPr lang="de-DE" dirty="0"/>
          </a:p>
          <a:p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0AC806CC-3D5B-4D1B-AD6D-A167E5C14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988840"/>
            <a:ext cx="6925235" cy="11430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4055CA9A-5A3D-4AC7-AA5C-E966C60317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36" y="3407149"/>
            <a:ext cx="3096344" cy="3289866"/>
          </a:xfrm>
          <a:prstGeom prst="rect">
            <a:avLst/>
          </a:prstGeom>
        </p:spPr>
      </p:pic>
      <p:sp>
        <p:nvSpPr>
          <p:cNvPr id="7" name="Abgerundetes Rechteck 4">
            <a:extLst>
              <a:ext uri="{FF2B5EF4-FFF2-40B4-BE49-F238E27FC236}">
                <a16:creationId xmlns:a16="http://schemas.microsoft.com/office/drawing/2014/main" id="{C12ABC10-680C-4902-BD0C-F5C2477308C0}"/>
              </a:ext>
            </a:extLst>
          </p:cNvPr>
          <p:cNvSpPr/>
          <p:nvPr/>
        </p:nvSpPr>
        <p:spPr>
          <a:xfrm>
            <a:off x="899592" y="1916832"/>
            <a:ext cx="5760640" cy="3600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Abgerundetes Rechteck 4">
            <a:extLst>
              <a:ext uri="{FF2B5EF4-FFF2-40B4-BE49-F238E27FC236}">
                <a16:creationId xmlns:a16="http://schemas.microsoft.com/office/drawing/2014/main" id="{FE58D75A-3473-4551-9846-64484206951C}"/>
              </a:ext>
            </a:extLst>
          </p:cNvPr>
          <p:cNvSpPr/>
          <p:nvPr/>
        </p:nvSpPr>
        <p:spPr>
          <a:xfrm>
            <a:off x="1979712" y="2708920"/>
            <a:ext cx="4248472" cy="3600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90663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68FE00-7092-4529-ACDB-57A94DEE5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Definieren der </a:t>
            </a:r>
            <a:r>
              <a:rPr lang="de-AT" dirty="0" err="1"/>
              <a:t>Entities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5D3AEE2-ACE8-4769-8987-A2B31D571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Annotationen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559FE4D-4C8F-4CA7-B4ED-6D66B77490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420888"/>
            <a:ext cx="6300192" cy="2526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271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C9BFA4-CBBF-4104-87F1-E524A3440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Dao (Data Access Objects)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16B27D1-D393-4259-9767-0A0C0C62C1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Alle DB-Operationen werden ausschließlich über ein Data Access </a:t>
            </a:r>
            <a:r>
              <a:rPr lang="de-AT" dirty="0" err="1"/>
              <a:t>Object</a:t>
            </a:r>
            <a:r>
              <a:rPr lang="de-AT" dirty="0"/>
              <a:t> (Dao) ausgeführt</a:t>
            </a:r>
            <a:br>
              <a:rPr lang="de-AT" dirty="0"/>
            </a:br>
            <a:endParaRPr lang="de-AT" dirty="0"/>
          </a:p>
          <a:p>
            <a:r>
              <a:rPr lang="de-AT" dirty="0"/>
              <a:t>Dao-Annotationen</a:t>
            </a:r>
          </a:p>
          <a:p>
            <a:pPr lvl="1"/>
            <a:r>
              <a:rPr lang="de-AT" dirty="0"/>
              <a:t>@Insert</a:t>
            </a:r>
          </a:p>
          <a:p>
            <a:pPr lvl="1"/>
            <a:r>
              <a:rPr lang="de-AT" dirty="0"/>
              <a:t>@Update</a:t>
            </a:r>
          </a:p>
          <a:p>
            <a:pPr lvl="1"/>
            <a:r>
              <a:rPr lang="de-AT" dirty="0"/>
              <a:t>@Delete</a:t>
            </a:r>
          </a:p>
          <a:p>
            <a:pPr lvl="1"/>
            <a:r>
              <a:rPr lang="de-AT" dirty="0"/>
              <a:t>@Query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FB45E75-AE81-489E-99D3-692CAACD4F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7864" y="3463652"/>
            <a:ext cx="5423367" cy="2236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02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6CD97A-219C-4CBF-9B2A-50EADB16B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7313"/>
            <a:ext cx="8229600" cy="1143000"/>
          </a:xfrm>
        </p:spPr>
        <p:txBody>
          <a:bodyPr/>
          <a:lstStyle/>
          <a:p>
            <a:r>
              <a:rPr lang="de-AT" dirty="0"/>
              <a:t>DAO: Spezielle </a:t>
            </a:r>
            <a:r>
              <a:rPr lang="de-AT" dirty="0" err="1"/>
              <a:t>Queries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76F7F30-DD00-412E-A31D-9D99D1F9BF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B70CDAC-6DEB-486D-B286-BE2CC9DA9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628378"/>
            <a:ext cx="7768663" cy="3938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955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8E47D062-B66D-44FD-A77A-9E90978095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489" y="1913774"/>
            <a:ext cx="5410743" cy="432353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56EE592-2365-4145-9EDA-B1421AC70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7313"/>
            <a:ext cx="8229600" cy="1143000"/>
          </a:xfrm>
        </p:spPr>
        <p:txBody>
          <a:bodyPr/>
          <a:lstStyle/>
          <a:p>
            <a:r>
              <a:rPr lang="de-AT" dirty="0"/>
              <a:t>Room Database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5A00B2-8342-4840-AC34-DDAF804DE9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124744"/>
            <a:ext cx="6882723" cy="5001419"/>
          </a:xfrm>
        </p:spPr>
        <p:txBody>
          <a:bodyPr/>
          <a:lstStyle/>
          <a:p>
            <a:r>
              <a:rPr lang="de-AT" sz="2000" dirty="0"/>
              <a:t>Singleton</a:t>
            </a:r>
          </a:p>
          <a:p>
            <a:r>
              <a:rPr lang="de-AT" sz="2000" dirty="0"/>
              <a:t>Instanz ermöglicht Zugriff auf Dao</a:t>
            </a:r>
          </a:p>
        </p:txBody>
      </p:sp>
      <p:sp>
        <p:nvSpPr>
          <p:cNvPr id="7" name="Abgerundetes Rechteck 4">
            <a:extLst>
              <a:ext uri="{FF2B5EF4-FFF2-40B4-BE49-F238E27FC236}">
                <a16:creationId xmlns:a16="http://schemas.microsoft.com/office/drawing/2014/main" id="{E07A361E-5CE6-4550-9BD9-8129312B09FA}"/>
              </a:ext>
            </a:extLst>
          </p:cNvPr>
          <p:cNvSpPr/>
          <p:nvPr/>
        </p:nvSpPr>
        <p:spPr>
          <a:xfrm>
            <a:off x="1475656" y="2276872"/>
            <a:ext cx="2448272" cy="32223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074033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DC289A-D003-48E0-8967-C1C4172F4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ViewModel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3C5FA7E-4FDF-4597-A3E2-364FDA004E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414"/>
            <a:ext cx="8229600" cy="4857750"/>
          </a:xfrm>
        </p:spPr>
        <p:txBody>
          <a:bodyPr/>
          <a:lstStyle/>
          <a:p>
            <a:r>
              <a:rPr lang="de-AT" dirty="0"/>
              <a:t>Holt sich Referenz auf Dao von der Datenbank</a:t>
            </a: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endParaRPr lang="de-AT" dirty="0"/>
          </a:p>
          <a:p>
            <a:r>
              <a:rPr lang="de-AT" dirty="0"/>
              <a:t>Zugriff auf Daten über Dao</a:t>
            </a:r>
          </a:p>
          <a:p>
            <a:pPr lvl="1"/>
            <a:r>
              <a:rPr lang="de-AT" dirty="0"/>
              <a:t>Lesen über </a:t>
            </a:r>
            <a:r>
              <a:rPr lang="de-AT" dirty="0" err="1"/>
              <a:t>LiveData</a:t>
            </a:r>
            <a:endParaRPr lang="de-AT" dirty="0"/>
          </a:p>
          <a:p>
            <a:pPr lvl="1"/>
            <a:r>
              <a:rPr lang="de-AT" dirty="0"/>
              <a:t>Verändern über Dao-Operationen</a:t>
            </a:r>
          </a:p>
          <a:p>
            <a:pPr lvl="2"/>
            <a:endParaRPr lang="de-AT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B723E33-D18E-4AAC-BEE8-BB97961CF8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2023" y="5997576"/>
            <a:ext cx="2295525" cy="257175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883A36D-003A-4425-82C9-143FD5D5FA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987" y="1820589"/>
            <a:ext cx="7820025" cy="227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162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E2407B23-4FA8-410C-B040-9A3E46F2E2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450" y="4859286"/>
            <a:ext cx="8154585" cy="134887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8C6739F-1C3F-413E-A836-CCF4F3ACA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7313"/>
            <a:ext cx="8229600" cy="1143000"/>
          </a:xfrm>
        </p:spPr>
        <p:txBody>
          <a:bodyPr/>
          <a:lstStyle/>
          <a:p>
            <a:r>
              <a:rPr lang="de-AT" dirty="0"/>
              <a:t>View-Controllers (</a:t>
            </a:r>
            <a:r>
              <a:rPr lang="de-AT" dirty="0" err="1"/>
              <a:t>Activity</a:t>
            </a:r>
            <a:r>
              <a:rPr lang="de-AT" dirty="0"/>
              <a:t>, Adapter, …)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C6789EE-DE7F-444A-8640-7500C31F73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4622"/>
            <a:ext cx="8229600" cy="5071542"/>
          </a:xfrm>
        </p:spPr>
        <p:txBody>
          <a:bodyPr/>
          <a:lstStyle/>
          <a:p>
            <a:r>
              <a:rPr lang="de-AT" dirty="0" err="1"/>
              <a:t>Get</a:t>
            </a:r>
            <a:r>
              <a:rPr lang="de-AT" dirty="0"/>
              <a:t> (via </a:t>
            </a:r>
            <a:r>
              <a:rPr lang="de-AT" dirty="0" err="1"/>
              <a:t>LiveData</a:t>
            </a:r>
            <a:r>
              <a:rPr lang="de-AT" dirty="0"/>
              <a:t>)</a:t>
            </a:r>
          </a:p>
          <a:p>
            <a:pPr lvl="1"/>
            <a:r>
              <a:rPr lang="de-AT" sz="2400" dirty="0"/>
              <a:t>Registrieren sich als Observer bei den </a:t>
            </a:r>
            <a:r>
              <a:rPr lang="de-AT" sz="2400" dirty="0" err="1"/>
              <a:t>LiveData</a:t>
            </a:r>
            <a:r>
              <a:rPr lang="de-AT" sz="2400" dirty="0"/>
              <a:t> des </a:t>
            </a:r>
            <a:r>
              <a:rPr lang="de-AT" sz="2400" dirty="0" err="1"/>
              <a:t>ViewModels</a:t>
            </a: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endParaRPr lang="de-AT" dirty="0"/>
          </a:p>
          <a:p>
            <a:r>
              <a:rPr lang="de-AT" dirty="0"/>
              <a:t>Insert, Update, Delete</a:t>
            </a:r>
          </a:p>
          <a:p>
            <a:pPr lvl="1"/>
            <a:r>
              <a:rPr lang="de-AT" sz="2400" dirty="0"/>
              <a:t>Delegieren Updates an das </a:t>
            </a:r>
            <a:r>
              <a:rPr lang="de-AT" sz="2400" dirty="0" err="1"/>
              <a:t>ViewModel</a:t>
            </a:r>
            <a:endParaRPr lang="de-AT" sz="240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24E4368-DAD8-4DDB-BEA4-EA8801D607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5" y="2458690"/>
            <a:ext cx="7943850" cy="1257300"/>
          </a:xfrm>
          <a:prstGeom prst="rect">
            <a:avLst/>
          </a:prstGeom>
        </p:spPr>
      </p:pic>
      <p:sp>
        <p:nvSpPr>
          <p:cNvPr id="8" name="Abgerundetes Rechteck 4">
            <a:extLst>
              <a:ext uri="{FF2B5EF4-FFF2-40B4-BE49-F238E27FC236}">
                <a16:creationId xmlns:a16="http://schemas.microsoft.com/office/drawing/2014/main" id="{1A5997B7-0718-4E49-B142-52AD3954734E}"/>
              </a:ext>
            </a:extLst>
          </p:cNvPr>
          <p:cNvSpPr/>
          <p:nvPr/>
        </p:nvSpPr>
        <p:spPr>
          <a:xfrm>
            <a:off x="2123728" y="2458690"/>
            <a:ext cx="648072" cy="32223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Abgerundetes Rechteck 4">
            <a:extLst>
              <a:ext uri="{FF2B5EF4-FFF2-40B4-BE49-F238E27FC236}">
                <a16:creationId xmlns:a16="http://schemas.microsoft.com/office/drawing/2014/main" id="{D007FEE2-D794-4C23-BC59-25ADCACEEBF3}"/>
              </a:ext>
            </a:extLst>
          </p:cNvPr>
          <p:cNvSpPr/>
          <p:nvPr/>
        </p:nvSpPr>
        <p:spPr>
          <a:xfrm>
            <a:off x="1259632" y="5517232"/>
            <a:ext cx="2304256" cy="28614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Sprechblase: rechteckig mit abgerundeten Ecken 9">
            <a:extLst>
              <a:ext uri="{FF2B5EF4-FFF2-40B4-BE49-F238E27FC236}">
                <a16:creationId xmlns:a16="http://schemas.microsoft.com/office/drawing/2014/main" id="{07CDFEBD-805B-4D0D-937E-78055D828A87}"/>
              </a:ext>
            </a:extLst>
          </p:cNvPr>
          <p:cNvSpPr/>
          <p:nvPr/>
        </p:nvSpPr>
        <p:spPr>
          <a:xfrm>
            <a:off x="6084167" y="3087340"/>
            <a:ext cx="2745507" cy="413668"/>
          </a:xfrm>
          <a:prstGeom prst="wedgeRoundRectCallout">
            <a:avLst>
              <a:gd name="adj1" fmla="val -170287"/>
              <a:gd name="adj2" fmla="val -13331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err="1"/>
              <a:t>LiveData</a:t>
            </a:r>
            <a:r>
              <a:rPr lang="de-AT" dirty="0"/>
              <a:t>&lt;List&lt;Note&gt;&gt;</a:t>
            </a:r>
          </a:p>
        </p:txBody>
      </p:sp>
    </p:spTree>
    <p:extLst>
      <p:ext uri="{BB962C8B-B14F-4D97-AF65-F5344CB8AC3E}">
        <p14:creationId xmlns:p14="http://schemas.microsoft.com/office/powerpoint/2010/main" val="13568034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F17742-C439-4351-9C22-E31AF6E61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ViewModel</a:t>
            </a:r>
            <a:r>
              <a:rPr lang="de-AT" dirty="0"/>
              <a:t> – Asynchroner Dao Zugriff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6F03099-9813-4FF5-BC15-732B5B1B73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r>
              <a:rPr lang="de-AT" dirty="0"/>
              <a:t>Achtung! Main-Thread darf </a:t>
            </a:r>
            <a:br>
              <a:rPr lang="de-AT" dirty="0"/>
            </a:br>
            <a:r>
              <a:rPr lang="de-AT" dirty="0"/>
              <a:t>nicht blockiert werden!</a:t>
            </a:r>
          </a:p>
          <a:p>
            <a:pPr lvl="1"/>
            <a:r>
              <a:rPr lang="de-AT" sz="2000" dirty="0"/>
              <a:t>60 </a:t>
            </a:r>
            <a:r>
              <a:rPr lang="de-AT" sz="2000" dirty="0" err="1"/>
              <a:t>fps</a:t>
            </a:r>
            <a:r>
              <a:rPr lang="de-AT" sz="2000" dirty="0"/>
              <a:t> = 60 </a:t>
            </a:r>
            <a:r>
              <a:rPr lang="de-AT" sz="2000" dirty="0" err="1"/>
              <a:t>draws</a:t>
            </a:r>
            <a:r>
              <a:rPr lang="de-AT" sz="2000" dirty="0"/>
              <a:t> per </a:t>
            </a:r>
            <a:r>
              <a:rPr lang="de-AT" sz="2000" dirty="0" err="1"/>
              <a:t>second</a:t>
            </a:r>
            <a:endParaRPr lang="de-AT" sz="2000" dirty="0"/>
          </a:p>
          <a:p>
            <a:pPr lvl="1"/>
            <a:r>
              <a:rPr lang="de-AT" sz="2000" dirty="0"/>
              <a:t>=&gt; 16 </a:t>
            </a:r>
            <a:r>
              <a:rPr lang="de-AT" sz="2000" dirty="0" err="1"/>
              <a:t>ms</a:t>
            </a:r>
            <a:r>
              <a:rPr lang="de-AT" sz="2000" dirty="0"/>
              <a:t> per </a:t>
            </a:r>
            <a:r>
              <a:rPr lang="de-AT" sz="2000" dirty="0" err="1"/>
              <a:t>frame</a:t>
            </a:r>
            <a:r>
              <a:rPr lang="de-AT" sz="2000" dirty="0"/>
              <a:t>)</a:t>
            </a:r>
          </a:p>
          <a:p>
            <a:r>
              <a:rPr lang="de-AT" dirty="0"/>
              <a:t>Varianten</a:t>
            </a:r>
          </a:p>
          <a:p>
            <a:pPr lvl="1"/>
            <a:r>
              <a:rPr lang="de-AT" sz="2000" dirty="0" err="1"/>
              <a:t>AsyncTask</a:t>
            </a:r>
            <a:endParaRPr lang="de-AT" sz="2000" dirty="0"/>
          </a:p>
          <a:p>
            <a:pPr lvl="1"/>
            <a:r>
              <a:rPr lang="de-AT" sz="2000" dirty="0"/>
              <a:t>Thread</a:t>
            </a:r>
          </a:p>
          <a:p>
            <a:pPr lvl="1"/>
            <a:r>
              <a:rPr lang="de-AT" sz="2000" dirty="0" err="1"/>
              <a:t>DBWorkerThread</a:t>
            </a:r>
            <a:endParaRPr lang="de-AT" sz="2000" dirty="0"/>
          </a:p>
          <a:p>
            <a:pPr lvl="1"/>
            <a:r>
              <a:rPr lang="de-AT" sz="2000" dirty="0" err="1"/>
              <a:t>Coroutines</a:t>
            </a:r>
            <a:r>
              <a:rPr lang="de-AT" sz="2000" dirty="0"/>
              <a:t> (Experimentelle </a:t>
            </a:r>
            <a:r>
              <a:rPr lang="de-AT" sz="2000" dirty="0" err="1"/>
              <a:t>Kotlin</a:t>
            </a:r>
            <a:r>
              <a:rPr lang="de-AT" sz="2000" dirty="0"/>
              <a:t> Extension)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2D78589-86F6-4173-91F8-827CB6F01E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4725144"/>
            <a:ext cx="7093057" cy="1529717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B1255303-E573-4EAE-8CEF-A6DC4016FC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168" y="994570"/>
            <a:ext cx="2802601" cy="3283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143532"/>
      </p:ext>
    </p:extLst>
  </p:cSld>
  <p:clrMapOvr>
    <a:masterClrMapping/>
  </p:clrMapOvr>
</p:sld>
</file>

<file path=ppt/theme/theme1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6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400</Words>
  <Application>Microsoft Office PowerPoint</Application>
  <PresentationFormat>Bildschirmpräsentation (4:3)</PresentationFormat>
  <Paragraphs>102</Paragraphs>
  <Slides>20</Slides>
  <Notes>0</Notes>
  <HiddenSlides>5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20</vt:i4>
      </vt:variant>
    </vt:vector>
  </HeadingPairs>
  <TitlesOfParts>
    <vt:vector size="29" baseType="lpstr">
      <vt:lpstr>Arial</vt:lpstr>
      <vt:lpstr>Calibri</vt:lpstr>
      <vt:lpstr>Symbol</vt:lpstr>
      <vt:lpstr>Wingdings</vt:lpstr>
      <vt:lpstr>1_Larissa</vt:lpstr>
      <vt:lpstr>2_Larissa</vt:lpstr>
      <vt:lpstr>5_Larissa</vt:lpstr>
      <vt:lpstr>6_Larissa</vt:lpstr>
      <vt:lpstr>4_Larissa</vt:lpstr>
      <vt:lpstr>Persistenz in SQLITE-DB</vt:lpstr>
      <vt:lpstr>Room: Architektur</vt:lpstr>
      <vt:lpstr>Definieren der Entities</vt:lpstr>
      <vt:lpstr>Dao (Data Access Objects)</vt:lpstr>
      <vt:lpstr>DAO: Spezielle Queries</vt:lpstr>
      <vt:lpstr>Room Database</vt:lpstr>
      <vt:lpstr>ViewModel</vt:lpstr>
      <vt:lpstr>View-Controllers (Activity, Adapter, …)</vt:lpstr>
      <vt:lpstr>ViewModel – Asynchroner Dao Zugriff</vt:lpstr>
      <vt:lpstr>Asynchron: Pro - Cons</vt:lpstr>
      <vt:lpstr>Sequential Code statt Callbacks</vt:lpstr>
      <vt:lpstr>Coroutines: Suspend (aka async/await)</vt:lpstr>
      <vt:lpstr>Coroutines: Job, Dispatcher, Scope</vt:lpstr>
      <vt:lpstr>Code: Job, Dispatcher, Code</vt:lpstr>
      <vt:lpstr>Coroutines: Aufrufmuster</vt:lpstr>
      <vt:lpstr>Kontrolle DB in SqlLiteBrowser</vt:lpstr>
      <vt:lpstr>Bitmap  ByteArray   BLOB  DB</vt:lpstr>
      <vt:lpstr>Kontrolle der Daten in SQLITE-DB</vt:lpstr>
      <vt:lpstr>Datenbankdatei herunterladen</vt:lpstr>
      <vt:lpstr>Datenbankdatei analysieren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Engleitner</dc:creator>
  <cp:lastModifiedBy>Birgit Schröder</cp:lastModifiedBy>
  <cp:revision>455</cp:revision>
  <dcterms:created xsi:type="dcterms:W3CDTF">2011-08-18T07:37:01Z</dcterms:created>
  <dcterms:modified xsi:type="dcterms:W3CDTF">2019-05-09T09:54:11Z</dcterms:modified>
</cp:coreProperties>
</file>