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686" r:id="rId2"/>
    <p:sldMasterId id="2147483693" r:id="rId3"/>
    <p:sldMasterId id="2147483698" r:id="rId4"/>
    <p:sldMasterId id="2147483675" r:id="rId5"/>
  </p:sldMasterIdLst>
  <p:notesMasterIdLst>
    <p:notesMasterId r:id="rId67"/>
  </p:notesMasterIdLst>
  <p:handoutMasterIdLst>
    <p:handoutMasterId r:id="rId68"/>
  </p:handoutMasterIdLst>
  <p:sldIdLst>
    <p:sldId id="560" r:id="rId6"/>
    <p:sldId id="646" r:id="rId7"/>
    <p:sldId id="647" r:id="rId8"/>
    <p:sldId id="648" r:id="rId9"/>
    <p:sldId id="649" r:id="rId10"/>
    <p:sldId id="650" r:id="rId11"/>
    <p:sldId id="651" r:id="rId12"/>
    <p:sldId id="702" r:id="rId13"/>
    <p:sldId id="703" r:id="rId14"/>
    <p:sldId id="652" r:id="rId15"/>
    <p:sldId id="653" r:id="rId16"/>
    <p:sldId id="656" r:id="rId17"/>
    <p:sldId id="657" r:id="rId18"/>
    <p:sldId id="704" r:id="rId19"/>
    <p:sldId id="654" r:id="rId20"/>
    <p:sldId id="658" r:id="rId21"/>
    <p:sldId id="659" r:id="rId22"/>
    <p:sldId id="660" r:id="rId23"/>
    <p:sldId id="715" r:id="rId24"/>
    <p:sldId id="645" r:id="rId25"/>
    <p:sldId id="663" r:id="rId26"/>
    <p:sldId id="664" r:id="rId27"/>
    <p:sldId id="705" r:id="rId28"/>
    <p:sldId id="720" r:id="rId29"/>
    <p:sldId id="721" r:id="rId30"/>
    <p:sldId id="668" r:id="rId31"/>
    <p:sldId id="667" r:id="rId32"/>
    <p:sldId id="722" r:id="rId33"/>
    <p:sldId id="669" r:id="rId34"/>
    <p:sldId id="706" r:id="rId35"/>
    <p:sldId id="707" r:id="rId36"/>
    <p:sldId id="723" r:id="rId37"/>
    <p:sldId id="708" r:id="rId38"/>
    <p:sldId id="709" r:id="rId39"/>
    <p:sldId id="679" r:id="rId40"/>
    <p:sldId id="710" r:id="rId41"/>
    <p:sldId id="711" r:id="rId42"/>
    <p:sldId id="724" r:id="rId43"/>
    <p:sldId id="725" r:id="rId44"/>
    <p:sldId id="726" r:id="rId45"/>
    <p:sldId id="712" r:id="rId46"/>
    <p:sldId id="713" r:id="rId47"/>
    <p:sldId id="727" r:id="rId48"/>
    <p:sldId id="717" r:id="rId49"/>
    <p:sldId id="728" r:id="rId50"/>
    <p:sldId id="714" r:id="rId51"/>
    <p:sldId id="729" r:id="rId52"/>
    <p:sldId id="731" r:id="rId53"/>
    <p:sldId id="733" r:id="rId54"/>
    <p:sldId id="732" r:id="rId55"/>
    <p:sldId id="677" r:id="rId56"/>
    <p:sldId id="676" r:id="rId57"/>
    <p:sldId id="683" r:id="rId58"/>
    <p:sldId id="684" r:id="rId59"/>
    <p:sldId id="686" r:id="rId60"/>
    <p:sldId id="687" r:id="rId61"/>
    <p:sldId id="688" r:id="rId62"/>
    <p:sldId id="719" r:id="rId63"/>
    <p:sldId id="685" r:id="rId64"/>
    <p:sldId id="734" r:id="rId65"/>
    <p:sldId id="735" r:id="rId66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A80000"/>
    <a:srgbClr val="FFAA01"/>
    <a:srgbClr val="F99707"/>
    <a:srgbClr val="FCB504"/>
    <a:srgbClr val="B52217"/>
    <a:srgbClr val="960000"/>
    <a:srgbClr val="A40000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37" autoAdjust="0"/>
  </p:normalViewPr>
  <p:slideViewPr>
    <p:cSldViewPr>
      <p:cViewPr varScale="1">
        <p:scale>
          <a:sx n="67" d="100"/>
          <a:sy n="67" d="100"/>
        </p:scale>
        <p:origin x="128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322"/>
    </p:cViewPr>
  </p:sorterViewPr>
  <p:notesViewPr>
    <p:cSldViewPr>
      <p:cViewPr varScale="1">
        <p:scale>
          <a:sx n="81" d="100"/>
          <a:sy n="81" d="100"/>
        </p:scale>
        <p:origin x="-284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7F52D72-ED1D-48E3-B38D-D27DF71D5328}" type="datetimeFigureOut">
              <a:rPr lang="de-AT"/>
              <a:pPr>
                <a:defRPr/>
              </a:pPr>
              <a:t>15.03.2019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B8876E5-8CB2-488D-BB52-3FDCCA373F31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14202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3163736-15EA-4775-815E-DDF88F21B7ED}" type="datetimeFigureOut">
              <a:rPr lang="de-AT"/>
              <a:pPr>
                <a:defRPr/>
              </a:pPr>
              <a:t>15.03.2019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AT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AT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6EAC6C9-0F3A-40E0-896B-88DE66496CB5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749610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975" y="-674688"/>
            <a:ext cx="9421813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hteck 2"/>
          <p:cNvSpPr/>
          <p:nvPr userDrawn="1"/>
        </p:nvSpPr>
        <p:spPr>
          <a:xfrm>
            <a:off x="-180975" y="4437063"/>
            <a:ext cx="9648825" cy="2520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sp>
        <p:nvSpPr>
          <p:cNvPr id="4" name="Rechteck 3"/>
          <p:cNvSpPr/>
          <p:nvPr userDrawn="1"/>
        </p:nvSpPr>
        <p:spPr>
          <a:xfrm>
            <a:off x="4859338" y="0"/>
            <a:ext cx="3816350" cy="908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dist="38100" dir="2700000" algn="tl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9363" y="260350"/>
            <a:ext cx="3400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7"/>
          <p:cNvSpPr txBox="1">
            <a:spLocks noChangeArrowheads="1"/>
          </p:cNvSpPr>
          <p:nvPr userDrawn="1"/>
        </p:nvSpPr>
        <p:spPr>
          <a:xfrm>
            <a:off x="469900" y="1700213"/>
            <a:ext cx="7485063" cy="10810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de-AT" sz="380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Hier fügen Sie den </a:t>
            </a:r>
            <a:br>
              <a:rPr lang="de-AT" sz="380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de-AT" sz="380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Titel der Präsentation ein.</a:t>
            </a:r>
            <a:endParaRPr lang="de-DE" sz="380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7" name="Rectangle 28"/>
          <p:cNvSpPr txBox="1">
            <a:spLocks noChangeArrowheads="1"/>
          </p:cNvSpPr>
          <p:nvPr userDrawn="1"/>
        </p:nvSpPr>
        <p:spPr>
          <a:xfrm>
            <a:off x="469900" y="3062288"/>
            <a:ext cx="7510463" cy="584200"/>
          </a:xfrm>
          <a:prstGeom prst="rect">
            <a:avLst/>
          </a:prstGeom>
        </p:spPr>
        <p:txBody>
          <a:bodyPr/>
          <a:lstStyle>
            <a:lvl1pPr marL="269875" indent="-269875" algn="l" defTabSz="914400" rtl="0" eaLnBrk="1" latinLnBrk="0" hangingPunct="1">
              <a:spcBef>
                <a:spcPct val="20000"/>
              </a:spcBef>
              <a:buSzPct val="65000"/>
              <a:buFont typeface="Wingdings" pitchFamily="2" charset="2"/>
              <a:buChar char="§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895350" indent="-354013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2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343025" indent="-269875" algn="l" defTabSz="914400" rtl="0" eaLnBrk="1" latinLnBrk="0" hangingPunct="1">
              <a:spcBef>
                <a:spcPct val="20000"/>
              </a:spcBef>
              <a:buSzPct val="65000"/>
              <a:buFont typeface="Wingdings" pitchFamily="2" charset="2"/>
              <a:buChar char="§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790700" indent="-354013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de-DE" sz="2400" noProof="1"/>
              <a:t>Fügen Sie hier den Untertitel ein.</a:t>
            </a:r>
            <a:endParaRPr lang="de-DE" sz="240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837113"/>
            <a:ext cx="6553200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lis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468313" y="1268760"/>
            <a:ext cx="8207375" cy="4608165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</a:lstStyle>
          <a:p>
            <a:pPr lvl="0"/>
            <a:r>
              <a:rPr lang="en-US" dirty="0"/>
              <a:t>Textmasterformate durch Klicken bearbeiten</a:t>
            </a:r>
          </a:p>
          <a:p>
            <a:pPr lvl="1"/>
            <a:r>
              <a:rPr lang="en-US" dirty="0"/>
              <a:t>Zweite Ebene</a:t>
            </a:r>
          </a:p>
          <a:p>
            <a:pPr lvl="2"/>
            <a:r>
              <a:rPr lang="en-US" dirty="0"/>
              <a:t>Dritte Ebene</a:t>
            </a:r>
          </a:p>
          <a:p>
            <a:pPr lvl="3"/>
            <a:r>
              <a:rPr lang="en-US" dirty="0"/>
              <a:t>Vierte Ebene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r>
              <a:rPr lang="en-US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Textmasterformate durch Klicken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541337" indent="0">
              <a:buNone/>
              <a:defRPr sz="2400"/>
            </a:lvl2pPr>
            <a:lvl3pPr marL="1073150" indent="0">
              <a:buNone/>
              <a:defRPr sz="2200"/>
            </a:lvl3pPr>
            <a:lvl4pPr marL="1436687" indent="0">
              <a:buNone/>
              <a:defRPr/>
            </a:lvl4pPr>
          </a:lstStyle>
          <a:p>
            <a:pPr lvl="0"/>
            <a:r>
              <a:rPr lang="en-US" dirty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Aufzählu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  <a:prstGeom prst="rect">
            <a:avLst/>
          </a:prstGeom>
        </p:spPr>
        <p:txBody>
          <a:bodyPr/>
          <a:lstStyle>
            <a:lvl1pPr marL="514350" indent="-514350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2600" baseline="0"/>
            </a:lvl1pPr>
            <a:lvl2pPr marL="998537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  <a:defRPr sz="2300"/>
            </a:lvl2pPr>
            <a:lvl3pPr marL="1530350" indent="-457200">
              <a:buSzPct val="100000"/>
              <a:buFont typeface="Wingdings" pitchFamily="2" charset="2"/>
              <a:buChar char="§"/>
              <a:defRPr sz="2000" baseline="0"/>
            </a:lvl3pPr>
            <a:lvl4pPr marL="1893887" indent="-457200">
              <a:buFont typeface="+mj-lt"/>
              <a:buAutoNum type="arabicPeriod"/>
              <a:defRPr/>
            </a:lvl4pPr>
          </a:lstStyle>
          <a:p>
            <a:pPr lvl="0"/>
            <a:r>
              <a:rPr lang="en-US" dirty="0"/>
              <a:t>Textmasterformate durch Klicken bearbeiten</a:t>
            </a:r>
          </a:p>
          <a:p>
            <a:pPr lvl="1"/>
            <a:r>
              <a:rPr lang="en-US" dirty="0"/>
              <a:t>Zweite Ebene</a:t>
            </a:r>
          </a:p>
          <a:p>
            <a:pPr lvl="2"/>
            <a:r>
              <a:rPr lang="en-US" dirty="0"/>
              <a:t>Dritte Ebene</a:t>
            </a:r>
          </a:p>
          <a:p>
            <a:pPr lvl="3"/>
            <a:r>
              <a:rPr lang="en-US" dirty="0"/>
              <a:t>Vierte Ebene</a:t>
            </a:r>
          </a:p>
          <a:p>
            <a:pPr lvl="4"/>
            <a:r>
              <a:rPr lang="en-US" dirty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lis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468313" y="1268760"/>
            <a:ext cx="8207375" cy="4608165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</a:lstStyle>
          <a:p>
            <a:pPr lvl="0"/>
            <a:r>
              <a:rPr lang="en-US" dirty="0"/>
              <a:t>Textmasterformate durch Klicken bearbeiten</a:t>
            </a:r>
          </a:p>
          <a:p>
            <a:pPr lvl="1"/>
            <a:r>
              <a:rPr lang="en-US" dirty="0"/>
              <a:t>Zweite Ebene</a:t>
            </a:r>
          </a:p>
          <a:p>
            <a:pPr lvl="2"/>
            <a:r>
              <a:rPr lang="en-US" dirty="0"/>
              <a:t>Dritte Ebene</a:t>
            </a:r>
          </a:p>
          <a:p>
            <a:pPr lvl="3"/>
            <a:r>
              <a:rPr lang="en-US" dirty="0"/>
              <a:t>Vierte Ebene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r>
              <a:rPr lang="en-US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Textmasterformate durch Klicken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541337" indent="0">
              <a:buNone/>
              <a:defRPr sz="2400"/>
            </a:lvl2pPr>
            <a:lvl3pPr marL="1073150" indent="0">
              <a:buNone/>
              <a:defRPr sz="2200"/>
            </a:lvl3pPr>
            <a:lvl4pPr marL="1436687" indent="0">
              <a:buNone/>
              <a:defRPr/>
            </a:lvl4pPr>
          </a:lstStyle>
          <a:p>
            <a:pPr lvl="0"/>
            <a:r>
              <a:rPr lang="en-US" dirty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541337" indent="0">
              <a:buNone/>
              <a:defRPr sz="2400"/>
            </a:lvl2pPr>
            <a:lvl3pPr marL="1073150" indent="0">
              <a:buNone/>
              <a:defRPr sz="2200"/>
            </a:lvl3pPr>
            <a:lvl4pPr marL="1436687" indent="0">
              <a:buNone/>
              <a:defRPr/>
            </a:lvl4pPr>
          </a:lstStyle>
          <a:p>
            <a:pPr lvl="0"/>
            <a:r>
              <a:rPr lang="en-US" dirty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Aufzählu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  <a:prstGeom prst="rect">
            <a:avLst/>
          </a:prstGeom>
        </p:spPr>
        <p:txBody>
          <a:bodyPr/>
          <a:lstStyle>
            <a:lvl1pPr marL="514350" indent="-514350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2600" baseline="0"/>
            </a:lvl1pPr>
            <a:lvl2pPr marL="998537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  <a:defRPr sz="2300"/>
            </a:lvl2pPr>
            <a:lvl3pPr marL="1530350" indent="-457200">
              <a:buSzPct val="100000"/>
              <a:buFont typeface="Wingdings" pitchFamily="2" charset="2"/>
              <a:buChar char="§"/>
              <a:defRPr sz="2000" baseline="0"/>
            </a:lvl3pPr>
            <a:lvl4pPr marL="1893887" indent="-457200">
              <a:buFont typeface="+mj-lt"/>
              <a:buAutoNum type="arabicPeriod"/>
              <a:defRPr/>
            </a:lvl4pPr>
          </a:lstStyle>
          <a:p>
            <a:pPr lvl="0"/>
            <a:r>
              <a:rPr lang="en-US" dirty="0"/>
              <a:t>Textmasterformate durch Klicken bearbeiten</a:t>
            </a:r>
          </a:p>
          <a:p>
            <a:pPr lvl="1"/>
            <a:r>
              <a:rPr lang="en-US" dirty="0"/>
              <a:t>Zweite Ebene</a:t>
            </a:r>
          </a:p>
          <a:p>
            <a:pPr lvl="2"/>
            <a:r>
              <a:rPr lang="en-US" dirty="0"/>
              <a:t>Dritte Ebene</a:t>
            </a:r>
          </a:p>
          <a:p>
            <a:pPr lvl="3"/>
            <a:r>
              <a:rPr lang="en-US" dirty="0"/>
              <a:t>Vierte Ebene</a:t>
            </a:r>
          </a:p>
          <a:p>
            <a:pPr lvl="4"/>
            <a:r>
              <a:rPr lang="en-US" dirty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lis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468313" y="1268760"/>
            <a:ext cx="8207375" cy="4608165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</a:lstStyle>
          <a:p>
            <a:pPr lvl="0"/>
            <a:r>
              <a:rPr lang="en-US" dirty="0"/>
              <a:t>Textmasterformate durch Klicken bearbeiten</a:t>
            </a:r>
          </a:p>
          <a:p>
            <a:pPr lvl="1"/>
            <a:r>
              <a:rPr lang="en-US" dirty="0"/>
              <a:t>Zweite Ebene</a:t>
            </a:r>
          </a:p>
          <a:p>
            <a:pPr lvl="2"/>
            <a:r>
              <a:rPr lang="en-US" dirty="0"/>
              <a:t>Dritte Ebene</a:t>
            </a:r>
          </a:p>
          <a:p>
            <a:pPr lvl="3"/>
            <a:r>
              <a:rPr lang="en-US" dirty="0"/>
              <a:t>Vierte Ebene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r>
              <a:rPr lang="en-US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Textmasterformate durch Klicken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680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680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Aufzählu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  <a:prstGeom prst="rect">
            <a:avLst/>
          </a:prstGeom>
        </p:spPr>
        <p:txBody>
          <a:bodyPr/>
          <a:lstStyle>
            <a:lvl1pPr marL="514350" indent="-514350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2600" baseline="0"/>
            </a:lvl1pPr>
            <a:lvl2pPr marL="998537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  <a:defRPr sz="2300"/>
            </a:lvl2pPr>
            <a:lvl3pPr marL="1530350" indent="-457200">
              <a:buSzPct val="100000"/>
              <a:buFont typeface="Wingdings" pitchFamily="2" charset="2"/>
              <a:buChar char="§"/>
              <a:defRPr sz="2000" baseline="0"/>
            </a:lvl3pPr>
            <a:lvl4pPr marL="1893887" indent="-457200">
              <a:buFont typeface="+mj-lt"/>
              <a:buAutoNum type="arabicPeriod"/>
              <a:defRPr/>
            </a:lvl4pPr>
          </a:lstStyle>
          <a:p>
            <a:pPr lvl="0"/>
            <a:r>
              <a:rPr lang="en-US" dirty="0"/>
              <a:t>Textmasterformate durch Klicken bearbeiten</a:t>
            </a:r>
          </a:p>
          <a:p>
            <a:pPr lvl="1"/>
            <a:r>
              <a:rPr lang="en-US" dirty="0"/>
              <a:t>Zweite Ebene</a:t>
            </a:r>
          </a:p>
          <a:p>
            <a:pPr lvl="2"/>
            <a:r>
              <a:rPr lang="en-US" dirty="0"/>
              <a:t>Dritte Ebene</a:t>
            </a:r>
          </a:p>
          <a:p>
            <a:pPr lvl="3"/>
            <a:r>
              <a:rPr lang="en-US" dirty="0"/>
              <a:t>Vierte Ebene</a:t>
            </a:r>
          </a:p>
          <a:p>
            <a:pPr lvl="4"/>
            <a:r>
              <a:rPr lang="en-US" dirty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lis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468313" y="1268760"/>
            <a:ext cx="8207375" cy="4608165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</a:lstStyle>
          <a:p>
            <a:pPr lvl="0"/>
            <a:r>
              <a:rPr lang="en-US" dirty="0"/>
              <a:t>Textmasterformate durch Klicken bearbeiten</a:t>
            </a:r>
          </a:p>
          <a:p>
            <a:pPr lvl="1"/>
            <a:r>
              <a:rPr lang="en-US" dirty="0"/>
              <a:t>Zweite Ebene</a:t>
            </a:r>
          </a:p>
          <a:p>
            <a:pPr lvl="2"/>
            <a:r>
              <a:rPr lang="en-US" dirty="0"/>
              <a:t>Dritte Ebene</a:t>
            </a:r>
          </a:p>
          <a:p>
            <a:pPr lvl="3"/>
            <a:r>
              <a:rPr lang="en-US" dirty="0"/>
              <a:t>Vierte Ebene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541337" indent="0">
              <a:buNone/>
              <a:defRPr sz="2400"/>
            </a:lvl2pPr>
            <a:lvl3pPr marL="1073150" indent="0">
              <a:buNone/>
              <a:defRPr sz="2200"/>
            </a:lvl3pPr>
            <a:lvl4pPr marL="1436687" indent="0">
              <a:buNone/>
              <a:defRPr/>
            </a:lvl4pPr>
          </a:lstStyle>
          <a:p>
            <a:pPr lvl="0"/>
            <a:r>
              <a:rPr lang="en-US" dirty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Aufzählu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Titelmasterformat durch Klicken bearbeiten</a:t>
            </a:r>
            <a:endParaRPr lang="de-AT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467544" y="1268761"/>
            <a:ext cx="8208912" cy="4680520"/>
          </a:xfrm>
          <a:prstGeom prst="rect">
            <a:avLst/>
          </a:prstGeom>
        </p:spPr>
        <p:txBody>
          <a:bodyPr/>
          <a:lstStyle>
            <a:lvl1pPr marL="514350" indent="-514350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2600" baseline="0"/>
            </a:lvl1pPr>
            <a:lvl2pPr marL="998537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  <a:defRPr sz="2300"/>
            </a:lvl2pPr>
            <a:lvl3pPr marL="1530350" indent="-457200">
              <a:buSzPct val="100000"/>
              <a:buFont typeface="Wingdings" pitchFamily="2" charset="2"/>
              <a:buChar char="§"/>
              <a:defRPr sz="2000" baseline="0"/>
            </a:lvl3pPr>
            <a:lvl4pPr marL="1893887" indent="-457200">
              <a:buFont typeface="+mj-lt"/>
              <a:buAutoNum type="arabicPeriod"/>
              <a:defRPr/>
            </a:lvl4pPr>
          </a:lstStyle>
          <a:p>
            <a:pPr lvl="0"/>
            <a:r>
              <a:rPr lang="en-US" dirty="0"/>
              <a:t>Textmasterformate durch Klicken bearbeiten</a:t>
            </a:r>
          </a:p>
          <a:p>
            <a:pPr lvl="1"/>
            <a:r>
              <a:rPr lang="en-US" dirty="0"/>
              <a:t>Zweite Ebene</a:t>
            </a:r>
          </a:p>
          <a:p>
            <a:pPr lvl="2"/>
            <a:r>
              <a:rPr lang="en-US" dirty="0"/>
              <a:t>Dritte Ebene</a:t>
            </a:r>
          </a:p>
          <a:p>
            <a:pPr lvl="3"/>
            <a:r>
              <a:rPr lang="en-US" dirty="0"/>
              <a:t>Vierte Ebene</a:t>
            </a:r>
          </a:p>
          <a:p>
            <a:pPr lvl="4"/>
            <a:r>
              <a:rPr lang="en-US" dirty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0000">
              <a:schemeClr val="bg1">
                <a:tint val="80000"/>
                <a:satMod val="300000"/>
                <a:lumMod val="85000"/>
                <a:lumOff val="1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-7455" y="-12449"/>
            <a:ext cx="9252520" cy="849161"/>
          </a:xfrm>
          <a:prstGeom prst="rect">
            <a:avLst/>
          </a:prstGeom>
          <a:gradFill flip="none" rotWithShape="1">
            <a:gsLst>
              <a:gs pos="20000">
                <a:schemeClr val="bg1">
                  <a:lumMod val="65000"/>
                </a:schemeClr>
              </a:gs>
              <a:gs pos="0">
                <a:schemeClr val="tx1">
                  <a:lumMod val="61000"/>
                  <a:lumOff val="39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pic>
        <p:nvPicPr>
          <p:cNvPr id="90117" name="Grafik 6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688" y="6259513"/>
            <a:ext cx="22812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hteck 8"/>
          <p:cNvSpPr/>
          <p:nvPr/>
        </p:nvSpPr>
        <p:spPr>
          <a:xfrm>
            <a:off x="-7938" y="-26988"/>
            <a:ext cx="9253538" cy="809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sp>
        <p:nvSpPr>
          <p:cNvPr id="5" name="Titelplatzhalter 4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dirty="0"/>
              <a:t>Masterfolie</a:t>
            </a:r>
            <a:endParaRPr lang="de-AT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349250" y="6361113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Seite 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  <a:sym typeface="Wingdings" pitchFamily="2" charset="2"/>
              </a:rPr>
              <a:t>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fld id="{D1B3A30B-827A-41C3-9327-D27E88FC99E1}" type="slidenum">
              <a:rPr lang="de-DE" sz="100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1000" dirty="0">
              <a:solidFill>
                <a:schemeClr val="bg1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80000"/>
        <a:buFont typeface="Wingdings" pitchFamily="2" charset="2"/>
        <a:buChar char="§"/>
        <a:defRPr sz="28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1pPr>
      <a:lvl2pPr marL="895350" indent="-354013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Symbol" pitchFamily="18" charset="2"/>
        <a:buChar char="-"/>
        <a:defRPr sz="25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2pPr>
      <a:lvl3pPr marL="1343025" indent="-269875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80000"/>
        <a:buFont typeface="Wingdings" pitchFamily="2" charset="2"/>
        <a:buChar char="§"/>
        <a:defRPr sz="22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3pPr>
      <a:lvl4pPr marL="1790700" indent="-354013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Symbol" pitchFamily="18" charset="2"/>
        <a:buChar char="-"/>
        <a:defRPr sz="20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0000">
              <a:schemeClr val="bg1">
                <a:tint val="80000"/>
                <a:satMod val="300000"/>
                <a:lumMod val="85000"/>
                <a:lumOff val="1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-7455" y="-12449"/>
            <a:ext cx="9252520" cy="849161"/>
          </a:xfrm>
          <a:prstGeom prst="rect">
            <a:avLst/>
          </a:prstGeom>
          <a:gradFill flip="none" rotWithShape="1">
            <a:gsLst>
              <a:gs pos="27000">
                <a:srgbClr val="4879B4"/>
              </a:gs>
              <a:gs pos="0">
                <a:schemeClr val="tx2"/>
              </a:gs>
              <a:gs pos="50000">
                <a:schemeClr val="accent1"/>
              </a:gs>
              <a:gs pos="100000">
                <a:schemeClr val="tx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sp>
        <p:nvSpPr>
          <p:cNvPr id="12" name="Rechteck 11"/>
          <p:cNvSpPr/>
          <p:nvPr/>
        </p:nvSpPr>
        <p:spPr>
          <a:xfrm>
            <a:off x="-7938" y="-26988"/>
            <a:ext cx="9253538" cy="809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pic>
        <p:nvPicPr>
          <p:cNvPr id="10246" name="Grafik 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6688" y="6259513"/>
            <a:ext cx="22812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elplatzhalter 4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dirty="0"/>
              <a:t>Masterfolie</a:t>
            </a:r>
            <a:endParaRPr lang="de-AT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349250" y="6361113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Seite 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  <a:sym typeface="Wingdings" pitchFamily="2" charset="2"/>
              </a:rPr>
              <a:t>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fld id="{C5A4FFB9-E613-43CD-964A-AE1E9E6225EE}" type="slidenum">
              <a:rPr lang="de-DE" sz="100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1000" dirty="0">
              <a:solidFill>
                <a:schemeClr val="bg1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80000"/>
        <a:buFont typeface="Wingdings" pitchFamily="2" charset="2"/>
        <a:buChar char="§"/>
        <a:defRPr sz="28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1pPr>
      <a:lvl2pPr marL="895350" indent="-354013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Symbol" pitchFamily="18" charset="2"/>
        <a:buChar char="-"/>
        <a:defRPr sz="25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2pPr>
      <a:lvl3pPr marL="1343025" indent="-269875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80000"/>
        <a:buFont typeface="Wingdings" pitchFamily="2" charset="2"/>
        <a:buChar char="§"/>
        <a:defRPr sz="22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3pPr>
      <a:lvl4pPr marL="1790700" indent="-354013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Symbol" pitchFamily="18" charset="2"/>
        <a:buChar char="-"/>
        <a:defRPr sz="20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0000">
              <a:schemeClr val="bg1">
                <a:tint val="80000"/>
                <a:satMod val="300000"/>
                <a:lumMod val="85000"/>
                <a:lumOff val="1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-7455" y="-12449"/>
            <a:ext cx="9252520" cy="849161"/>
          </a:xfrm>
          <a:prstGeom prst="rect">
            <a:avLst/>
          </a:prstGeom>
          <a:gradFill flip="none" rotWithShape="1">
            <a:gsLst>
              <a:gs pos="27000">
                <a:srgbClr val="C00000"/>
              </a:gs>
              <a:gs pos="0">
                <a:srgbClr val="A40000">
                  <a:lumMod val="100000"/>
                </a:srgbClr>
              </a:gs>
              <a:gs pos="50000">
                <a:srgbClr val="D60000"/>
              </a:gs>
              <a:gs pos="100000">
                <a:srgbClr val="A80000">
                  <a:lumMod val="9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sp>
        <p:nvSpPr>
          <p:cNvPr id="9" name="Rechteck 8"/>
          <p:cNvSpPr/>
          <p:nvPr/>
        </p:nvSpPr>
        <p:spPr>
          <a:xfrm>
            <a:off x="-7938" y="-26988"/>
            <a:ext cx="9253538" cy="80963"/>
          </a:xfrm>
          <a:prstGeom prst="rect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pic>
        <p:nvPicPr>
          <p:cNvPr id="17414" name="Grafik 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6688" y="6259513"/>
            <a:ext cx="22812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elplatzhalter 4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dirty="0"/>
              <a:t>Masterfolie</a:t>
            </a:r>
            <a:endParaRPr lang="de-AT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349250" y="6361113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Seite 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  <a:sym typeface="Wingdings" pitchFamily="2" charset="2"/>
              </a:rPr>
              <a:t>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fld id="{96DD54E4-5D87-4DDA-86A7-5D3265BB197B}" type="slidenum">
              <a:rPr lang="de-DE" sz="100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1000" dirty="0">
              <a:solidFill>
                <a:schemeClr val="bg1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80000"/>
        <a:buFont typeface="Wingdings" pitchFamily="2" charset="2"/>
        <a:buChar char="§"/>
        <a:defRPr sz="28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1pPr>
      <a:lvl2pPr marL="895350" indent="-354013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Symbol" pitchFamily="18" charset="2"/>
        <a:buChar char="-"/>
        <a:defRPr sz="25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2pPr>
      <a:lvl3pPr marL="1343025" indent="-269875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80000"/>
        <a:buFont typeface="Wingdings" pitchFamily="2" charset="2"/>
        <a:buChar char="§"/>
        <a:defRPr sz="22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3pPr>
      <a:lvl4pPr marL="1790700" indent="-354013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Symbol" pitchFamily="18" charset="2"/>
        <a:buChar char="-"/>
        <a:defRPr sz="20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0000">
              <a:schemeClr val="bg1">
                <a:tint val="80000"/>
                <a:satMod val="300000"/>
                <a:lumMod val="85000"/>
                <a:lumOff val="1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-7455" y="-12449"/>
            <a:ext cx="9252520" cy="849161"/>
          </a:xfrm>
          <a:prstGeom prst="rect">
            <a:avLst/>
          </a:prstGeom>
          <a:gradFill flip="none" rotWithShape="1">
            <a:gsLst>
              <a:gs pos="27000">
                <a:srgbClr val="FFAA01"/>
              </a:gs>
              <a:gs pos="0">
                <a:srgbClr val="F99707"/>
              </a:gs>
              <a:gs pos="50000">
                <a:srgbClr val="FFC000"/>
              </a:gs>
              <a:gs pos="100000">
                <a:srgbClr val="F99707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sp>
        <p:nvSpPr>
          <p:cNvPr id="12" name="Rechteck 11"/>
          <p:cNvSpPr/>
          <p:nvPr/>
        </p:nvSpPr>
        <p:spPr>
          <a:xfrm>
            <a:off x="-7938" y="-26988"/>
            <a:ext cx="9253538" cy="80963"/>
          </a:xfrm>
          <a:prstGeom prst="rect">
            <a:avLst/>
          </a:prstGeom>
          <a:solidFill>
            <a:srgbClr val="F99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pic>
        <p:nvPicPr>
          <p:cNvPr id="24582" name="Grafik 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688" y="6259513"/>
            <a:ext cx="22812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elplatzhalter 4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dirty="0"/>
              <a:t>Masterfolie</a:t>
            </a:r>
            <a:endParaRPr lang="de-AT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349250" y="6361113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Seite 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  <a:sym typeface="Wingdings" pitchFamily="2" charset="2"/>
              </a:rPr>
              <a:t>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fld id="{9E0A7362-2F94-4D89-A5F0-263D764F0B24}" type="slidenum">
              <a:rPr lang="de-DE" sz="100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1000" dirty="0">
              <a:solidFill>
                <a:schemeClr val="bg1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80000"/>
        <a:buFont typeface="Wingdings" pitchFamily="2" charset="2"/>
        <a:buChar char="§"/>
        <a:defRPr sz="28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1pPr>
      <a:lvl2pPr marL="895350" indent="-354013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Symbol" pitchFamily="18" charset="2"/>
        <a:buChar char="-"/>
        <a:defRPr sz="25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2pPr>
      <a:lvl3pPr marL="1343025" indent="-269875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SzPct val="80000"/>
        <a:buFont typeface="Wingdings" pitchFamily="2" charset="2"/>
        <a:buChar char="§"/>
        <a:defRPr sz="22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3pPr>
      <a:lvl4pPr marL="1790700" indent="-354013" algn="l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Symbol" pitchFamily="18" charset="2"/>
        <a:buChar char="-"/>
        <a:defRPr sz="20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0000">
              <a:schemeClr val="bg1">
                <a:tint val="80000"/>
                <a:satMod val="300000"/>
                <a:lumMod val="85000"/>
                <a:lumOff val="1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-7455" y="-12449"/>
            <a:ext cx="9252520" cy="849161"/>
          </a:xfrm>
          <a:prstGeom prst="rect">
            <a:avLst/>
          </a:prstGeom>
          <a:gradFill flip="none" rotWithShape="1">
            <a:gsLst>
              <a:gs pos="27000">
                <a:srgbClr val="FFAA01"/>
              </a:gs>
              <a:gs pos="0">
                <a:srgbClr val="F99707"/>
              </a:gs>
              <a:gs pos="50000">
                <a:srgbClr val="FFC000"/>
              </a:gs>
              <a:gs pos="100000">
                <a:srgbClr val="F99707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sp>
        <p:nvSpPr>
          <p:cNvPr id="9" name="Rechteck 8"/>
          <p:cNvSpPr/>
          <p:nvPr/>
        </p:nvSpPr>
        <p:spPr>
          <a:xfrm>
            <a:off x="-7938" y="-26988"/>
            <a:ext cx="9253538" cy="80963"/>
          </a:xfrm>
          <a:prstGeom prst="rect">
            <a:avLst/>
          </a:prstGeom>
          <a:solidFill>
            <a:srgbClr val="F99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AT"/>
          </a:p>
        </p:txBody>
      </p:sp>
      <p:pic>
        <p:nvPicPr>
          <p:cNvPr id="30726" name="Grafik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6259513"/>
            <a:ext cx="22812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elplatzhalter 4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349250" y="6361113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Seite 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  <a:sym typeface="Wingdings" pitchFamily="2" charset="2"/>
              </a:rPr>
              <a:t>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t> </a:t>
            </a:r>
            <a:fld id="{046146C9-533C-4473-A975-7739642B77BB}" type="slidenum">
              <a:rPr lang="de-DE" sz="1000">
                <a:solidFill>
                  <a:schemeClr val="bg1">
                    <a:lumMod val="50000"/>
                  </a:schemeClr>
                </a:solidFill>
                <a:latin typeface="+mn-lt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‹Nr.›</a:t>
            </a:fld>
            <a:endParaRPr lang="de-DE" sz="1000" dirty="0">
              <a:solidFill>
                <a:schemeClr val="bg1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§"/>
        <a:defRPr sz="28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1pPr>
      <a:lvl2pPr marL="895350" indent="-354013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-"/>
        <a:defRPr sz="25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2pPr>
      <a:lvl3pPr marL="1343025" indent="-269875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§"/>
        <a:defRPr sz="22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3pPr>
      <a:lvl4pPr marL="1790700" indent="-354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40404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My</a:t>
            </a:r>
            <a:r>
              <a:rPr lang="de-AT" dirty="0"/>
              <a:t> First Android Project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7305675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bgerundetes Rechteck 5"/>
          <p:cNvSpPr/>
          <p:nvPr/>
        </p:nvSpPr>
        <p:spPr>
          <a:xfrm>
            <a:off x="323528" y="5483182"/>
            <a:ext cx="2880320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CoolDroid</a:t>
            </a:r>
            <a:r>
              <a:rPr lang="de-DE" dirty="0"/>
              <a:t> Anfang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45A185B-2A4B-4B00-BDC5-0ED3C892D352}"/>
              </a:ext>
            </a:extLst>
          </p:cNvPr>
          <p:cNvSpPr txBox="1"/>
          <p:nvPr/>
        </p:nvSpPr>
        <p:spPr>
          <a:xfrm rot="20109396">
            <a:off x="7930750" y="5429310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400" dirty="0">
                <a:solidFill>
                  <a:srgbClr val="FF0000"/>
                </a:solidFill>
              </a:rPr>
              <a:t>Übung</a:t>
            </a:r>
          </a:p>
        </p:txBody>
      </p:sp>
    </p:spTree>
    <p:extLst>
      <p:ext uri="{BB962C8B-B14F-4D97-AF65-F5344CB8AC3E}">
        <p14:creationId xmlns:p14="http://schemas.microsoft.com/office/powerpoint/2010/main" val="446138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Layout der </a:t>
            </a:r>
            <a:r>
              <a:rPr lang="de-AT" dirty="0" err="1"/>
              <a:t>Activity</a:t>
            </a:r>
            <a:r>
              <a:rPr lang="de-AT" dirty="0"/>
              <a:t> in XML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268760"/>
            <a:ext cx="4546848" cy="4525963"/>
          </a:xfrm>
        </p:spPr>
        <p:txBody>
          <a:bodyPr/>
          <a:lstStyle/>
          <a:p>
            <a:r>
              <a:rPr lang="de-AT" sz="2400" dirty="0"/>
              <a:t>Strikte Trennung zwischen Design und Code</a:t>
            </a:r>
          </a:p>
          <a:p>
            <a:r>
              <a:rPr lang="de-AT" sz="2400" dirty="0"/>
              <a:t>MVC</a:t>
            </a:r>
          </a:p>
          <a:p>
            <a:pPr lvl="1"/>
            <a:r>
              <a:rPr lang="de-AT" sz="2100" dirty="0"/>
              <a:t>Design in XML definiert (View)</a:t>
            </a:r>
          </a:p>
          <a:p>
            <a:pPr lvl="1"/>
            <a:r>
              <a:rPr lang="de-AT" sz="2100" dirty="0" err="1"/>
              <a:t>Activity</a:t>
            </a:r>
            <a:r>
              <a:rPr lang="de-AT" sz="2100" dirty="0"/>
              <a:t> fungiert als Controller</a:t>
            </a:r>
          </a:p>
          <a:p>
            <a:pPr lvl="1"/>
            <a:r>
              <a:rPr lang="de-AT" sz="2100" dirty="0"/>
              <a:t>Daten werden in Entitätsklassen verwaltet (Model)</a:t>
            </a:r>
          </a:p>
          <a:p>
            <a:endParaRPr lang="de-AT" sz="2400" dirty="0"/>
          </a:p>
          <a:p>
            <a:endParaRPr lang="de-AT" sz="2400" dirty="0"/>
          </a:p>
          <a:p>
            <a:endParaRPr lang="de-DE" sz="24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C8A94DA-40D8-4857-999A-C08AF1860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360" y="1124744"/>
            <a:ext cx="51530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28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D23086DE-9E11-4F5C-8111-566CCE442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339752"/>
            <a:ext cx="6624736" cy="36288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Code der </a:t>
            </a:r>
            <a:r>
              <a:rPr lang="de-AT" dirty="0" err="1"/>
              <a:t>Activity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4525963"/>
          </a:xfrm>
        </p:spPr>
        <p:txBody>
          <a:bodyPr/>
          <a:lstStyle/>
          <a:p>
            <a:r>
              <a:rPr lang="de-AT" sz="2400" dirty="0"/>
              <a:t>Verwendet mächtige Funktionalitäten von Basisklassen</a:t>
            </a:r>
          </a:p>
          <a:p>
            <a:pPr lvl="1"/>
            <a:r>
              <a:rPr lang="de-AT" sz="2400" dirty="0"/>
              <a:t>Deltaprogrammierung</a:t>
            </a:r>
            <a:endParaRPr lang="de-DE" sz="2400" dirty="0"/>
          </a:p>
        </p:txBody>
      </p:sp>
      <p:sp>
        <p:nvSpPr>
          <p:cNvPr id="6" name="Abgerundetes Rechteck 5"/>
          <p:cNvSpPr/>
          <p:nvPr/>
        </p:nvSpPr>
        <p:spPr>
          <a:xfrm>
            <a:off x="1691680" y="3609020"/>
            <a:ext cx="5256584" cy="4680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Abgerundetes Rechteck 5"/>
          <p:cNvSpPr/>
          <p:nvPr/>
        </p:nvSpPr>
        <p:spPr>
          <a:xfrm>
            <a:off x="1907704" y="4299347"/>
            <a:ext cx="432048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Abgerundetes Rechteck 5"/>
          <p:cNvSpPr/>
          <p:nvPr/>
        </p:nvSpPr>
        <p:spPr>
          <a:xfrm>
            <a:off x="2195736" y="4763980"/>
            <a:ext cx="5400600" cy="104128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80351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App laufen lassen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r>
              <a:rPr lang="de-AT" sz="2400" dirty="0"/>
              <a:t>Z.B. auf Handy per USB</a:t>
            </a:r>
          </a:p>
          <a:p>
            <a:r>
              <a:rPr lang="de-AT" sz="2400" dirty="0"/>
              <a:t>Sonst im Emulator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64" y="2378472"/>
            <a:ext cx="8287196" cy="277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68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2800" dirty="0"/>
              <a:t>Screenshot des Handys </a:t>
            </a:r>
            <a:r>
              <a:rPr lang="de-AT" sz="2800" dirty="0">
                <a:sym typeface="Wingdings" panose="05000000000000000000" pitchFamily="2" charset="2"/>
              </a:rPr>
              <a:t> </a:t>
            </a:r>
            <a:r>
              <a:rPr lang="de-AT" sz="2800" dirty="0" err="1">
                <a:sym typeface="Wingdings" panose="05000000000000000000" pitchFamily="2" charset="2"/>
              </a:rPr>
              <a:t>DeviceMonitor</a:t>
            </a:r>
            <a:endParaRPr lang="de-DE" sz="28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220" y="1268413"/>
            <a:ext cx="2896088" cy="482488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340767"/>
            <a:ext cx="4752528" cy="317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66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Emulator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1052736"/>
            <a:ext cx="5122912" cy="4525963"/>
          </a:xfrm>
        </p:spPr>
        <p:txBody>
          <a:bodyPr/>
          <a:lstStyle/>
          <a:p>
            <a:r>
              <a:rPr lang="de-DE" dirty="0"/>
              <a:t>Hyper-V darf nicht aktiv sein</a:t>
            </a:r>
          </a:p>
          <a:p>
            <a:r>
              <a:rPr lang="de-DE" dirty="0" err="1"/>
              <a:t>Haxm</a:t>
            </a:r>
            <a:r>
              <a:rPr lang="de-DE" dirty="0"/>
              <a:t> installieren</a:t>
            </a:r>
          </a:p>
          <a:p>
            <a:r>
              <a:rPr lang="de-DE" dirty="0"/>
              <a:t>Emulator läuft halbwegs flott</a:t>
            </a:r>
          </a:p>
          <a:p>
            <a:endParaRPr lang="de-DE" dirty="0"/>
          </a:p>
          <a:p>
            <a:r>
              <a:rPr lang="de-DE" dirty="0"/>
              <a:t>EMULATOR NICHT BEENDEN, SONST DAUERT DER PROGRAMMSTART LANGE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12ACC06-830C-4241-9FEF-9A5209127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1196752"/>
            <a:ext cx="2304258" cy="384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39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Layouts – Kurzer Überblick</a:t>
            </a:r>
            <a:endParaRPr lang="de-DE" dirty="0"/>
          </a:p>
        </p:txBody>
      </p:sp>
      <p:pic>
        <p:nvPicPr>
          <p:cNvPr id="4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4489" y="1196752"/>
            <a:ext cx="7915943" cy="453650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45165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Layouts - </a:t>
            </a:r>
            <a:r>
              <a:rPr lang="de-AT" dirty="0" err="1"/>
              <a:t>FrameLayout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5536" y="1556792"/>
            <a:ext cx="8424936" cy="34172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63873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Layout - </a:t>
            </a:r>
            <a:r>
              <a:rPr lang="de-AT" dirty="0" err="1"/>
              <a:t>LinearLayout</a:t>
            </a:r>
            <a:endParaRPr lang="de-DE" dirty="0"/>
          </a:p>
        </p:txBody>
      </p:sp>
      <p:pic>
        <p:nvPicPr>
          <p:cNvPr id="4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1340768"/>
            <a:ext cx="8230592" cy="3386869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71800" y="3791533"/>
            <a:ext cx="2808312" cy="266429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02521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Layout - </a:t>
            </a:r>
            <a:r>
              <a:rPr lang="de-AT" dirty="0" err="1"/>
              <a:t>RelativeLayout</a:t>
            </a:r>
            <a:endParaRPr lang="de-DE" dirty="0"/>
          </a:p>
        </p:txBody>
      </p:sp>
      <p:pic>
        <p:nvPicPr>
          <p:cNvPr id="4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03648" y="1222266"/>
            <a:ext cx="5926336" cy="260168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12084" y="3814554"/>
            <a:ext cx="1899219" cy="2350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976449" y="3823953"/>
            <a:ext cx="1899219" cy="233534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734069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/>
          <a:lstStyle/>
          <a:p>
            <a:r>
              <a:rPr lang="de-DE" dirty="0"/>
              <a:t>NEU: </a:t>
            </a:r>
            <a:r>
              <a:rPr lang="de-DE" dirty="0" err="1"/>
              <a:t>Constraint</a:t>
            </a:r>
            <a:r>
              <a:rPr lang="de-DE" dirty="0"/>
              <a:t>-Layout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r>
              <a:rPr lang="de-DE" sz="2000" dirty="0"/>
              <a:t>Flaches Layout </a:t>
            </a:r>
            <a:r>
              <a:rPr lang="de-DE" sz="2000" dirty="0">
                <a:sym typeface="Wingdings" panose="05000000000000000000" pitchFamily="2" charset="2"/>
              </a:rPr>
              <a:t> performanter als verschachtelte Layouts</a:t>
            </a:r>
          </a:p>
          <a:p>
            <a:r>
              <a:rPr lang="de-DE" sz="2000" dirty="0" err="1">
                <a:sym typeface="Wingdings" panose="05000000000000000000" pitchFamily="2" charset="2"/>
              </a:rPr>
              <a:t>Constraints</a:t>
            </a:r>
            <a:r>
              <a:rPr lang="de-DE" sz="2000" dirty="0">
                <a:sym typeface="Wingdings" panose="05000000000000000000" pitchFamily="2" charset="2"/>
              </a:rPr>
              <a:t> beschreiben Beziehungen zwischen den Views</a:t>
            </a:r>
            <a:endParaRPr lang="de-DE" sz="2000" dirty="0"/>
          </a:p>
        </p:txBody>
      </p:sp>
      <p:pic>
        <p:nvPicPr>
          <p:cNvPr id="1026" name="Picture 2" descr="Bildergebnis für android constraintlayo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64904"/>
            <a:ext cx="5011295" cy="334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15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9FE9A396-32EF-4306-9492-B2A6B0CCB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981685"/>
            <a:ext cx="6480720" cy="489463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Projekt anlegen</a:t>
            </a:r>
            <a:endParaRPr lang="de-DE" dirty="0"/>
          </a:p>
        </p:txBody>
      </p:sp>
      <p:sp>
        <p:nvSpPr>
          <p:cNvPr id="5" name="Abgerundetes Rechteck 4"/>
          <p:cNvSpPr/>
          <p:nvPr/>
        </p:nvSpPr>
        <p:spPr>
          <a:xfrm>
            <a:off x="1835696" y="2147038"/>
            <a:ext cx="5400600" cy="4898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Abgerundetes Rechteck 5"/>
          <p:cNvSpPr/>
          <p:nvPr/>
        </p:nvSpPr>
        <p:spPr>
          <a:xfrm>
            <a:off x="1835696" y="2708919"/>
            <a:ext cx="5400600" cy="4317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9320"/>
            <a:ext cx="9144000" cy="464099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15280" y="5949280"/>
            <a:ext cx="41044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Keine Leerzeichen im Pfad !!! </a:t>
            </a:r>
          </a:p>
        </p:txBody>
      </p:sp>
      <p:sp>
        <p:nvSpPr>
          <p:cNvPr id="12" name="Abgerundetes Rechteck 5">
            <a:extLst>
              <a:ext uri="{FF2B5EF4-FFF2-40B4-BE49-F238E27FC236}">
                <a16:creationId xmlns:a16="http://schemas.microsoft.com/office/drawing/2014/main" id="{99435960-5FA4-4205-A2DC-1099C5E8132A}"/>
              </a:ext>
            </a:extLst>
          </p:cNvPr>
          <p:cNvSpPr/>
          <p:nvPr/>
        </p:nvSpPr>
        <p:spPr>
          <a:xfrm>
            <a:off x="1835696" y="3213323"/>
            <a:ext cx="5400600" cy="4317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3" name="Abgerundetes Rechteck 5">
            <a:extLst>
              <a:ext uri="{FF2B5EF4-FFF2-40B4-BE49-F238E27FC236}">
                <a16:creationId xmlns:a16="http://schemas.microsoft.com/office/drawing/2014/main" id="{D36AF440-ADC9-4EC3-A43C-B6F2658647C4}"/>
              </a:ext>
            </a:extLst>
          </p:cNvPr>
          <p:cNvSpPr/>
          <p:nvPr/>
        </p:nvSpPr>
        <p:spPr>
          <a:xfrm>
            <a:off x="1835696" y="4581129"/>
            <a:ext cx="201622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93591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 anzeigen lassen</a:t>
            </a:r>
            <a:endParaRPr lang="de-DE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124744"/>
            <a:ext cx="2877497" cy="511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1C886E7B-F932-4CB1-A041-EB639899CF75}"/>
              </a:ext>
            </a:extLst>
          </p:cNvPr>
          <p:cNvSpPr txBox="1"/>
          <p:nvPr/>
        </p:nvSpPr>
        <p:spPr>
          <a:xfrm rot="20109396">
            <a:off x="225895" y="536555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400" dirty="0">
                <a:solidFill>
                  <a:srgbClr val="FF0000"/>
                </a:solidFill>
              </a:rPr>
              <a:t>Übung</a:t>
            </a:r>
          </a:p>
        </p:txBody>
      </p:sp>
    </p:spTree>
    <p:extLst>
      <p:ext uri="{BB962C8B-B14F-4D97-AF65-F5344CB8AC3E}">
        <p14:creationId xmlns:p14="http://schemas.microsoft.com/office/powerpoint/2010/main" val="3233671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Arbeiten im Design-Mode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51520" y="1125091"/>
            <a:ext cx="8207375" cy="4608165"/>
          </a:xfrm>
        </p:spPr>
        <p:txBody>
          <a:bodyPr/>
          <a:lstStyle/>
          <a:p>
            <a:r>
              <a:rPr lang="de-AT" dirty="0" err="1"/>
              <a:t>Component</a:t>
            </a:r>
            <a:r>
              <a:rPr lang="de-AT" dirty="0"/>
              <a:t> </a:t>
            </a:r>
            <a:r>
              <a:rPr lang="de-AT" dirty="0" err="1"/>
              <a:t>Tree</a:t>
            </a:r>
            <a:r>
              <a:rPr lang="de-AT" dirty="0"/>
              <a:t> für guten Überblick</a:t>
            </a:r>
            <a:endParaRPr lang="de-DE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777113" cy="403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97377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 einfügen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8313" y="1268760"/>
            <a:ext cx="4607743" cy="4608165"/>
          </a:xfrm>
        </p:spPr>
        <p:txBody>
          <a:bodyPr/>
          <a:lstStyle/>
          <a:p>
            <a:pPr marL="493888" lvl="0" indent="-493888">
              <a:buSzPct val="100000"/>
              <a:buAutoNum type="arabicPeriod"/>
              <a:defRPr sz="1800"/>
            </a:pPr>
            <a:r>
              <a:rPr lang="de-AT" sz="2400" dirty="0"/>
              <a:t>Bild in das Ressourcenverzeichnis kopieren (mit Drag and Drop vom </a:t>
            </a:r>
            <a:r>
              <a:rPr lang="de-AT" sz="2400" dirty="0" err="1"/>
              <a:t>FileExplorer</a:t>
            </a:r>
            <a:r>
              <a:rPr lang="de-AT" sz="2400" dirty="0"/>
              <a:t> kopieren)</a:t>
            </a:r>
          </a:p>
          <a:p>
            <a:pPr marL="493888" lvl="0" indent="-493888">
              <a:buSzPct val="100000"/>
              <a:buAutoNum type="arabicPeriod"/>
              <a:defRPr sz="1800"/>
            </a:pPr>
            <a:r>
              <a:rPr lang="de-AT" sz="2400" dirty="0" err="1"/>
              <a:t>ImageView</a:t>
            </a:r>
            <a:r>
              <a:rPr lang="de-AT" sz="2400" dirty="0"/>
              <a:t> - Element ins Layout einfügen</a:t>
            </a:r>
          </a:p>
          <a:p>
            <a:pPr marL="493888" lvl="0" indent="-493888">
              <a:buSzPct val="100000"/>
              <a:buAutoNum type="arabicPeriod"/>
              <a:defRPr sz="1800"/>
            </a:pPr>
            <a:r>
              <a:rPr lang="de-AT" sz="2400" dirty="0"/>
              <a:t>Ressource an </a:t>
            </a:r>
            <a:r>
              <a:rPr lang="de-AT" sz="2400" dirty="0" err="1"/>
              <a:t>ImageView</a:t>
            </a:r>
            <a:r>
              <a:rPr lang="de-AT" sz="2400" dirty="0"/>
              <a:t> binden</a:t>
            </a:r>
          </a:p>
          <a:p>
            <a:endParaRPr lang="de-DE" dirty="0"/>
          </a:p>
        </p:txBody>
      </p:sp>
      <p:pic>
        <p:nvPicPr>
          <p:cNvPr id="4" name="pasted-image.tif"/>
          <p:cNvPicPr/>
          <p:nvPr/>
        </p:nvPicPr>
        <p:blipFill>
          <a:blip r:embed="rId2">
            <a:extLst/>
          </a:blip>
          <a:srcRect l="7575" r="7575"/>
          <a:stretch>
            <a:fillRect/>
          </a:stretch>
        </p:blipFill>
        <p:spPr>
          <a:xfrm>
            <a:off x="5580112" y="1412776"/>
            <a:ext cx="3159820" cy="408484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01630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über </a:t>
            </a:r>
            <a:r>
              <a:rPr lang="de-DE" dirty="0" err="1"/>
              <a:t>Copy</a:t>
            </a:r>
            <a:r>
              <a:rPr lang="de-DE" dirty="0"/>
              <a:t> &amp; Paste in Verzeichnis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323528" y="1052736"/>
            <a:ext cx="8207375" cy="4608165"/>
          </a:xfrm>
        </p:spPr>
        <p:txBody>
          <a:bodyPr/>
          <a:lstStyle/>
          <a:p>
            <a:r>
              <a:rPr lang="de-DE" sz="2400" dirty="0"/>
              <a:t>Strg-C + Strg-V</a:t>
            </a:r>
          </a:p>
          <a:p>
            <a:r>
              <a:rPr lang="de-DE" sz="2400" dirty="0"/>
              <a:t>Drag </a:t>
            </a:r>
            <a:r>
              <a:rPr lang="de-DE" sz="2400" dirty="0" err="1"/>
              <a:t>and</a:t>
            </a:r>
            <a:r>
              <a:rPr lang="de-DE" sz="2400" dirty="0"/>
              <a:t> Drop funktioniert nicht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132856"/>
            <a:ext cx="7200800" cy="361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2509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DA5451-DFD5-4B1E-B66B-11B0E0FB4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ImageView</a:t>
            </a:r>
            <a:r>
              <a:rPr lang="de-DE" dirty="0"/>
              <a:t> einfügen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CAFC791-3DAE-477F-A957-193204C5AD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8313" y="1052736"/>
            <a:ext cx="8207375" cy="4608165"/>
          </a:xfrm>
        </p:spPr>
        <p:txBody>
          <a:bodyPr/>
          <a:lstStyle/>
          <a:p>
            <a:r>
              <a:rPr lang="de-DE" dirty="0"/>
              <a:t>Im Designer</a:t>
            </a:r>
          </a:p>
          <a:p>
            <a:r>
              <a:rPr lang="de-DE" dirty="0"/>
              <a:t>Zuordnung des Images einfach</a:t>
            </a:r>
          </a:p>
          <a:p>
            <a:r>
              <a:rPr lang="de-DE" dirty="0" err="1"/>
              <a:t>TextView</a:t>
            </a:r>
            <a:r>
              <a:rPr lang="de-DE" dirty="0"/>
              <a:t> entfernen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F05F62D-A5B5-4AF4-906C-50689D470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2479551"/>
            <a:ext cx="49339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537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4211D9-D1CD-4C3A-B879-AC0EBE458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ConstraintLayout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4DCDB0B-C785-439E-9E8F-78B22E7EC5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6FA942B-AB4B-4C94-8C2F-8A831D484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268413"/>
            <a:ext cx="4932040" cy="409188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4CAC994-CA58-41CC-B40E-C5113C044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7307" y="1052736"/>
            <a:ext cx="21431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780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XML-Layout kontrollieren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51520" y="908720"/>
            <a:ext cx="8207375" cy="4608165"/>
          </a:xfrm>
        </p:spPr>
        <p:txBody>
          <a:bodyPr/>
          <a:lstStyle/>
          <a:p>
            <a:r>
              <a:rPr lang="de-AT" dirty="0"/>
              <a:t>Etwaige </a:t>
            </a:r>
            <a:r>
              <a:rPr lang="de-AT" dirty="0" err="1"/>
              <a:t>Warnings</a:t>
            </a:r>
            <a:r>
              <a:rPr lang="de-AT" dirty="0"/>
              <a:t> beheben</a:t>
            </a:r>
          </a:p>
          <a:p>
            <a:pPr lvl="1"/>
            <a:r>
              <a:rPr lang="de-DE" dirty="0"/>
              <a:t>Rechtschreibprüfung wird hier aber ignoriert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473B1FD-EFA1-4C28-A91D-1EECC5BD6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017827"/>
            <a:ext cx="6516543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23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App laufen lassen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547664" y="5733256"/>
            <a:ext cx="6048672" cy="4766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Achten Sie darauf, dass der HAXM läuft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2CD532A-BBB5-4C36-B19C-A10EDEC8D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908720"/>
            <a:ext cx="2880320" cy="461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767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EBF8F7-4DAF-4F9E-AA2F-AD71ED0D1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Auch im </a:t>
            </a:r>
            <a:r>
              <a:rPr lang="de-DE" dirty="0" err="1"/>
              <a:t>Landscape</a:t>
            </a:r>
            <a:r>
              <a:rPr lang="de-DE" dirty="0"/>
              <a:t>-Mode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F17B59-2BD8-4ABC-AAF0-897FC19911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D50DCEB-FB2A-419F-9D78-EE5CED279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68413"/>
            <a:ext cx="78200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361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App reagiert auf Touch-Event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013176"/>
            <a:ext cx="1500187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4F17EB7-7C06-499D-BE65-1C3509770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990495"/>
            <a:ext cx="3168352" cy="512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446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2C775273-404D-451B-A82C-75FD2352F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918961"/>
            <a:ext cx="6624736" cy="502007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Zielplattform festlegen</a:t>
            </a:r>
            <a:endParaRPr lang="de-DE" dirty="0"/>
          </a:p>
        </p:txBody>
      </p:sp>
      <p:sp>
        <p:nvSpPr>
          <p:cNvPr id="7" name="Abgerundetes Rechteck 4"/>
          <p:cNvSpPr/>
          <p:nvPr/>
        </p:nvSpPr>
        <p:spPr>
          <a:xfrm>
            <a:off x="1907704" y="2564904"/>
            <a:ext cx="5400600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923904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Viewdefinition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4D1F2D72-CD4C-4883-BD64-DFAEFE8FF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1517626"/>
            <a:ext cx="2579794" cy="430440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4059752F-BBFE-4B14-B230-56F1F9853A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908720"/>
            <a:ext cx="5551594" cy="5472608"/>
          </a:xfrm>
          <a:prstGeom prst="rect">
            <a:avLst/>
          </a:prstGeom>
        </p:spPr>
      </p:pic>
      <p:sp>
        <p:nvSpPr>
          <p:cNvPr id="16" name="Abgerundetes Rechteck 5">
            <a:extLst>
              <a:ext uri="{FF2B5EF4-FFF2-40B4-BE49-F238E27FC236}">
                <a16:creationId xmlns:a16="http://schemas.microsoft.com/office/drawing/2014/main" id="{E10B7170-861A-4F89-AF39-4D937F5428E2}"/>
              </a:ext>
            </a:extLst>
          </p:cNvPr>
          <p:cNvSpPr/>
          <p:nvPr/>
        </p:nvSpPr>
        <p:spPr>
          <a:xfrm>
            <a:off x="457200" y="1447048"/>
            <a:ext cx="2674640" cy="3977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8" name="Abgerundetes Rechteck 5">
            <a:extLst>
              <a:ext uri="{FF2B5EF4-FFF2-40B4-BE49-F238E27FC236}">
                <a16:creationId xmlns:a16="http://schemas.microsoft.com/office/drawing/2014/main" id="{4D7AA1D8-D6F1-418D-B645-5A2A24AD7F6B}"/>
              </a:ext>
            </a:extLst>
          </p:cNvPr>
          <p:cNvSpPr/>
          <p:nvPr/>
        </p:nvSpPr>
        <p:spPr>
          <a:xfrm>
            <a:off x="467544" y="5119457"/>
            <a:ext cx="5112568" cy="61379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Abgerundetes Rechteck 5">
            <a:extLst>
              <a:ext uri="{FF2B5EF4-FFF2-40B4-BE49-F238E27FC236}">
                <a16:creationId xmlns:a16="http://schemas.microsoft.com/office/drawing/2014/main" id="{F75FCBF1-D071-4BD9-B922-B61711853388}"/>
              </a:ext>
            </a:extLst>
          </p:cNvPr>
          <p:cNvSpPr/>
          <p:nvPr/>
        </p:nvSpPr>
        <p:spPr>
          <a:xfrm>
            <a:off x="467544" y="2599177"/>
            <a:ext cx="5112568" cy="25375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535689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Colors sind als Ressource definiert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D6979BE-4E8E-4FE5-B87B-FC59B779C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270549"/>
            <a:ext cx="6200763" cy="2567386"/>
          </a:xfrm>
          <a:prstGeom prst="rect">
            <a:avLst/>
          </a:prstGeom>
        </p:spPr>
      </p:pic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D12CAF99-C306-4756-87B6-53D599E06580}"/>
              </a:ext>
            </a:extLst>
          </p:cNvPr>
          <p:cNvSpPr/>
          <p:nvPr/>
        </p:nvSpPr>
        <p:spPr>
          <a:xfrm>
            <a:off x="1115616" y="3391265"/>
            <a:ext cx="5976664" cy="25375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37146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E8C8F6-55EA-4A5E-956B-10377EB79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Keine literalen Texte im Code oder XML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8232F8-EE1D-486D-B2B5-FB7126F822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In </a:t>
            </a:r>
            <a:r>
              <a:rPr lang="de-DE" dirty="0" err="1"/>
              <a:t>Stringressourcen</a:t>
            </a:r>
            <a:r>
              <a:rPr lang="de-DE" dirty="0"/>
              <a:t> auslagern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6CF7778-6FDC-4527-B724-C2B834DA1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564905"/>
            <a:ext cx="4132633" cy="201622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FF8F4B8-9F50-428C-8D6E-54DAE1926B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190543"/>
            <a:ext cx="3600400" cy="554204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E13BEC1-3069-4ED2-B78B-99AED1376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748" y="5124251"/>
            <a:ext cx="6814754" cy="54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064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Texte als </a:t>
            </a:r>
            <a:r>
              <a:rPr lang="de-DE" dirty="0" err="1"/>
              <a:t>Stringressourcen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4BC1738-2AE5-4FB5-BA0F-670BB5D86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413"/>
            <a:ext cx="7415156" cy="208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213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Abstände in dimens.xml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51520" y="1052736"/>
            <a:ext cx="8207375" cy="4608165"/>
          </a:xfrm>
        </p:spPr>
        <p:txBody>
          <a:bodyPr/>
          <a:lstStyle/>
          <a:p>
            <a:r>
              <a:rPr lang="de-DE" sz="2400" dirty="0"/>
              <a:t>Unterschiedliche Abstände abhängig von der Gerätegröße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40"/>
            <a:ext cx="7632080" cy="225805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293096"/>
            <a:ext cx="7632080" cy="168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771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Padding</a:t>
            </a:r>
            <a:r>
              <a:rPr lang="de-AT" dirty="0"/>
              <a:t> und Margin wie in HTML 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2050" name="Picture 2" descr="Boxmode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6192688" cy="516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04641" y="4797152"/>
            <a:ext cx="5367166" cy="17569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16848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549941F-1872-4C4E-AE93-A1F2B76D5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7" y="1290126"/>
            <a:ext cx="7632846" cy="427774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Endlich </a:t>
            </a:r>
            <a:r>
              <a:rPr lang="de-DE" dirty="0" err="1"/>
              <a:t>Kotlin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 </a:t>
            </a:r>
            <a:r>
              <a:rPr lang="de-DE" dirty="0" err="1">
                <a:sym typeface="Wingdings" panose="05000000000000000000" pitchFamily="2" charset="2"/>
              </a:rPr>
              <a:t>Activity</a:t>
            </a:r>
            <a:r>
              <a:rPr lang="de-DE" dirty="0">
                <a:sym typeface="Wingdings" panose="05000000000000000000" pitchFamily="2" charset="2"/>
              </a:rPr>
              <a:t> als Controller</a:t>
            </a:r>
            <a:endParaRPr lang="de-DE" dirty="0"/>
          </a:p>
        </p:txBody>
      </p:sp>
      <p:sp>
        <p:nvSpPr>
          <p:cNvPr id="5" name="Abgerundetes Rechteck 4"/>
          <p:cNvSpPr/>
          <p:nvPr/>
        </p:nvSpPr>
        <p:spPr>
          <a:xfrm>
            <a:off x="1475656" y="2780928"/>
            <a:ext cx="612068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Abgerundetes Rechteck 5"/>
          <p:cNvSpPr/>
          <p:nvPr/>
        </p:nvSpPr>
        <p:spPr>
          <a:xfrm>
            <a:off x="1505810" y="3634341"/>
            <a:ext cx="508241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Abgerundetes Rechteck 5">
            <a:extLst>
              <a:ext uri="{FF2B5EF4-FFF2-40B4-BE49-F238E27FC236}">
                <a16:creationId xmlns:a16="http://schemas.microsoft.com/office/drawing/2014/main" id="{EA3F12FC-5090-475B-BE8F-67ECE6C0D5CD}"/>
              </a:ext>
            </a:extLst>
          </p:cNvPr>
          <p:cNvSpPr/>
          <p:nvPr/>
        </p:nvSpPr>
        <p:spPr>
          <a:xfrm>
            <a:off x="2195736" y="4221088"/>
            <a:ext cx="620380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Abgerundetes Rechteck 5">
            <a:extLst>
              <a:ext uri="{FF2B5EF4-FFF2-40B4-BE49-F238E27FC236}">
                <a16:creationId xmlns:a16="http://schemas.microsoft.com/office/drawing/2014/main" id="{84D963B4-9A44-4168-B3EA-D3A09623C7BB}"/>
              </a:ext>
            </a:extLst>
          </p:cNvPr>
          <p:cNvSpPr/>
          <p:nvPr/>
        </p:nvSpPr>
        <p:spPr>
          <a:xfrm>
            <a:off x="2616672" y="4797152"/>
            <a:ext cx="461962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85107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FF55D440-599F-4A98-82FC-52B12CAEE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233" y="2636912"/>
            <a:ext cx="8183498" cy="33123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 </a:t>
            </a:r>
            <a:r>
              <a:rPr lang="de-DE" dirty="0" err="1"/>
              <a:t>Viewelemente</a:t>
            </a:r>
            <a:r>
              <a:rPr lang="de-DE" dirty="0"/>
              <a:t> in Controller zugreifen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8313" y="908720"/>
            <a:ext cx="8207375" cy="4608165"/>
          </a:xfrm>
        </p:spPr>
        <p:txBody>
          <a:bodyPr/>
          <a:lstStyle/>
          <a:p>
            <a:r>
              <a:rPr lang="de-DE" sz="1800" dirty="0"/>
              <a:t>Java-Way in </a:t>
            </a:r>
            <a:r>
              <a:rPr lang="de-DE" sz="1800" dirty="0" err="1"/>
              <a:t>Kotlin</a:t>
            </a:r>
            <a:endParaRPr lang="de-DE" sz="1800" dirty="0"/>
          </a:p>
          <a:p>
            <a:pPr lvl="1"/>
            <a:r>
              <a:rPr lang="de-DE" sz="1800" dirty="0" err="1"/>
              <a:t>tvMessage</a:t>
            </a:r>
            <a:r>
              <a:rPr lang="de-DE" sz="1800" dirty="0"/>
              <a:t> ist </a:t>
            </a:r>
            <a:r>
              <a:rPr lang="de-DE" sz="1800" dirty="0" err="1"/>
              <a:t>var</a:t>
            </a:r>
            <a:r>
              <a:rPr lang="de-DE" sz="1800" dirty="0"/>
              <a:t> statt </a:t>
            </a:r>
            <a:r>
              <a:rPr lang="de-DE" sz="1800" dirty="0" err="1"/>
              <a:t>val</a:t>
            </a:r>
            <a:endParaRPr lang="de-DE" sz="1800" dirty="0"/>
          </a:p>
          <a:p>
            <a:pPr lvl="1"/>
            <a:r>
              <a:rPr lang="de-DE" sz="1800" dirty="0"/>
              <a:t>Muss am Anfang mit null initialisiert werden</a:t>
            </a:r>
          </a:p>
          <a:p>
            <a:pPr lvl="1"/>
            <a:r>
              <a:rPr lang="de-DE" sz="1800" dirty="0"/>
              <a:t>Immer wieder </a:t>
            </a:r>
            <a:r>
              <a:rPr lang="de-DE" sz="1800" dirty="0" err="1"/>
              <a:t>findViewById</a:t>
            </a:r>
            <a:r>
              <a:rPr lang="de-DE" sz="1800" dirty="0"/>
              <a:t>()</a:t>
            </a:r>
          </a:p>
          <a:p>
            <a:pPr lvl="1"/>
            <a:r>
              <a:rPr lang="de-DE" sz="1800" dirty="0"/>
              <a:t>Zumindest der Cast kann weggelassen werden</a:t>
            </a:r>
          </a:p>
        </p:txBody>
      </p:sp>
      <p:sp>
        <p:nvSpPr>
          <p:cNvPr id="5" name="Abgerundetes Rechteck 4"/>
          <p:cNvSpPr/>
          <p:nvPr/>
        </p:nvSpPr>
        <p:spPr>
          <a:xfrm>
            <a:off x="971600" y="2996778"/>
            <a:ext cx="4968552" cy="4322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Abgerundetes Rechteck 5"/>
          <p:cNvSpPr/>
          <p:nvPr/>
        </p:nvSpPr>
        <p:spPr>
          <a:xfrm>
            <a:off x="1475656" y="4689486"/>
            <a:ext cx="7226075" cy="68372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03939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B85B16-8D58-4646-8117-675255CA3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Kleine Erleichterung - </a:t>
            </a:r>
            <a:r>
              <a:rPr lang="de-DE" dirty="0" err="1"/>
              <a:t>lateinit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D2FDB0-0620-4B26-900F-A46BC2DC3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2400" dirty="0"/>
              <a:t>Das </a:t>
            </a:r>
            <a:r>
              <a:rPr lang="de-DE" sz="2400" dirty="0" err="1"/>
              <a:t>Nullable</a:t>
            </a:r>
            <a:r>
              <a:rPr lang="de-DE" sz="2400" dirty="0"/>
              <a:t>-Problem wird behoben</a:t>
            </a:r>
          </a:p>
          <a:p>
            <a:r>
              <a:rPr lang="de-DE" sz="2400" dirty="0"/>
              <a:t>Zugriff ohne null-check ist möglich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C56BC3-1136-4CC8-B2AD-1A77883D2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420887"/>
            <a:ext cx="8538444" cy="3456037"/>
          </a:xfrm>
          <a:prstGeom prst="rect">
            <a:avLst/>
          </a:prstGeom>
        </p:spPr>
      </p:pic>
      <p:sp>
        <p:nvSpPr>
          <p:cNvPr id="5" name="Abgerundetes Rechteck 5">
            <a:extLst>
              <a:ext uri="{FF2B5EF4-FFF2-40B4-BE49-F238E27FC236}">
                <a16:creationId xmlns:a16="http://schemas.microsoft.com/office/drawing/2014/main" id="{AF9267C8-19F4-431D-B710-2A1057E05A36}"/>
              </a:ext>
            </a:extLst>
          </p:cNvPr>
          <p:cNvSpPr/>
          <p:nvPr/>
        </p:nvSpPr>
        <p:spPr>
          <a:xfrm>
            <a:off x="755576" y="2852936"/>
            <a:ext cx="508241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8A124039-8265-4C28-8511-0F72841DB501}"/>
              </a:ext>
            </a:extLst>
          </p:cNvPr>
          <p:cNvSpPr/>
          <p:nvPr/>
        </p:nvSpPr>
        <p:spPr>
          <a:xfrm>
            <a:off x="1259632" y="4869160"/>
            <a:ext cx="396044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908054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187924-F238-41FD-BF0C-A59168EF2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Kotlin</a:t>
            </a:r>
            <a:r>
              <a:rPr lang="de-DE" dirty="0"/>
              <a:t>-Way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4D84D9F-4BDF-4F15-90AB-3B87EAA939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8313" y="1124744"/>
            <a:ext cx="8207375" cy="4608165"/>
          </a:xfrm>
        </p:spPr>
        <p:txBody>
          <a:bodyPr/>
          <a:lstStyle/>
          <a:p>
            <a:r>
              <a:rPr lang="de-DE" sz="2400" dirty="0"/>
              <a:t>Import der </a:t>
            </a:r>
            <a:r>
              <a:rPr lang="de-DE" sz="2400" dirty="0" err="1"/>
              <a:t>Kotlinextension</a:t>
            </a:r>
            <a:r>
              <a:rPr lang="de-DE" sz="2400" dirty="0"/>
              <a:t> notwendig</a:t>
            </a:r>
          </a:p>
          <a:p>
            <a:r>
              <a:rPr lang="de-DE" sz="2400" dirty="0" err="1"/>
              <a:t>Codierrichtline</a:t>
            </a:r>
            <a:r>
              <a:rPr lang="de-DE" sz="2400" dirty="0"/>
              <a:t> </a:t>
            </a:r>
            <a:r>
              <a:rPr lang="de-DE" sz="2400" dirty="0" err="1"/>
              <a:t>camelCase</a:t>
            </a:r>
            <a:r>
              <a:rPr lang="de-DE" sz="2400" dirty="0"/>
              <a:t> verletzt</a:t>
            </a:r>
          </a:p>
          <a:p>
            <a:pPr lvl="1"/>
            <a:r>
              <a:rPr lang="de-DE" sz="2000" dirty="0"/>
              <a:t>Dafür ist </a:t>
            </a:r>
            <a:r>
              <a:rPr lang="de-DE" sz="2000" dirty="0" err="1"/>
              <a:t>tv_message</a:t>
            </a:r>
            <a:r>
              <a:rPr lang="de-DE" sz="2000" dirty="0"/>
              <a:t> sofort als GUI-Control erkennbar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F3318A4-47EA-482C-B703-3F43F788B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04" y="2708920"/>
            <a:ext cx="791203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85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Typ der Haupt-</a:t>
            </a:r>
            <a:r>
              <a:rPr lang="de-AT" dirty="0" err="1"/>
              <a:t>Activity</a:t>
            </a:r>
            <a:r>
              <a:rPr lang="de-AT" dirty="0"/>
              <a:t> festlegen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79301"/>
            <a:ext cx="3866753" cy="4525963"/>
          </a:xfrm>
        </p:spPr>
        <p:txBody>
          <a:bodyPr/>
          <a:lstStyle/>
          <a:p>
            <a:r>
              <a:rPr lang="de-AT" sz="2000" dirty="0" err="1"/>
              <a:t>Activity</a:t>
            </a:r>
            <a:r>
              <a:rPr lang="de-AT" sz="2000" dirty="0"/>
              <a:t> ist DIE GUI-Komponente in Android</a:t>
            </a:r>
          </a:p>
          <a:p>
            <a:r>
              <a:rPr lang="de-AT" sz="2000" dirty="0"/>
              <a:t>Templates erleichtern den Einstieg</a:t>
            </a:r>
          </a:p>
          <a:p>
            <a:endParaRPr lang="de-AT" sz="2000" dirty="0"/>
          </a:p>
          <a:p>
            <a:r>
              <a:rPr lang="de-AT" sz="2000" dirty="0"/>
              <a:t>Wir verwenden eine Empty </a:t>
            </a:r>
            <a:r>
              <a:rPr lang="de-AT" sz="2000" dirty="0" err="1"/>
              <a:t>Activity</a:t>
            </a:r>
            <a:r>
              <a:rPr lang="de-AT" sz="2000" dirty="0"/>
              <a:t> für das erste Beispiel</a:t>
            </a:r>
            <a:endParaRPr lang="de-DE" sz="20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69D390E-B484-40F2-8EB5-2693AB247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1292800"/>
            <a:ext cx="3845074" cy="291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144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A46E6A-30BE-47AB-B2AF-C6D4DE88E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Optimal lesbarer Code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070AFE-A89D-4070-9DE0-4E70FF8E3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5AEE085-3A10-4E50-9631-63BB905EE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052736"/>
            <a:ext cx="7344816" cy="4939309"/>
          </a:xfrm>
          <a:prstGeom prst="rect">
            <a:avLst/>
          </a:prstGeom>
        </p:spPr>
      </p:pic>
      <p:sp>
        <p:nvSpPr>
          <p:cNvPr id="5" name="Abgerundetes Rechteck 5">
            <a:extLst>
              <a:ext uri="{FF2B5EF4-FFF2-40B4-BE49-F238E27FC236}">
                <a16:creationId xmlns:a16="http://schemas.microsoft.com/office/drawing/2014/main" id="{6129BF64-DB36-45A7-BD68-CD42EFC72697}"/>
              </a:ext>
            </a:extLst>
          </p:cNvPr>
          <p:cNvSpPr/>
          <p:nvPr/>
        </p:nvSpPr>
        <p:spPr>
          <a:xfrm>
            <a:off x="1907704" y="3309088"/>
            <a:ext cx="6264696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7CD6560F-FF84-4FAE-B543-A4D403B409CB}"/>
              </a:ext>
            </a:extLst>
          </p:cNvPr>
          <p:cNvSpPr/>
          <p:nvPr/>
        </p:nvSpPr>
        <p:spPr>
          <a:xfrm>
            <a:off x="2771800" y="5157192"/>
            <a:ext cx="324036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752955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OnClickListener</a:t>
            </a:r>
            <a:r>
              <a:rPr lang="de-DE" dirty="0"/>
              <a:t> auf </a:t>
            </a:r>
            <a:r>
              <a:rPr lang="de-DE" dirty="0" err="1"/>
              <a:t>ImageView</a:t>
            </a:r>
            <a:r>
              <a:rPr lang="de-DE" dirty="0"/>
              <a:t> setzen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340768"/>
            <a:ext cx="8617358" cy="4040782"/>
          </a:xfrm>
          <a:prstGeom prst="rect">
            <a:avLst/>
          </a:prstGeom>
        </p:spPr>
      </p:pic>
      <p:sp>
        <p:nvSpPr>
          <p:cNvPr id="5" name="Abgerundetes Rechteck 4"/>
          <p:cNvSpPr/>
          <p:nvPr/>
        </p:nvSpPr>
        <p:spPr>
          <a:xfrm>
            <a:off x="35496" y="2060848"/>
            <a:ext cx="892899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Abgerundetes Rechteck 5"/>
          <p:cNvSpPr/>
          <p:nvPr/>
        </p:nvSpPr>
        <p:spPr>
          <a:xfrm>
            <a:off x="35496" y="3789040"/>
            <a:ext cx="892899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Abgerundetes Rechteck 6"/>
          <p:cNvSpPr/>
          <p:nvPr/>
        </p:nvSpPr>
        <p:spPr>
          <a:xfrm>
            <a:off x="35496" y="4005064"/>
            <a:ext cx="892899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379810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dirty="0"/>
              <a:t>In Java als anonyme innere Klasse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30246"/>
            <a:ext cx="8496944" cy="4885192"/>
          </a:xfrm>
          <a:prstGeom prst="rect">
            <a:avLst/>
          </a:prstGeom>
        </p:spPr>
      </p:pic>
      <p:sp>
        <p:nvSpPr>
          <p:cNvPr id="5" name="Abgerundetes Rechteck 4"/>
          <p:cNvSpPr/>
          <p:nvPr/>
        </p:nvSpPr>
        <p:spPr>
          <a:xfrm>
            <a:off x="35496" y="4077072"/>
            <a:ext cx="892899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Abgerundetes Rechteck 5"/>
          <p:cNvSpPr/>
          <p:nvPr/>
        </p:nvSpPr>
        <p:spPr>
          <a:xfrm>
            <a:off x="35496" y="2132856"/>
            <a:ext cx="892899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Abgerundetes Rechteck 6"/>
          <p:cNvSpPr/>
          <p:nvPr/>
        </p:nvSpPr>
        <p:spPr>
          <a:xfrm>
            <a:off x="35496" y="4509120"/>
            <a:ext cx="8928992" cy="72008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786841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C80BF2-EB78-428B-94C3-A8ADF6157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 </a:t>
            </a:r>
            <a:r>
              <a:rPr lang="de-DE" dirty="0" err="1"/>
              <a:t>Kotlin</a:t>
            </a:r>
            <a:r>
              <a:rPr lang="de-DE" dirty="0"/>
              <a:t> mit </a:t>
            </a:r>
            <a:r>
              <a:rPr lang="de-DE" dirty="0" err="1"/>
              <a:t>LambdaExpression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82F38F9-EFEE-4BD5-8B60-A707DE2597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Lambda ist letzter Parameter </a:t>
            </a:r>
            <a:r>
              <a:rPr lang="de-DE" dirty="0">
                <a:sym typeface="Wingdings" panose="05000000000000000000" pitchFamily="2" charset="2"/>
              </a:rPr>
              <a:t> {} – Syntax</a:t>
            </a:r>
          </a:p>
          <a:p>
            <a:pPr lvl="1"/>
            <a:r>
              <a:rPr lang="de-DE" dirty="0" err="1">
                <a:sym typeface="Wingdings" panose="05000000000000000000" pitchFamily="2" charset="2"/>
              </a:rPr>
              <a:t>it</a:t>
            </a:r>
            <a:r>
              <a:rPr lang="de-DE" dirty="0">
                <a:sym typeface="Wingdings" panose="05000000000000000000" pitchFamily="2" charset="2"/>
              </a:rPr>
              <a:t> wird nicht benötigt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1CC5ADE-8CB3-4A7E-BF2E-C27E2B5A0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5" y="2420888"/>
            <a:ext cx="7069947" cy="3312368"/>
          </a:xfrm>
          <a:prstGeom prst="rect">
            <a:avLst/>
          </a:prstGeom>
        </p:spPr>
      </p:pic>
      <p:sp>
        <p:nvSpPr>
          <p:cNvPr id="5" name="Abgerundetes Rechteck 5">
            <a:extLst>
              <a:ext uri="{FF2B5EF4-FFF2-40B4-BE49-F238E27FC236}">
                <a16:creationId xmlns:a16="http://schemas.microsoft.com/office/drawing/2014/main" id="{2E794DB0-5AE4-48EC-A54D-661E5DB4F916}"/>
              </a:ext>
            </a:extLst>
          </p:cNvPr>
          <p:cNvSpPr/>
          <p:nvPr/>
        </p:nvSpPr>
        <p:spPr>
          <a:xfrm>
            <a:off x="1691680" y="4293096"/>
            <a:ext cx="4680520" cy="9361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817525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9D082AE-5FB6-4BDC-985B-7391D4EEA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04925"/>
            <a:ext cx="7677150" cy="42481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Ausgabe des Zählers per </a:t>
            </a:r>
            <a:r>
              <a:rPr lang="de-DE" dirty="0" err="1"/>
              <a:t>LogCat</a:t>
            </a:r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>
            <a:off x="683567" y="1502867"/>
            <a:ext cx="3862309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D883D99-1AE4-43C9-B5E7-2844C1E61CD7}"/>
              </a:ext>
            </a:extLst>
          </p:cNvPr>
          <p:cNvSpPr txBox="1"/>
          <p:nvPr/>
        </p:nvSpPr>
        <p:spPr>
          <a:xfrm rot="20109396">
            <a:off x="7930750" y="5429310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400" dirty="0">
                <a:solidFill>
                  <a:srgbClr val="FF0000"/>
                </a:solidFill>
              </a:rPr>
              <a:t>Übung</a:t>
            </a:r>
          </a:p>
        </p:txBody>
      </p:sp>
    </p:spTree>
    <p:extLst>
      <p:ext uri="{BB962C8B-B14F-4D97-AF65-F5344CB8AC3E}">
        <p14:creationId xmlns:p14="http://schemas.microsoft.com/office/powerpoint/2010/main" val="15065323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321190-D94B-46E1-ADC7-5E893A92B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Implementierung - </a:t>
            </a:r>
            <a:r>
              <a:rPr lang="de-DE" dirty="0" err="1"/>
              <a:t>Logging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47CBD0-0C6B-4470-AF13-AD0FB08B7A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9E682B7-355C-44E2-A96A-C2450F6CF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549899"/>
            <a:ext cx="7920880" cy="3758202"/>
          </a:xfrm>
          <a:prstGeom prst="rect">
            <a:avLst/>
          </a:prstGeom>
        </p:spPr>
      </p:pic>
      <p:sp>
        <p:nvSpPr>
          <p:cNvPr id="5" name="Abgerundetes Rechteck 5">
            <a:extLst>
              <a:ext uri="{FF2B5EF4-FFF2-40B4-BE49-F238E27FC236}">
                <a16:creationId xmlns:a16="http://schemas.microsoft.com/office/drawing/2014/main" id="{0E2979F4-39AB-4563-9010-7EDB6AF53D90}"/>
              </a:ext>
            </a:extLst>
          </p:cNvPr>
          <p:cNvSpPr/>
          <p:nvPr/>
        </p:nvSpPr>
        <p:spPr>
          <a:xfrm>
            <a:off x="1043608" y="1916832"/>
            <a:ext cx="705678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D6AF2579-C593-4150-A691-72A846BEA2A6}"/>
              </a:ext>
            </a:extLst>
          </p:cNvPr>
          <p:cNvSpPr/>
          <p:nvPr/>
        </p:nvSpPr>
        <p:spPr>
          <a:xfrm>
            <a:off x="1979711" y="4149080"/>
            <a:ext cx="6695975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133225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dirty="0"/>
              <a:t>Texte abhängig vom Zählerstand ausgeben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323528" y="980728"/>
            <a:ext cx="8568952" cy="4608165"/>
          </a:xfrm>
        </p:spPr>
        <p:txBody>
          <a:bodyPr/>
          <a:lstStyle/>
          <a:p>
            <a:r>
              <a:rPr lang="de-DE" sz="2400" dirty="0"/>
              <a:t>Texte in </a:t>
            </a:r>
            <a:r>
              <a:rPr lang="de-DE" sz="2400" dirty="0" err="1"/>
              <a:t>Stringressource</a:t>
            </a:r>
            <a:r>
              <a:rPr lang="de-DE" sz="2400" dirty="0"/>
              <a:t> mit Platzhaltern</a:t>
            </a:r>
          </a:p>
          <a:p>
            <a:r>
              <a:rPr lang="de-DE" sz="2400" dirty="0" err="1"/>
              <a:t>once</a:t>
            </a:r>
            <a:r>
              <a:rPr lang="de-DE" sz="2400" dirty="0"/>
              <a:t>, </a:t>
            </a:r>
            <a:r>
              <a:rPr lang="de-DE" sz="2400" dirty="0" err="1"/>
              <a:t>twice</a:t>
            </a:r>
            <a:r>
              <a:rPr lang="de-DE" sz="2400" dirty="0"/>
              <a:t> für 1* und 2*</a:t>
            </a:r>
          </a:p>
          <a:p>
            <a:r>
              <a:rPr lang="de-DE" sz="2400" dirty="0"/>
              <a:t>dann 3 </a:t>
            </a:r>
            <a:r>
              <a:rPr lang="de-DE" sz="2400" dirty="0" err="1"/>
              <a:t>times</a:t>
            </a:r>
            <a:r>
              <a:rPr lang="de-DE" sz="2400" dirty="0"/>
              <a:t>, 4 </a:t>
            </a:r>
            <a:r>
              <a:rPr lang="de-DE" sz="2400" dirty="0" err="1"/>
              <a:t>times</a:t>
            </a:r>
            <a:r>
              <a:rPr lang="de-DE" sz="2400" dirty="0"/>
              <a:t> …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05CF8D0-2F6D-411E-BE52-6A4917407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800622"/>
            <a:ext cx="2018806" cy="322897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F74485F-2380-49BE-B1CD-0EBAC35E3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822" y="2765027"/>
            <a:ext cx="2018806" cy="326456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CBDFEEF-C9EF-4CFA-9FC3-2451D6BA48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2800622"/>
            <a:ext cx="2018507" cy="3264569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3AEE5615-B0B7-4227-B59E-0CDBAFA03B84}"/>
              </a:ext>
            </a:extLst>
          </p:cNvPr>
          <p:cNvSpPr txBox="1"/>
          <p:nvPr/>
        </p:nvSpPr>
        <p:spPr>
          <a:xfrm rot="20109396">
            <a:off x="7930750" y="5429310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400" dirty="0">
                <a:solidFill>
                  <a:srgbClr val="FF0000"/>
                </a:solidFill>
              </a:rPr>
              <a:t>Übung</a:t>
            </a:r>
          </a:p>
        </p:txBody>
      </p:sp>
    </p:spTree>
    <p:extLst>
      <p:ext uri="{BB962C8B-B14F-4D97-AF65-F5344CB8AC3E}">
        <p14:creationId xmlns:p14="http://schemas.microsoft.com/office/powerpoint/2010/main" val="35762098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49CFA4-6BC6-47B7-84C2-6D54E2ECB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Stringressourcen</a:t>
            </a:r>
            <a:r>
              <a:rPr lang="de-DE" dirty="0"/>
              <a:t> mit Platzhaltern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831BF80-11A4-497C-B970-E03F9AA393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3057" y="1052736"/>
            <a:ext cx="8207375" cy="4608165"/>
          </a:xfrm>
        </p:spPr>
        <p:txBody>
          <a:bodyPr/>
          <a:lstStyle/>
          <a:p>
            <a:r>
              <a:rPr lang="de-DE" dirty="0"/>
              <a:t>Hinweis auf Mehrsprachigkeit</a:t>
            </a:r>
          </a:p>
          <a:p>
            <a:r>
              <a:rPr lang="de-DE" dirty="0"/>
              <a:t>Platzhalter im letzten Fall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7227328-8806-4104-8698-58C53CD3F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57" y="2505691"/>
            <a:ext cx="8784976" cy="2875862"/>
          </a:xfrm>
          <a:prstGeom prst="rect">
            <a:avLst/>
          </a:prstGeom>
        </p:spPr>
      </p:pic>
      <p:sp>
        <p:nvSpPr>
          <p:cNvPr id="5" name="Abgerundetes Rechteck 5">
            <a:extLst>
              <a:ext uri="{FF2B5EF4-FFF2-40B4-BE49-F238E27FC236}">
                <a16:creationId xmlns:a16="http://schemas.microsoft.com/office/drawing/2014/main" id="{C3B81532-D5D8-41C8-8FF2-8F4F8C87207A}"/>
              </a:ext>
            </a:extLst>
          </p:cNvPr>
          <p:cNvSpPr/>
          <p:nvPr/>
        </p:nvSpPr>
        <p:spPr>
          <a:xfrm>
            <a:off x="323528" y="2924944"/>
            <a:ext cx="4392488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3FEF94A9-1400-4C79-AD6C-C63C991BC401}"/>
              </a:ext>
            </a:extLst>
          </p:cNvPr>
          <p:cNvSpPr/>
          <p:nvPr/>
        </p:nvSpPr>
        <p:spPr>
          <a:xfrm>
            <a:off x="6876256" y="4869160"/>
            <a:ext cx="576064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27166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63CFDA-FAA8-43B9-92D4-A43C96A10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Kompakter Code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624E3FD-354A-45B3-A423-086F24F05B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1520" y="1197099"/>
            <a:ext cx="8207375" cy="4608165"/>
          </a:xfrm>
        </p:spPr>
        <p:txBody>
          <a:bodyPr/>
          <a:lstStyle/>
          <a:p>
            <a:r>
              <a:rPr lang="de-DE" sz="2400" dirty="0"/>
              <a:t>War in Java eigene Methode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8B20514-0152-45F9-A9D1-1E808C091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155" y="1960066"/>
            <a:ext cx="8352928" cy="3989214"/>
          </a:xfrm>
          <a:prstGeom prst="rect">
            <a:avLst/>
          </a:prstGeom>
        </p:spPr>
      </p:pic>
      <p:sp>
        <p:nvSpPr>
          <p:cNvPr id="5" name="Abgerundetes Rechteck 5">
            <a:extLst>
              <a:ext uri="{FF2B5EF4-FFF2-40B4-BE49-F238E27FC236}">
                <a16:creationId xmlns:a16="http://schemas.microsoft.com/office/drawing/2014/main" id="{E00A008B-4379-48CA-9234-E73432CF0077}"/>
              </a:ext>
            </a:extLst>
          </p:cNvPr>
          <p:cNvSpPr/>
          <p:nvPr/>
        </p:nvSpPr>
        <p:spPr>
          <a:xfrm>
            <a:off x="1187624" y="3670639"/>
            <a:ext cx="7517572" cy="151216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354738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CE7199-8EE4-4240-9462-0BC0A49D4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Mehrsprachigkeit implementieren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7368C21-16C2-4D27-95D4-6D31373555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8313" y="980728"/>
            <a:ext cx="8207375" cy="4608165"/>
          </a:xfrm>
        </p:spPr>
        <p:txBody>
          <a:bodyPr/>
          <a:lstStyle/>
          <a:p>
            <a:r>
              <a:rPr lang="de-DE" dirty="0"/>
              <a:t>Ressourcendatei sprachspezifisch</a:t>
            </a:r>
          </a:p>
          <a:p>
            <a:pPr lvl="1"/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97FE615-580C-4CBD-AA9A-E99CF34B7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06" y="1700808"/>
            <a:ext cx="8097226" cy="216024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DDE21CA-4467-4639-BD6C-80F2DFB51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0567" y="4326239"/>
            <a:ext cx="3855604" cy="126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77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D14FF5F-1176-41D4-908D-2A50C462B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5" y="1004570"/>
            <a:ext cx="6912770" cy="523274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Namen der </a:t>
            </a:r>
            <a:r>
              <a:rPr lang="de-AT" dirty="0" err="1"/>
              <a:t>Hauptactivity</a:t>
            </a:r>
            <a:r>
              <a:rPr lang="de-AT" dirty="0"/>
              <a:t> definieren</a:t>
            </a:r>
            <a:endParaRPr lang="de-DE" dirty="0"/>
          </a:p>
        </p:txBody>
      </p:sp>
      <p:sp>
        <p:nvSpPr>
          <p:cNvPr id="5" name="Abgerundetes Rechteck 4"/>
          <p:cNvSpPr/>
          <p:nvPr/>
        </p:nvSpPr>
        <p:spPr>
          <a:xfrm>
            <a:off x="3359770" y="2708920"/>
            <a:ext cx="4020542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Abgerundetes Rechteck 4">
            <a:extLst>
              <a:ext uri="{FF2B5EF4-FFF2-40B4-BE49-F238E27FC236}">
                <a16:creationId xmlns:a16="http://schemas.microsoft.com/office/drawing/2014/main" id="{CC1790DC-5AA2-4909-B50C-9072AFD95BBF}"/>
              </a:ext>
            </a:extLst>
          </p:cNvPr>
          <p:cNvSpPr/>
          <p:nvPr/>
        </p:nvSpPr>
        <p:spPr>
          <a:xfrm>
            <a:off x="3347864" y="3789040"/>
            <a:ext cx="4020542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697986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E74697-E000-4BAE-846B-ABB5C16BA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Mehrsprachigkeit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BD33999-8427-4E75-B40D-6C44766373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42EBCDD-CE40-4AE5-8622-A111966BC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326378"/>
            <a:ext cx="8064896" cy="220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456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Mehrsprachigkeit über Ressourcen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51520" y="1052736"/>
            <a:ext cx="8207375" cy="4608165"/>
          </a:xfrm>
        </p:spPr>
        <p:txBody>
          <a:bodyPr/>
          <a:lstStyle/>
          <a:p>
            <a:r>
              <a:rPr lang="de-AT" sz="2400" dirty="0" err="1"/>
              <a:t>Stringressourcen</a:t>
            </a:r>
            <a:r>
              <a:rPr lang="de-AT" sz="2400" dirty="0"/>
              <a:t> kopieren und übersetzen</a:t>
            </a:r>
            <a:endParaRPr lang="de-DE" sz="24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2BA69ED-567B-44FC-90B7-A3EA8CA31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76624"/>
            <a:ext cx="8837192" cy="3108560"/>
          </a:xfrm>
          <a:prstGeom prst="rect">
            <a:avLst/>
          </a:prstGeom>
        </p:spPr>
      </p:pic>
      <p:sp>
        <p:nvSpPr>
          <p:cNvPr id="5" name="Abgerundetes Rechteck 4"/>
          <p:cNvSpPr/>
          <p:nvPr/>
        </p:nvSpPr>
        <p:spPr>
          <a:xfrm>
            <a:off x="251520" y="1988840"/>
            <a:ext cx="252028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815244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AB74B8DD-AE0D-4882-BFAE-D801A1AAC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381023"/>
            <a:ext cx="2613004" cy="417646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Nun in deutscher Sprache</a:t>
            </a:r>
            <a:endParaRPr lang="de-DE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013176"/>
            <a:ext cx="1500187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6D86ACB-6673-4C64-A2E5-FE5D5C0D19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7" y="1381023"/>
            <a:ext cx="2613003" cy="420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6617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Farbauswahl in </a:t>
            </a:r>
            <a:r>
              <a:rPr lang="de-AT" dirty="0" err="1"/>
              <a:t>AndroidStudio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8313" y="1268760"/>
            <a:ext cx="3595687" cy="4608165"/>
          </a:xfrm>
        </p:spPr>
        <p:txBody>
          <a:bodyPr/>
          <a:lstStyle/>
          <a:p>
            <a:r>
              <a:rPr lang="de-AT" dirty="0"/>
              <a:t>Zugriff über Farbvorschau</a:t>
            </a:r>
            <a:endParaRPr lang="de-D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0" y="1340768"/>
            <a:ext cx="50800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bgerundetes Rechteck 5"/>
          <p:cNvSpPr/>
          <p:nvPr/>
        </p:nvSpPr>
        <p:spPr>
          <a:xfrm>
            <a:off x="3923928" y="1772816"/>
            <a:ext cx="432048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236255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Zuweisung der Farbe in XML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AT" sz="2400" dirty="0" err="1"/>
              <a:t>AutoComplete</a:t>
            </a:r>
            <a:r>
              <a:rPr lang="de-AT" sz="2400" dirty="0"/>
              <a:t> nutzen: „</a:t>
            </a:r>
            <a:r>
              <a:rPr lang="de-AT" sz="2400" dirty="0" err="1"/>
              <a:t>co</a:t>
            </a:r>
            <a:r>
              <a:rPr lang="de-AT" sz="2400" dirty="0"/>
              <a:t>“ reicht</a:t>
            </a:r>
          </a:p>
          <a:p>
            <a:endParaRPr lang="de-AT" sz="2400" dirty="0"/>
          </a:p>
          <a:p>
            <a:endParaRPr lang="de-AT" sz="2400" dirty="0"/>
          </a:p>
          <a:p>
            <a:endParaRPr lang="de-AT" sz="2400" dirty="0"/>
          </a:p>
          <a:p>
            <a:endParaRPr lang="de-AT" sz="2400" dirty="0"/>
          </a:p>
          <a:p>
            <a:r>
              <a:rPr lang="de-AT" sz="2400" dirty="0"/>
              <a:t>Auswahl der Möglichkeiten mit „Strg-Leertaste“</a:t>
            </a:r>
            <a:endParaRPr lang="de-DE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3104682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4149080"/>
            <a:ext cx="3225959" cy="13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4293096"/>
            <a:ext cx="3880853" cy="69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21238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Debugger verwenden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323528" y="980728"/>
            <a:ext cx="8207375" cy="4608165"/>
          </a:xfrm>
        </p:spPr>
        <p:txBody>
          <a:bodyPr/>
          <a:lstStyle/>
          <a:p>
            <a:r>
              <a:rPr lang="de-AT" sz="2400" dirty="0"/>
              <a:t>Breakpoint setzen und </a:t>
            </a:r>
            <a:r>
              <a:rPr lang="de-AT" sz="2400" dirty="0" err="1"/>
              <a:t>Debugsession</a:t>
            </a:r>
            <a:r>
              <a:rPr lang="de-AT" sz="2400" dirty="0"/>
              <a:t> starten</a:t>
            </a:r>
          </a:p>
          <a:p>
            <a:endParaRPr lang="de-DE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8100046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869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Variablen inspizieren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AT" dirty="0"/>
              <a:t>Ausdrücke auswerten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862663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4104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Debugger steuern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AT" dirty="0"/>
              <a:t>F7: </a:t>
            </a:r>
            <a:r>
              <a:rPr lang="de-AT" dirty="0" err="1"/>
              <a:t>Step</a:t>
            </a:r>
            <a:r>
              <a:rPr lang="de-AT" dirty="0"/>
              <a:t> </a:t>
            </a:r>
            <a:r>
              <a:rPr lang="de-AT" dirty="0" err="1"/>
              <a:t>Into</a:t>
            </a:r>
            <a:endParaRPr lang="de-AT" dirty="0"/>
          </a:p>
          <a:p>
            <a:r>
              <a:rPr lang="de-AT" dirty="0"/>
              <a:t>F8: </a:t>
            </a:r>
            <a:r>
              <a:rPr lang="de-AT" dirty="0" err="1"/>
              <a:t>Step</a:t>
            </a:r>
            <a:r>
              <a:rPr lang="de-AT" dirty="0"/>
              <a:t> Over</a:t>
            </a:r>
          </a:p>
          <a:p>
            <a:r>
              <a:rPr lang="de-AT" dirty="0" err="1"/>
              <a:t>Shift</a:t>
            </a:r>
            <a:r>
              <a:rPr lang="de-AT" dirty="0"/>
              <a:t> F8: </a:t>
            </a:r>
            <a:r>
              <a:rPr lang="de-AT" dirty="0" err="1"/>
              <a:t>Step</a:t>
            </a:r>
            <a:r>
              <a:rPr lang="de-AT" dirty="0"/>
              <a:t> Out</a:t>
            </a:r>
          </a:p>
          <a:p>
            <a:r>
              <a:rPr lang="de-AT" dirty="0"/>
              <a:t>F9: </a:t>
            </a:r>
            <a:r>
              <a:rPr lang="de-AT" dirty="0" err="1"/>
              <a:t>Continue</a:t>
            </a:r>
            <a:endParaRPr lang="de-AT" dirty="0"/>
          </a:p>
          <a:p>
            <a:endParaRPr lang="de-AT" dirty="0"/>
          </a:p>
          <a:p>
            <a:r>
              <a:rPr lang="de-AT" dirty="0"/>
              <a:t>Strg F2: </a:t>
            </a:r>
            <a:r>
              <a:rPr lang="de-AT" dirty="0" err="1"/>
              <a:t>Stop</a:t>
            </a:r>
            <a:endParaRPr lang="de-AT" dirty="0"/>
          </a:p>
          <a:p>
            <a:endParaRPr lang="de-AT" dirty="0"/>
          </a:p>
          <a:p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00597"/>
            <a:ext cx="304233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4640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Wechsel Portrait </a:t>
            </a:r>
            <a:r>
              <a:rPr lang="de-DE" dirty="0">
                <a:sym typeface="Wingdings" panose="05000000000000000000" pitchFamily="2" charset="2"/>
              </a:rPr>
              <a:t> </a:t>
            </a:r>
            <a:r>
              <a:rPr lang="de-DE" dirty="0" err="1">
                <a:sym typeface="Wingdings" panose="05000000000000000000" pitchFamily="2" charset="2"/>
              </a:rPr>
              <a:t>Landscape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8313" y="1268760"/>
            <a:ext cx="5255815" cy="4608165"/>
          </a:xfrm>
        </p:spPr>
        <p:txBody>
          <a:bodyPr/>
          <a:lstStyle/>
          <a:p>
            <a:r>
              <a:rPr lang="de-DE" dirty="0"/>
              <a:t>Status geht verloren</a:t>
            </a:r>
          </a:p>
          <a:p>
            <a:pPr lvl="1"/>
            <a:r>
              <a:rPr lang="de-DE" dirty="0"/>
              <a:t>Zähler beginnt wieder bei 0</a:t>
            </a:r>
          </a:p>
          <a:p>
            <a:pPr lvl="1"/>
            <a:endParaRPr lang="de-DE" dirty="0"/>
          </a:p>
          <a:p>
            <a:r>
              <a:rPr lang="de-DE" dirty="0"/>
              <a:t>Behebung</a:t>
            </a:r>
          </a:p>
          <a:p>
            <a:pPr lvl="1"/>
            <a:r>
              <a:rPr lang="de-DE" dirty="0" err="1">
                <a:sym typeface="Wingdings" panose="05000000000000000000" pitchFamily="2" charset="2"/>
              </a:rPr>
              <a:t>Spezialistenaufgabe</a:t>
            </a:r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 err="1">
                <a:sym typeface="Wingdings" panose="05000000000000000000" pitchFamily="2" charset="2"/>
              </a:rPr>
              <a:t>Activities</a:t>
            </a:r>
            <a:r>
              <a:rPr lang="de-DE" dirty="0">
                <a:sym typeface="Wingdings" panose="05000000000000000000" pitchFamily="2" charset="2"/>
              </a:rPr>
              <a:t> und deren Lebenszyklus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BD6A160-C7A3-4F9A-817D-DBF9E1F18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258" y="1268413"/>
            <a:ext cx="2613004" cy="417646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59386FAD-D14D-4E82-A24C-E4E1E9ECF328}"/>
              </a:ext>
            </a:extLst>
          </p:cNvPr>
          <p:cNvSpPr txBox="1"/>
          <p:nvPr/>
        </p:nvSpPr>
        <p:spPr>
          <a:xfrm rot="20109396">
            <a:off x="7930750" y="5429310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400" dirty="0">
                <a:solidFill>
                  <a:srgbClr val="FF0000"/>
                </a:solidFill>
              </a:rPr>
              <a:t>Übung</a:t>
            </a:r>
          </a:p>
        </p:txBody>
      </p:sp>
    </p:spTree>
    <p:extLst>
      <p:ext uri="{BB962C8B-B14F-4D97-AF65-F5344CB8AC3E}">
        <p14:creationId xmlns:p14="http://schemas.microsoft.com/office/powerpoint/2010/main" val="3811178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Abgerundetes Rechteck 4"/>
          <p:cNvSpPr/>
          <p:nvPr/>
        </p:nvSpPr>
        <p:spPr>
          <a:xfrm>
            <a:off x="323528" y="5483182"/>
            <a:ext cx="2880320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CoolDroid</a:t>
            </a:r>
            <a:r>
              <a:rPr lang="de-DE" dirty="0"/>
              <a:t> Ende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E23C79E-1A8B-4989-93D0-0B4DCDDC6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1124744"/>
            <a:ext cx="3448050" cy="553402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91663CC-59DF-43E9-8F8C-58440C4259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34223"/>
            <a:ext cx="56959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89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Projekt in der IDE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D32341A-B599-4392-A1E3-B03D8563D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980728"/>
            <a:ext cx="6840760" cy="509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92871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66998EAF-9897-4149-9FDE-8737F26B4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41" y="1451404"/>
            <a:ext cx="7815638" cy="69432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CB546AA-48D5-46BA-B480-66E4B56A0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Status sichern und wiederherstellen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B22054D-A997-48B1-8346-C24C07D95E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8313" y="908720"/>
            <a:ext cx="8207375" cy="1368152"/>
          </a:xfrm>
        </p:spPr>
        <p:txBody>
          <a:bodyPr/>
          <a:lstStyle/>
          <a:p>
            <a:r>
              <a:rPr lang="de-DE" sz="2400" dirty="0"/>
              <a:t>Keys für Bundle und LOG_TAG</a:t>
            </a:r>
          </a:p>
          <a:p>
            <a:endParaRPr lang="de-DE" sz="2400" dirty="0"/>
          </a:p>
          <a:p>
            <a:endParaRPr lang="de-DE" sz="2400" dirty="0"/>
          </a:p>
          <a:p>
            <a:r>
              <a:rPr lang="de-DE" sz="2400" dirty="0"/>
              <a:t>Bei Bedarf Status sichern</a:t>
            </a:r>
          </a:p>
          <a:p>
            <a:endParaRPr lang="de-DE" sz="2400" dirty="0"/>
          </a:p>
          <a:p>
            <a:endParaRPr lang="de-DE" sz="2400" dirty="0"/>
          </a:p>
          <a:p>
            <a:endParaRPr lang="de-DE" sz="2400" dirty="0"/>
          </a:p>
          <a:p>
            <a:r>
              <a:rPr lang="de-DE" sz="2400" dirty="0"/>
              <a:t>… und wieder laden</a:t>
            </a:r>
          </a:p>
          <a:p>
            <a:endParaRPr lang="de-DE" sz="2400" dirty="0"/>
          </a:p>
          <a:p>
            <a:endParaRPr lang="de-DE" sz="2400" dirty="0"/>
          </a:p>
          <a:p>
            <a:endParaRPr lang="de-DE" sz="2400" dirty="0"/>
          </a:p>
          <a:p>
            <a:endParaRPr lang="de-DE" sz="24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337FEF1-9D92-4734-99A9-99C1945A4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741" y="2645628"/>
            <a:ext cx="7742838" cy="136815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37D0E4A-4A90-4E87-A232-C3F403A92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4408464"/>
            <a:ext cx="5451118" cy="2260896"/>
          </a:xfrm>
          <a:prstGeom prst="rect">
            <a:avLst/>
          </a:prstGeom>
        </p:spPr>
      </p:pic>
      <p:sp>
        <p:nvSpPr>
          <p:cNvPr id="7" name="Abgerundetes Rechteck 5">
            <a:extLst>
              <a:ext uri="{FF2B5EF4-FFF2-40B4-BE49-F238E27FC236}">
                <a16:creationId xmlns:a16="http://schemas.microsoft.com/office/drawing/2014/main" id="{19899725-E51A-4EFA-9B8B-EA586E30C95B}"/>
              </a:ext>
            </a:extLst>
          </p:cNvPr>
          <p:cNvSpPr/>
          <p:nvPr/>
        </p:nvSpPr>
        <p:spPr>
          <a:xfrm>
            <a:off x="755576" y="1484784"/>
            <a:ext cx="489654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Abgerundetes Rechteck 5">
            <a:extLst>
              <a:ext uri="{FF2B5EF4-FFF2-40B4-BE49-F238E27FC236}">
                <a16:creationId xmlns:a16="http://schemas.microsoft.com/office/drawing/2014/main" id="{FE9C1AA0-9093-47D0-9D66-47CD87368D22}"/>
              </a:ext>
            </a:extLst>
          </p:cNvPr>
          <p:cNvSpPr/>
          <p:nvPr/>
        </p:nvSpPr>
        <p:spPr>
          <a:xfrm>
            <a:off x="1259632" y="2996952"/>
            <a:ext cx="381642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Abgerundetes Rechteck 5">
            <a:extLst>
              <a:ext uri="{FF2B5EF4-FFF2-40B4-BE49-F238E27FC236}">
                <a16:creationId xmlns:a16="http://schemas.microsoft.com/office/drawing/2014/main" id="{CDF53AF9-5D29-49A1-8286-BE1FBF44A208}"/>
              </a:ext>
            </a:extLst>
          </p:cNvPr>
          <p:cNvSpPr/>
          <p:nvPr/>
        </p:nvSpPr>
        <p:spPr>
          <a:xfrm>
            <a:off x="1691680" y="5445224"/>
            <a:ext cx="4536504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1421907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56E42B-344E-4BB9-B8F0-D119F459F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Codeverdopplung vermeiden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3B8846D-D027-4CF7-943A-8006D1B1FF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Function</a:t>
            </a:r>
            <a:r>
              <a:rPr lang="de-DE" dirty="0"/>
              <a:t> mit einer Expression</a:t>
            </a:r>
          </a:p>
          <a:p>
            <a:r>
              <a:rPr lang="de-DE" dirty="0"/>
              <a:t>Property wäre schön, funktioniert aber nicht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E504564-6BB8-466D-9176-76317D0E5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579226"/>
            <a:ext cx="8729745" cy="236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905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Project-</a:t>
            </a:r>
            <a:r>
              <a:rPr lang="de-AT" dirty="0" err="1"/>
              <a:t>Window</a:t>
            </a:r>
            <a:r>
              <a:rPr lang="de-AT" dirty="0"/>
              <a:t> Alt-1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4848" y="1124744"/>
            <a:ext cx="8229600" cy="4525963"/>
          </a:xfrm>
        </p:spPr>
        <p:txBody>
          <a:bodyPr/>
          <a:lstStyle/>
          <a:p>
            <a:r>
              <a:rPr lang="de-AT" sz="2400" dirty="0"/>
              <a:t>Java-Quelltexte</a:t>
            </a:r>
          </a:p>
          <a:p>
            <a:r>
              <a:rPr lang="de-AT" sz="2400" dirty="0"/>
              <a:t>Ressourcen</a:t>
            </a:r>
          </a:p>
          <a:p>
            <a:r>
              <a:rPr lang="de-AT" sz="2400" dirty="0"/>
              <a:t>Layouts</a:t>
            </a:r>
          </a:p>
          <a:p>
            <a:r>
              <a:rPr lang="de-AT" sz="2400" dirty="0"/>
              <a:t>Menüs</a:t>
            </a:r>
          </a:p>
          <a:p>
            <a:r>
              <a:rPr lang="de-AT" sz="2400" dirty="0"/>
              <a:t>Manifest</a:t>
            </a:r>
          </a:p>
          <a:p>
            <a:r>
              <a:rPr lang="de-AT" sz="2400" dirty="0"/>
              <a:t>…</a:t>
            </a:r>
            <a:endParaRPr lang="de-DE" sz="24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0F1E313-DE3C-48FC-874E-05652E2BD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6139" y="-1"/>
            <a:ext cx="4264119" cy="697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031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Wichtige Symbole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de-DE" dirty="0" err="1"/>
              <a:t>Make</a:t>
            </a:r>
            <a:r>
              <a:rPr lang="de-DE" dirty="0"/>
              <a:t> Project</a:t>
            </a:r>
          </a:p>
          <a:p>
            <a:endParaRPr lang="de-DE" dirty="0"/>
          </a:p>
          <a:p>
            <a:r>
              <a:rPr lang="de-DE" dirty="0" err="1"/>
              <a:t>Sync</a:t>
            </a:r>
            <a:endParaRPr lang="de-DE" dirty="0"/>
          </a:p>
          <a:p>
            <a:endParaRPr lang="de-DE" dirty="0"/>
          </a:p>
          <a:p>
            <a:r>
              <a:rPr lang="de-DE" dirty="0"/>
              <a:t>Run</a:t>
            </a:r>
          </a:p>
          <a:p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1135780"/>
            <a:ext cx="2952750" cy="89535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2273052"/>
            <a:ext cx="3829050" cy="7239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3385939"/>
            <a:ext cx="25050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16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Zugriff auf Tools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340768"/>
            <a:ext cx="4978896" cy="4525963"/>
          </a:xfrm>
        </p:spPr>
        <p:txBody>
          <a:bodyPr/>
          <a:lstStyle/>
          <a:p>
            <a:r>
              <a:rPr lang="de-DE" dirty="0"/>
              <a:t>Verwaltung der Android-Virtual-Devices (Emulatoren)</a:t>
            </a:r>
          </a:p>
          <a:p>
            <a:endParaRPr lang="de-DE" dirty="0"/>
          </a:p>
          <a:p>
            <a:r>
              <a:rPr lang="de-DE" dirty="0"/>
              <a:t>SDK mit allen Tools und Android-Versionen</a:t>
            </a:r>
          </a:p>
          <a:p>
            <a:endParaRPr lang="de-DE" dirty="0"/>
          </a:p>
          <a:p>
            <a:r>
              <a:rPr lang="de-DE" dirty="0"/>
              <a:t>Zugriff auf das Device (</a:t>
            </a:r>
            <a:r>
              <a:rPr lang="de-DE" dirty="0" err="1"/>
              <a:t>ScreenCapturing</a:t>
            </a:r>
            <a:r>
              <a:rPr lang="de-DE" dirty="0"/>
              <a:t>, Filetransfer, ….)</a:t>
            </a:r>
          </a:p>
          <a:p>
            <a:endParaRPr lang="de-DE" dirty="0"/>
          </a:p>
          <a:p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7" y="1488000"/>
            <a:ext cx="2450571" cy="93288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7" y="3179464"/>
            <a:ext cx="2105883" cy="96961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7" y="4941167"/>
            <a:ext cx="2482192" cy="9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61885"/>
      </p:ext>
    </p:extLst>
  </p:cSld>
  <p:clrMapOvr>
    <a:masterClrMapping/>
  </p:clrMapOvr>
</p:sld>
</file>

<file path=ppt/theme/theme1.xml><?xml version="1.0" encoding="utf-8"?>
<a:theme xmlns:a="http://schemas.openxmlformats.org/drawingml/2006/main" name="1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598</Words>
  <Application>Microsoft Office PowerPoint</Application>
  <PresentationFormat>Bildschirmpräsentation (4:3)</PresentationFormat>
  <Paragraphs>172</Paragraphs>
  <Slides>61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61</vt:i4>
      </vt:variant>
    </vt:vector>
  </HeadingPairs>
  <TitlesOfParts>
    <vt:vector size="70" baseType="lpstr">
      <vt:lpstr>Arial</vt:lpstr>
      <vt:lpstr>Calibri</vt:lpstr>
      <vt:lpstr>Symbol</vt:lpstr>
      <vt:lpstr>Wingdings</vt:lpstr>
      <vt:lpstr>1_Larissa</vt:lpstr>
      <vt:lpstr>2_Larissa</vt:lpstr>
      <vt:lpstr>5_Larissa</vt:lpstr>
      <vt:lpstr>6_Larissa</vt:lpstr>
      <vt:lpstr>4_Larissa</vt:lpstr>
      <vt:lpstr>My First Android Project</vt:lpstr>
      <vt:lpstr>Projekt anlegen</vt:lpstr>
      <vt:lpstr>Zielplattform festlegen</vt:lpstr>
      <vt:lpstr>Typ der Haupt-Activity festlegen</vt:lpstr>
      <vt:lpstr>Namen der Hauptactivity definieren</vt:lpstr>
      <vt:lpstr>Projekt in der IDE</vt:lpstr>
      <vt:lpstr>Project-Window Alt-1</vt:lpstr>
      <vt:lpstr>Wichtige Symbole</vt:lpstr>
      <vt:lpstr>Zugriff auf Tools</vt:lpstr>
      <vt:lpstr>Layout der Activity in XML</vt:lpstr>
      <vt:lpstr>Code der Activity</vt:lpstr>
      <vt:lpstr>App laufen lassen</vt:lpstr>
      <vt:lpstr>Screenshot des Handys  DeviceMonitor</vt:lpstr>
      <vt:lpstr>Emulator</vt:lpstr>
      <vt:lpstr>Layouts – Kurzer Überblick</vt:lpstr>
      <vt:lpstr>Layouts - FrameLayout</vt:lpstr>
      <vt:lpstr>Layout - LinearLayout</vt:lpstr>
      <vt:lpstr>Layout - RelativeLayout</vt:lpstr>
      <vt:lpstr>NEU: Constraint-Layout</vt:lpstr>
      <vt:lpstr>Bild anzeigen lassen</vt:lpstr>
      <vt:lpstr>Arbeiten im Design-Mode</vt:lpstr>
      <vt:lpstr>Bild einfügen</vt:lpstr>
      <vt:lpstr>Datei über Copy &amp; Paste in Verzeichnis</vt:lpstr>
      <vt:lpstr>ImageView einfügen</vt:lpstr>
      <vt:lpstr>ConstraintLayout</vt:lpstr>
      <vt:lpstr>XML-Layout kontrollieren</vt:lpstr>
      <vt:lpstr>App laufen lassen</vt:lpstr>
      <vt:lpstr>Auch im Landscape-Mode</vt:lpstr>
      <vt:lpstr>App reagiert auf Touch-Event</vt:lpstr>
      <vt:lpstr>Viewdefinition</vt:lpstr>
      <vt:lpstr>Colors sind als Ressource definiert</vt:lpstr>
      <vt:lpstr>Keine literalen Texte im Code oder XML</vt:lpstr>
      <vt:lpstr>Texte als Stringressourcen</vt:lpstr>
      <vt:lpstr>Abstände in dimens.xml</vt:lpstr>
      <vt:lpstr>Padding und Margin wie in HTML </vt:lpstr>
      <vt:lpstr>Endlich Kotlin  Activity als Controller</vt:lpstr>
      <vt:lpstr>Auf Viewelemente in Controller zugreifen</vt:lpstr>
      <vt:lpstr>Kleine Erleichterung - lateinit</vt:lpstr>
      <vt:lpstr>Kotlin-Way</vt:lpstr>
      <vt:lpstr>Optimal lesbarer Code</vt:lpstr>
      <vt:lpstr>OnClickListener auf ImageView setzen</vt:lpstr>
      <vt:lpstr>In Java als anonyme innere Klasse</vt:lpstr>
      <vt:lpstr>In Kotlin mit LambdaExpression</vt:lpstr>
      <vt:lpstr>Ausgabe des Zählers per LogCat</vt:lpstr>
      <vt:lpstr>Implementierung - Logging</vt:lpstr>
      <vt:lpstr>Texte abhängig vom Zählerstand ausgeben</vt:lpstr>
      <vt:lpstr>Stringressourcen mit Platzhaltern</vt:lpstr>
      <vt:lpstr>Kompakter Code</vt:lpstr>
      <vt:lpstr>Mehrsprachigkeit implementieren</vt:lpstr>
      <vt:lpstr>Mehrsprachigkeit</vt:lpstr>
      <vt:lpstr>Mehrsprachigkeit über Ressourcen</vt:lpstr>
      <vt:lpstr>Nun in deutscher Sprache</vt:lpstr>
      <vt:lpstr>Farbauswahl in AndroidStudio</vt:lpstr>
      <vt:lpstr>Zuweisung der Farbe in XML</vt:lpstr>
      <vt:lpstr>Debugger verwenden</vt:lpstr>
      <vt:lpstr>Variablen inspizieren</vt:lpstr>
      <vt:lpstr>Debugger steuern</vt:lpstr>
      <vt:lpstr>Wechsel Portrait  Landscape</vt:lpstr>
      <vt:lpstr>PowerPoint-Präsentation</vt:lpstr>
      <vt:lpstr>Status sichern und wiederherstellen</vt:lpstr>
      <vt:lpstr>Codeverdopplung vermeiden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Engleitner</dc:creator>
  <cp:lastModifiedBy>Birgit Schröder</cp:lastModifiedBy>
  <cp:revision>553</cp:revision>
  <dcterms:created xsi:type="dcterms:W3CDTF">2011-08-18T07:37:01Z</dcterms:created>
  <dcterms:modified xsi:type="dcterms:W3CDTF">2019-03-15T10:51:41Z</dcterms:modified>
</cp:coreProperties>
</file>