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686" r:id="rId2"/>
    <p:sldMasterId id="2147483693" r:id="rId3"/>
    <p:sldMasterId id="2147483698" r:id="rId4"/>
    <p:sldMasterId id="2147483675" r:id="rId5"/>
  </p:sldMasterIdLst>
  <p:notesMasterIdLst>
    <p:notesMasterId r:id="rId29"/>
  </p:notesMasterIdLst>
  <p:handoutMasterIdLst>
    <p:handoutMasterId r:id="rId30"/>
  </p:handoutMasterIdLst>
  <p:sldIdLst>
    <p:sldId id="488" r:id="rId6"/>
    <p:sldId id="700" r:id="rId7"/>
    <p:sldId id="701" r:id="rId8"/>
    <p:sldId id="692" r:id="rId9"/>
    <p:sldId id="478" r:id="rId10"/>
    <p:sldId id="479" r:id="rId11"/>
    <p:sldId id="703" r:id="rId12"/>
    <p:sldId id="722" r:id="rId13"/>
    <p:sldId id="483" r:id="rId14"/>
    <p:sldId id="485" r:id="rId15"/>
    <p:sldId id="487" r:id="rId16"/>
    <p:sldId id="704" r:id="rId17"/>
    <p:sldId id="705" r:id="rId18"/>
    <p:sldId id="706" r:id="rId19"/>
    <p:sldId id="707" r:id="rId20"/>
    <p:sldId id="714" r:id="rId21"/>
    <p:sldId id="709" r:id="rId22"/>
    <p:sldId id="710" r:id="rId23"/>
    <p:sldId id="711" r:id="rId24"/>
    <p:sldId id="720" r:id="rId25"/>
    <p:sldId id="718" r:id="rId26"/>
    <p:sldId id="717" r:id="rId27"/>
    <p:sldId id="721" r:id="rId28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rgit Schröder" initials="BS" lastIdx="1" clrIdx="0">
    <p:extLst>
      <p:ext uri="{19B8F6BF-5375-455C-9EA6-DF929625EA0E}">
        <p15:presenceInfo xmlns:p15="http://schemas.microsoft.com/office/powerpoint/2012/main" userId="b47a3e51c21240d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385D8A"/>
    <a:srgbClr val="A80000"/>
    <a:srgbClr val="FFAA01"/>
    <a:srgbClr val="F99707"/>
    <a:srgbClr val="FCB504"/>
    <a:srgbClr val="B52217"/>
    <a:srgbClr val="960000"/>
    <a:srgbClr val="A400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65" autoAdjust="0"/>
    <p:restoredTop sz="99518" autoAdjust="0"/>
  </p:normalViewPr>
  <p:slideViewPr>
    <p:cSldViewPr>
      <p:cViewPr varScale="1">
        <p:scale>
          <a:sx n="67" d="100"/>
          <a:sy n="67" d="100"/>
        </p:scale>
        <p:origin x="128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52D72-ED1D-48E3-B38D-D27DF71D5328}" type="datetimeFigureOut">
              <a:rPr lang="de-AT"/>
              <a:pPr>
                <a:defRPr/>
              </a:pPr>
              <a:t>26.04.2019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8876E5-8CB2-488D-BB52-3FDCCA373F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25925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63736-15EA-4775-815E-DDF88F21B7ED}" type="datetimeFigureOut">
              <a:rPr lang="de-AT"/>
              <a:pPr>
                <a:defRPr/>
              </a:pPr>
              <a:t>26.04.2019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EAC6C9-0F3A-40E0-896B-88DE66496CB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16075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674688"/>
            <a:ext cx="9421813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 userDrawn="1"/>
        </p:nvSpPr>
        <p:spPr>
          <a:xfrm>
            <a:off x="-180975" y="4437063"/>
            <a:ext cx="9648825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4" name="Rechteck 3"/>
          <p:cNvSpPr/>
          <p:nvPr userDrawn="1"/>
        </p:nvSpPr>
        <p:spPr>
          <a:xfrm>
            <a:off x="4859338" y="0"/>
            <a:ext cx="38163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260350"/>
            <a:ext cx="34004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"/>
          <p:cNvSpPr txBox="1">
            <a:spLocks noChangeArrowheads="1"/>
          </p:cNvSpPr>
          <p:nvPr userDrawn="1"/>
        </p:nvSpPr>
        <p:spPr>
          <a:xfrm>
            <a:off x="469900" y="1700213"/>
            <a:ext cx="7485063" cy="1081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Hier fügen Sie den </a:t>
            </a:r>
            <a:b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Titel der Präsentation ein.</a:t>
            </a:r>
            <a:endParaRPr lang="de-DE" sz="3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7" name="Rectangle 28"/>
          <p:cNvSpPr txBox="1">
            <a:spLocks noChangeArrowheads="1"/>
          </p:cNvSpPr>
          <p:nvPr userDrawn="1"/>
        </p:nvSpPr>
        <p:spPr>
          <a:xfrm>
            <a:off x="469900" y="3062288"/>
            <a:ext cx="7510463" cy="58420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95350" indent="-354013" algn="l" defTabSz="914400" rtl="0" eaLnBrk="1" latinLnBrk="0" hangingPunct="1">
              <a:spcBef>
                <a:spcPct val="20000"/>
              </a:spcBef>
              <a:buFont typeface="Symbol" pitchFamily="18" charset="2"/>
              <a:buChar char="-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4302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790700" indent="-3540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de-DE" sz="2400" noProof="1"/>
              <a:t>Fügen Sie hier den Untertitel ein.</a:t>
            </a:r>
            <a:endParaRPr lang="de-DE" sz="24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37113"/>
            <a:ext cx="65532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0000">
                <a:schemeClr val="bg1">
                  <a:lumMod val="65000"/>
                </a:schemeClr>
              </a:gs>
              <a:gs pos="0">
                <a:schemeClr val="tx1">
                  <a:lumMod val="61000"/>
                  <a:lumOff val="39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90117" name="Grafik 6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D1B3A30B-827A-41C3-9327-D27E88FC99E1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4879B4"/>
              </a:gs>
              <a:gs pos="0">
                <a:schemeClr val="tx2"/>
              </a:gs>
              <a:gs pos="50000">
                <a:schemeClr val="accent1"/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0246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C5A4FFB9-E613-43CD-964A-AE1E9E6225EE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C00000"/>
              </a:gs>
              <a:gs pos="0">
                <a:srgbClr val="A40000">
                  <a:lumMod val="100000"/>
                </a:srgbClr>
              </a:gs>
              <a:gs pos="50000">
                <a:srgbClr val="D60000"/>
              </a:gs>
              <a:gs pos="100000">
                <a:srgbClr val="A80000">
                  <a:lumMod val="9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7414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6DD54E4-5D87-4DDA-86A7-5D3265BB197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24582" name="Grafik 6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E0A7362-2F94-4D89-A5F0-263D764F0B24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30726" name="Grafik 6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046146C9-533C-4473-A975-7739642B77B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www.htl-leonding.at/kontakt/lehrer-innen/" TargetMode="Externa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hyperlink" Target="http://vm96.htl-leonding.ac.at/wordpress/wp-content/uploads/lehrerinnen/" TargetMode="Externa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6624DB-9D99-43F5-BA95-9EA7DF8AE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RecyclerView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12F9CF-7A20-4B77-9AA6-10DEFA034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809BFB6-A8FA-42B0-BB80-E953BE872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212580"/>
            <a:ext cx="2799042" cy="489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769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8C6BFE-6FB0-4913-8B65-9061EB989C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Adaptergerüst wird angelegt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C45587-10A6-429B-9575-BF4AC6880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3997358"/>
            <a:ext cx="7725544" cy="2383970"/>
          </a:xfrm>
        </p:spPr>
        <p:txBody>
          <a:bodyPr/>
          <a:lstStyle/>
          <a:p>
            <a:r>
              <a:rPr lang="de-DE" sz="2400" dirty="0"/>
              <a:t>Übergebene Daten als Property verwenden</a:t>
            </a:r>
          </a:p>
          <a:p>
            <a:pPr lvl="1"/>
            <a:r>
              <a:rPr lang="de-DE" sz="2400" dirty="0"/>
              <a:t>Teachers-Parameter als </a:t>
            </a:r>
            <a:r>
              <a:rPr lang="de-DE" sz="2400" dirty="0" err="1"/>
              <a:t>val</a:t>
            </a:r>
            <a:r>
              <a:rPr lang="de-DE" sz="2400" dirty="0"/>
              <a:t> definieren</a:t>
            </a:r>
          </a:p>
          <a:p>
            <a:r>
              <a:rPr lang="de-DE" sz="2400" dirty="0"/>
              <a:t>Adapter auf </a:t>
            </a:r>
            <a:r>
              <a:rPr lang="de-DE" sz="2400" dirty="0" err="1"/>
              <a:t>TeacherViewHolder</a:t>
            </a:r>
            <a:r>
              <a:rPr lang="de-DE" sz="2400" dirty="0"/>
              <a:t> typisieren</a:t>
            </a:r>
          </a:p>
          <a:p>
            <a:pPr lvl="1"/>
            <a:r>
              <a:rPr lang="de-DE" sz="2400" dirty="0" err="1"/>
              <a:t>TeacherViewHolder</a:t>
            </a:r>
            <a:r>
              <a:rPr lang="de-DE" sz="2400" dirty="0"/>
              <a:t> als </a:t>
            </a:r>
            <a:r>
              <a:rPr lang="de-DE" sz="2400" dirty="0" err="1"/>
              <a:t>inner</a:t>
            </a:r>
            <a:r>
              <a:rPr lang="de-DE" sz="2400" dirty="0"/>
              <a:t> </a:t>
            </a:r>
            <a:r>
              <a:rPr lang="de-DE" sz="2400" dirty="0" err="1"/>
              <a:t>class</a:t>
            </a:r>
            <a:r>
              <a:rPr lang="de-DE" sz="2400" dirty="0"/>
              <a:t> </a:t>
            </a:r>
          </a:p>
          <a:p>
            <a:pPr lvl="1"/>
            <a:r>
              <a:rPr lang="de-DE" sz="2400" dirty="0"/>
              <a:t>Basisklasse: </a:t>
            </a:r>
            <a:r>
              <a:rPr lang="de-DE" sz="2400" dirty="0" err="1"/>
              <a:t>RecyclerView.ViewHolder</a:t>
            </a:r>
            <a:endParaRPr lang="de-DE" sz="2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4EE1CA0-BF6B-489B-8FC0-343DF605E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24744"/>
            <a:ext cx="8229600" cy="1797365"/>
          </a:xfrm>
          <a:prstGeom prst="rect">
            <a:avLst/>
          </a:prstGeom>
        </p:spPr>
      </p:pic>
      <p:sp>
        <p:nvSpPr>
          <p:cNvPr id="7" name="Sprechblase: rechteckig mit abgerundeten Ecken 6">
            <a:extLst>
              <a:ext uri="{FF2B5EF4-FFF2-40B4-BE49-F238E27FC236}">
                <a16:creationId xmlns:a16="http://schemas.microsoft.com/office/drawing/2014/main" id="{AA18DD18-F271-4F86-9BA9-ABF4D0817CE7}"/>
              </a:ext>
            </a:extLst>
          </p:cNvPr>
          <p:cNvSpPr/>
          <p:nvPr/>
        </p:nvSpPr>
        <p:spPr>
          <a:xfrm>
            <a:off x="1043608" y="3140968"/>
            <a:ext cx="1584176" cy="504056"/>
          </a:xfrm>
          <a:prstGeom prst="wedgeRoundRectCallout">
            <a:avLst>
              <a:gd name="adj1" fmla="val 79660"/>
              <a:gd name="adj2" fmla="val -17228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private </a:t>
            </a:r>
            <a:r>
              <a:rPr lang="de-AT" dirty="0" err="1"/>
              <a:t>val</a:t>
            </a:r>
            <a:r>
              <a:rPr lang="de-AT" dirty="0"/>
              <a:t> </a:t>
            </a:r>
            <a:r>
              <a:rPr lang="de-AT" dirty="0" err="1"/>
              <a:t>teachers</a:t>
            </a:r>
            <a:endParaRPr lang="de-AT" dirty="0"/>
          </a:p>
        </p:txBody>
      </p:sp>
      <p:sp>
        <p:nvSpPr>
          <p:cNvPr id="8" name="Sprechblase: rechteckig mit abgerundeten Ecken 7">
            <a:extLst>
              <a:ext uri="{FF2B5EF4-FFF2-40B4-BE49-F238E27FC236}">
                <a16:creationId xmlns:a16="http://schemas.microsoft.com/office/drawing/2014/main" id="{295C80B0-B070-4AB0-9896-D56CE62ADFE9}"/>
              </a:ext>
            </a:extLst>
          </p:cNvPr>
          <p:cNvSpPr/>
          <p:nvPr/>
        </p:nvSpPr>
        <p:spPr>
          <a:xfrm>
            <a:off x="4067944" y="3293368"/>
            <a:ext cx="4269160" cy="288032"/>
          </a:xfrm>
          <a:prstGeom prst="wedgeRoundRectCallout">
            <a:avLst>
              <a:gd name="adj1" fmla="val 35291"/>
              <a:gd name="adj2" fmla="val -3234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TeachersAdapter.TeacherViewHolder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035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D7294-75A8-4E66-81E6-3D0133AE1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Adapter-Methoden anlegen lassen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2C3225-D5A9-41F5-AAD5-FFA5AB1C0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BC17AE5-504E-4035-8589-30FC9778DE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468" y="1772815"/>
            <a:ext cx="8846532" cy="342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749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7B62A2-46D4-4608-9D84-EB171C6DB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Adapter-Methoden implementieren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B6AC7B-3495-4986-B13F-AB352AC05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423317"/>
            <a:ext cx="8229600" cy="4525963"/>
          </a:xfrm>
        </p:spPr>
        <p:txBody>
          <a:bodyPr/>
          <a:lstStyle/>
          <a:p>
            <a:r>
              <a:rPr lang="de-DE" dirty="0" err="1"/>
              <a:t>card</a:t>
            </a:r>
            <a:r>
              <a:rPr lang="de-DE" dirty="0"/>
              <a:t> ist in </a:t>
            </a:r>
            <a:r>
              <a:rPr lang="de-DE" dirty="0" err="1"/>
              <a:t>TeacherViewHolder</a:t>
            </a:r>
            <a:r>
              <a:rPr lang="de-DE" dirty="0"/>
              <a:t> ein Property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46FF1D3-75F4-4400-ACDA-8CA0F2E9AD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405270"/>
            <a:ext cx="8928992" cy="2967946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9A645536-1B66-42E3-B93D-145FBE668158}"/>
              </a:ext>
            </a:extLst>
          </p:cNvPr>
          <p:cNvSpPr/>
          <p:nvPr/>
        </p:nvSpPr>
        <p:spPr>
          <a:xfrm>
            <a:off x="323528" y="4249283"/>
            <a:ext cx="4032448" cy="3886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6261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8F2286-3299-44D3-AD91-964864E74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ViewHolder</a:t>
            </a:r>
            <a:r>
              <a:rPr lang="de-DE" dirty="0"/>
              <a:t> erzeugen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F0292B-EF66-4BED-A2EB-35846A91D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525963"/>
          </a:xfrm>
        </p:spPr>
        <p:txBody>
          <a:bodyPr/>
          <a:lstStyle/>
          <a:p>
            <a:r>
              <a:rPr lang="de-DE" sz="2400" dirty="0"/>
              <a:t>Anzahl der erzeugten </a:t>
            </a:r>
            <a:r>
              <a:rPr lang="de-DE" sz="2400" dirty="0" err="1"/>
              <a:t>ViewHolder</a:t>
            </a:r>
            <a:r>
              <a:rPr lang="de-DE" sz="2400" dirty="0"/>
              <a:t> hängt von Anzahl der Cards am Schirm ab</a:t>
            </a:r>
          </a:p>
          <a:p>
            <a:pPr lvl="1"/>
            <a:r>
              <a:rPr lang="de-DE" sz="2400" dirty="0"/>
              <a:t>Maximal 2 in Reserve</a:t>
            </a:r>
          </a:p>
          <a:p>
            <a:r>
              <a:rPr lang="de-DE" sz="2400" dirty="0"/>
              <a:t>Ausgabe der Erzeugung mit </a:t>
            </a:r>
            <a:r>
              <a:rPr lang="de-DE" sz="2400" dirty="0" err="1"/>
              <a:t>Hashcode</a:t>
            </a:r>
            <a:r>
              <a:rPr lang="de-DE" sz="2400" dirty="0"/>
              <a:t> zur Identifizierung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87C88C8-9F30-4790-8E6D-656D563C15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212976"/>
            <a:ext cx="866139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52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2FB440-A845-42A5-BEE3-CEF2FC84E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ViewHolder</a:t>
            </a:r>
            <a:r>
              <a:rPr lang="de-DE" dirty="0"/>
              <a:t> an Daten binden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00B48A-5A10-49D3-A0D2-89A6D7C9F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351309"/>
            <a:ext cx="8229600" cy="4525963"/>
          </a:xfrm>
        </p:spPr>
        <p:txBody>
          <a:bodyPr/>
          <a:lstStyle/>
          <a:p>
            <a:r>
              <a:rPr lang="de-DE" dirty="0"/>
              <a:t>Beim Scrollen werden </a:t>
            </a:r>
            <a:r>
              <a:rPr lang="de-DE" dirty="0" err="1"/>
              <a:t>Viewholder</a:t>
            </a:r>
            <a:r>
              <a:rPr lang="de-DE" dirty="0"/>
              <a:t> „recycelt“</a:t>
            </a:r>
          </a:p>
          <a:p>
            <a:r>
              <a:rPr lang="de-DE" dirty="0"/>
              <a:t>Verwendung der inline-</a:t>
            </a:r>
            <a:r>
              <a:rPr lang="de-DE" dirty="0" err="1"/>
              <a:t>Function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()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EF6C0DA-38B3-4A14-B3DC-26E57D3DD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22" y="2800002"/>
            <a:ext cx="9085156" cy="2645222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88F4D9FC-EB54-46E7-9D76-47AFD5A790DD}"/>
              </a:ext>
            </a:extLst>
          </p:cNvPr>
          <p:cNvSpPr/>
          <p:nvPr/>
        </p:nvSpPr>
        <p:spPr>
          <a:xfrm>
            <a:off x="395536" y="3573016"/>
            <a:ext cx="4824536" cy="165618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826510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D1284C-3AA4-400C-A791-0132DE78A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477821-C332-404F-A9B7-218656B0B5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80ED043-C004-4D0E-BE9C-C859A5627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908721"/>
            <a:ext cx="2817004" cy="504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50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0EB3BD-2248-4F08-8845-7EFE0CCD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/>
              <a:t>MeetTheTeacher</a:t>
            </a:r>
            <a:r>
              <a:rPr lang="de-DE" sz="2800" dirty="0"/>
              <a:t> – Livedaten von Homepage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D2B398-4B56-4E46-BAEA-6FA8C9FDC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268760"/>
            <a:ext cx="5194920" cy="4525963"/>
          </a:xfrm>
        </p:spPr>
        <p:txBody>
          <a:bodyPr/>
          <a:lstStyle/>
          <a:p>
            <a:r>
              <a:rPr lang="de-DE" sz="2400" dirty="0"/>
              <a:t>Einsatz von einfachem Multithreading</a:t>
            </a:r>
          </a:p>
          <a:p>
            <a:pPr lvl="1"/>
            <a:r>
              <a:rPr lang="de-DE" sz="2100" dirty="0" err="1"/>
              <a:t>AsyncTask</a:t>
            </a:r>
            <a:endParaRPr lang="de-DE" sz="2100" dirty="0"/>
          </a:p>
          <a:p>
            <a:pPr lvl="1"/>
            <a:r>
              <a:rPr lang="de-DE" sz="2100" dirty="0"/>
              <a:t>Später </a:t>
            </a:r>
            <a:r>
              <a:rPr lang="de-DE" sz="2100" dirty="0">
                <a:sym typeface="Wingdings" panose="05000000000000000000" pitchFamily="2" charset="2"/>
              </a:rPr>
              <a:t> Service</a:t>
            </a:r>
            <a:endParaRPr lang="de-DE" sz="2100" dirty="0"/>
          </a:p>
          <a:p>
            <a:r>
              <a:rPr lang="de-DE" sz="2400" dirty="0"/>
              <a:t>Textdaten von der Homepage herunterladen</a:t>
            </a:r>
          </a:p>
          <a:p>
            <a:r>
              <a:rPr lang="de-DE" sz="2400" dirty="0"/>
              <a:t>Bilder im Hintergrund laden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97A27EC-220E-4144-B170-9E66BDA93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160" y="908720"/>
            <a:ext cx="2592288" cy="522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5674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Verwendung der Klasse </a:t>
            </a:r>
            <a:r>
              <a:rPr lang="de-AT" dirty="0" err="1"/>
              <a:t>AsyncTask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51520" y="980728"/>
            <a:ext cx="8280920" cy="4608165"/>
          </a:xfrm>
        </p:spPr>
        <p:txBody>
          <a:bodyPr/>
          <a:lstStyle/>
          <a:p>
            <a:r>
              <a:rPr lang="de-AT" sz="2400" dirty="0"/>
              <a:t>Vereinfacht Kopplung UI-Thread mit Hintergrundthread</a:t>
            </a:r>
          </a:p>
          <a:p>
            <a:pPr lvl="1"/>
            <a:r>
              <a:rPr lang="de-AT" sz="2000" dirty="0"/>
              <a:t>Ergebnisübermittlung an UI-Thread ohne offensichtliche Threads/Handler</a:t>
            </a:r>
          </a:p>
          <a:p>
            <a:pPr lvl="1"/>
            <a:r>
              <a:rPr lang="de-AT" sz="2000" dirty="0"/>
              <a:t>Vergleichbar mit Java FX Task</a:t>
            </a:r>
          </a:p>
          <a:p>
            <a:pPr lvl="1"/>
            <a:r>
              <a:rPr lang="de-AT" sz="2000" dirty="0"/>
              <a:t>Generische Parameter</a:t>
            </a:r>
          </a:p>
          <a:p>
            <a:pPr lvl="2"/>
            <a:r>
              <a:rPr lang="de-AT" sz="2000" dirty="0"/>
              <a:t>Start des </a:t>
            </a:r>
            <a:r>
              <a:rPr lang="de-AT" sz="2000" dirty="0" err="1"/>
              <a:t>Hintergrundthreads</a:t>
            </a:r>
            <a:endParaRPr lang="de-AT" sz="2000" dirty="0"/>
          </a:p>
          <a:p>
            <a:pPr lvl="2"/>
            <a:r>
              <a:rPr lang="de-AT" sz="2000" dirty="0"/>
              <a:t>Meldung des Fortschritts</a:t>
            </a:r>
          </a:p>
          <a:p>
            <a:pPr lvl="2"/>
            <a:r>
              <a:rPr lang="de-AT" sz="2000" dirty="0"/>
              <a:t>Ergebnis des </a:t>
            </a:r>
            <a:r>
              <a:rPr lang="de-AT" sz="2000" dirty="0" err="1"/>
              <a:t>Hintergrundthreads</a:t>
            </a:r>
            <a:endParaRPr lang="de-AT" sz="20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221088"/>
            <a:ext cx="653210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40670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AsyncTask</a:t>
            </a:r>
            <a:r>
              <a:rPr lang="de-AT" dirty="0"/>
              <a:t> - Überblick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1049862"/>
            <a:ext cx="7488832" cy="4971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93911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2C679742-9F22-4221-B98B-3A66B6E76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720" y="2564904"/>
            <a:ext cx="8588559" cy="376020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Daten per </a:t>
            </a:r>
            <a:r>
              <a:rPr lang="de-AT" dirty="0" err="1"/>
              <a:t>AsyncTask</a:t>
            </a:r>
            <a:r>
              <a:rPr lang="de-AT" dirty="0"/>
              <a:t> laden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51520" y="980728"/>
            <a:ext cx="8207375" cy="4752181"/>
          </a:xfrm>
        </p:spPr>
        <p:txBody>
          <a:bodyPr/>
          <a:lstStyle/>
          <a:p>
            <a:r>
              <a:rPr lang="de-AT" sz="2000" dirty="0" err="1"/>
              <a:t>AsyncTask</a:t>
            </a:r>
            <a:r>
              <a:rPr lang="de-AT" sz="2000" dirty="0"/>
              <a:t> ohne </a:t>
            </a:r>
            <a:r>
              <a:rPr lang="de-AT" sz="2000" dirty="0" err="1"/>
              <a:t>onProgressUpdate</a:t>
            </a:r>
            <a:r>
              <a:rPr lang="de-AT" sz="2000" dirty="0"/>
              <a:t>(): Parameter: </a:t>
            </a:r>
            <a:r>
              <a:rPr lang="de-AT" sz="2000" dirty="0" err="1"/>
              <a:t>Url</a:t>
            </a:r>
            <a:r>
              <a:rPr lang="de-AT" sz="2000" dirty="0"/>
              <a:t>, Ergebnis: Teacher-Liste</a:t>
            </a:r>
          </a:p>
          <a:p>
            <a:r>
              <a:rPr lang="de-AT" sz="2000" dirty="0"/>
              <a:t>Übergabe einer </a:t>
            </a:r>
            <a:r>
              <a:rPr lang="de-AT" sz="2000" dirty="0" err="1"/>
              <a:t>CallbackRoutine</a:t>
            </a:r>
            <a:r>
              <a:rPr lang="de-AT" sz="2000" dirty="0"/>
              <a:t>, mit der Ergebnis an </a:t>
            </a:r>
            <a:r>
              <a:rPr lang="de-AT" sz="2000" dirty="0" err="1"/>
              <a:t>MainActivity</a:t>
            </a:r>
            <a:r>
              <a:rPr lang="de-AT" sz="2000" dirty="0"/>
              <a:t> übertragen wird, als </a:t>
            </a:r>
            <a:r>
              <a:rPr lang="de-AT" sz="2000" dirty="0" err="1"/>
              <a:t>Konstruktorparameter</a:t>
            </a:r>
            <a:endParaRPr lang="de-AT" sz="2000" dirty="0"/>
          </a:p>
          <a:p>
            <a:endParaRPr lang="de-AT" sz="2000" dirty="0"/>
          </a:p>
        </p:txBody>
      </p:sp>
      <p:sp>
        <p:nvSpPr>
          <p:cNvPr id="12" name="Sprechblase: oval 11">
            <a:extLst>
              <a:ext uri="{FF2B5EF4-FFF2-40B4-BE49-F238E27FC236}">
                <a16:creationId xmlns:a16="http://schemas.microsoft.com/office/drawing/2014/main" id="{59B6CC28-2431-416B-B679-543101922049}"/>
              </a:ext>
            </a:extLst>
          </p:cNvPr>
          <p:cNvSpPr/>
          <p:nvPr/>
        </p:nvSpPr>
        <p:spPr>
          <a:xfrm>
            <a:off x="5220072" y="2564904"/>
            <a:ext cx="2088232" cy="732375"/>
          </a:xfrm>
          <a:prstGeom prst="wedgeEllipseCallout">
            <a:avLst>
              <a:gd name="adj1" fmla="val -103849"/>
              <a:gd name="adj2" fmla="val 201661"/>
            </a:avLst>
          </a:prstGeom>
          <a:solidFill>
            <a:srgbClr val="4F81BD">
              <a:alpha val="74902"/>
            </a:srgbClr>
          </a:solidFill>
          <a:ln>
            <a:solidFill>
              <a:srgbClr val="385D8A">
                <a:alpha val="74902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err="1"/>
              <a:t>Hintergrundaktivitat</a:t>
            </a:r>
            <a:endParaRPr lang="de-AT" dirty="0"/>
          </a:p>
        </p:txBody>
      </p:sp>
      <p:sp>
        <p:nvSpPr>
          <p:cNvPr id="13" name="Sprechblase: oval 12">
            <a:extLst>
              <a:ext uri="{FF2B5EF4-FFF2-40B4-BE49-F238E27FC236}">
                <a16:creationId xmlns:a16="http://schemas.microsoft.com/office/drawing/2014/main" id="{6526A91D-AA1B-4F08-A44E-DEDDF82CAFED}"/>
              </a:ext>
            </a:extLst>
          </p:cNvPr>
          <p:cNvSpPr/>
          <p:nvPr/>
        </p:nvSpPr>
        <p:spPr>
          <a:xfrm>
            <a:off x="6372200" y="5518464"/>
            <a:ext cx="2384648" cy="731143"/>
          </a:xfrm>
          <a:prstGeom prst="wedgeEllipseCallout">
            <a:avLst>
              <a:gd name="adj1" fmla="val -149843"/>
              <a:gd name="adj2" fmla="val -101889"/>
            </a:avLst>
          </a:prstGeom>
          <a:solidFill>
            <a:srgbClr val="4F81BD">
              <a:alpha val="7490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Läuft wieder im UI Thread</a:t>
            </a:r>
          </a:p>
        </p:txBody>
      </p:sp>
      <p:sp>
        <p:nvSpPr>
          <p:cNvPr id="14" name="Abgerundetes Rechteck 5">
            <a:extLst>
              <a:ext uri="{FF2B5EF4-FFF2-40B4-BE49-F238E27FC236}">
                <a16:creationId xmlns:a16="http://schemas.microsoft.com/office/drawing/2014/main" id="{B7E59250-F144-44FB-BEA0-238DC3669E35}"/>
              </a:ext>
            </a:extLst>
          </p:cNvPr>
          <p:cNvSpPr/>
          <p:nvPr/>
        </p:nvSpPr>
        <p:spPr>
          <a:xfrm>
            <a:off x="2627784" y="4449407"/>
            <a:ext cx="1512168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5" name="Abgerundetes Rechteck 5">
            <a:extLst>
              <a:ext uri="{FF2B5EF4-FFF2-40B4-BE49-F238E27FC236}">
                <a16:creationId xmlns:a16="http://schemas.microsoft.com/office/drawing/2014/main" id="{CD9FF08E-E2D3-4D57-A7D0-917408AC9C4C}"/>
              </a:ext>
            </a:extLst>
          </p:cNvPr>
          <p:cNvSpPr/>
          <p:nvPr/>
        </p:nvSpPr>
        <p:spPr>
          <a:xfrm>
            <a:off x="2627784" y="4881455"/>
            <a:ext cx="1368152" cy="28803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95206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eine </a:t>
            </a:r>
            <a:r>
              <a:rPr lang="de-DE" dirty="0" err="1"/>
              <a:t>RecyclerView</a:t>
            </a:r>
            <a:r>
              <a:rPr lang="de-DE" dirty="0"/>
              <a:t> - Beispiele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268760"/>
            <a:ext cx="4869696" cy="4525963"/>
          </a:xfrm>
        </p:spPr>
        <p:txBody>
          <a:bodyPr/>
          <a:lstStyle/>
          <a:p>
            <a:r>
              <a:rPr lang="de-DE" sz="2400" dirty="0"/>
              <a:t>Effiziente Listendarstellung großer Datenmengen</a:t>
            </a:r>
          </a:p>
          <a:p>
            <a:pPr lvl="1"/>
            <a:r>
              <a:rPr lang="de-DE" sz="2400" dirty="0"/>
              <a:t>Eingebautes „Recycling“ der Listenelemente</a:t>
            </a:r>
          </a:p>
          <a:p>
            <a:r>
              <a:rPr lang="de-DE" sz="2400" dirty="0"/>
              <a:t>Erweiterte und effizientere </a:t>
            </a:r>
            <a:r>
              <a:rPr lang="de-DE" sz="2400" dirty="0" err="1"/>
              <a:t>ListView</a:t>
            </a:r>
            <a:endParaRPr lang="de-DE" sz="2400" dirty="0"/>
          </a:p>
          <a:p>
            <a:pPr lvl="1"/>
            <a:r>
              <a:rPr lang="de-DE" sz="2100" dirty="0"/>
              <a:t>Unterschiedliche Layouts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1124744"/>
            <a:ext cx="2061384" cy="4019699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240" y="1988840"/>
            <a:ext cx="2032958" cy="406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831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E50EF-808F-4F7C-AC0F-F5C9BCB4D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MainActivity</a:t>
            </a:r>
            <a:r>
              <a:rPr lang="de-DE" dirty="0"/>
              <a:t> – Aufruf </a:t>
            </a:r>
            <a:r>
              <a:rPr lang="de-DE" dirty="0">
                <a:sym typeface="Wingdings" panose="05000000000000000000" pitchFamily="2" charset="2"/>
              </a:rPr>
              <a:t> asynchron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2E96471-9CDA-4CCA-B251-36E3E255B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01" y="2132489"/>
            <a:ext cx="8336397" cy="3331502"/>
          </a:xfrm>
          <a:prstGeom prst="rect">
            <a:avLst/>
          </a:prstGeom>
        </p:spPr>
      </p:pic>
      <p:sp>
        <p:nvSpPr>
          <p:cNvPr id="5" name="Abgerundetes Rechteck 5">
            <a:extLst>
              <a:ext uri="{FF2B5EF4-FFF2-40B4-BE49-F238E27FC236}">
                <a16:creationId xmlns:a16="http://schemas.microsoft.com/office/drawing/2014/main" id="{D794ED41-B496-469D-845B-47A8FF39AB2B}"/>
              </a:ext>
            </a:extLst>
          </p:cNvPr>
          <p:cNvSpPr/>
          <p:nvPr/>
        </p:nvSpPr>
        <p:spPr>
          <a:xfrm>
            <a:off x="1043609" y="3284984"/>
            <a:ext cx="3672408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Abgerundetes Rechteck 5">
            <a:extLst>
              <a:ext uri="{FF2B5EF4-FFF2-40B4-BE49-F238E27FC236}">
                <a16:creationId xmlns:a16="http://schemas.microsoft.com/office/drawing/2014/main" id="{0403ABDF-CE4F-40EE-8B1E-E475B30E17AC}"/>
              </a:ext>
            </a:extLst>
          </p:cNvPr>
          <p:cNvSpPr/>
          <p:nvPr/>
        </p:nvSpPr>
        <p:spPr>
          <a:xfrm>
            <a:off x="1043608" y="4077072"/>
            <a:ext cx="7696590" cy="43204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91924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180C0-C48C-4696-984F-95B417998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HTML-Seite in List&lt;Teacher&gt; parsen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8CD0F6D-6646-4773-A97C-695F355CA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1520" y="908720"/>
            <a:ext cx="8207375" cy="4824189"/>
          </a:xfrm>
        </p:spPr>
        <p:txBody>
          <a:bodyPr/>
          <a:lstStyle/>
          <a:p>
            <a:r>
              <a:rPr lang="de-DE" dirty="0"/>
              <a:t>Verschiedene Wege</a:t>
            </a:r>
          </a:p>
          <a:p>
            <a:pPr lvl="1"/>
            <a:r>
              <a:rPr lang="de-DE" dirty="0" err="1"/>
              <a:t>Regex</a:t>
            </a:r>
            <a:endParaRPr lang="de-DE" dirty="0"/>
          </a:p>
          <a:p>
            <a:pPr lvl="1"/>
            <a:r>
              <a:rPr lang="de-DE" dirty="0" err="1"/>
              <a:t>Jsoup</a:t>
            </a:r>
            <a:endParaRPr lang="de-DE" dirty="0"/>
          </a:p>
          <a:p>
            <a:pPr lvl="1"/>
            <a:r>
              <a:rPr lang="de-DE" dirty="0"/>
              <a:t>Streaming API</a:t>
            </a:r>
          </a:p>
          <a:p>
            <a:r>
              <a:rPr lang="de-DE" dirty="0"/>
              <a:t>Url: </a:t>
            </a:r>
            <a:r>
              <a:rPr lang="de-DE" dirty="0">
                <a:hlinkClick r:id="rId2"/>
              </a:rPr>
              <a:t>https://www.htl-leonding.at/kontakt/lehrer-innen/</a:t>
            </a:r>
            <a:endParaRPr lang="de-DE" dirty="0"/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FAD5E9B6-7B56-4AE8-A03A-371B4CBA5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263" y="3284984"/>
            <a:ext cx="7629876" cy="326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63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E3E008-C06B-41DA-8EB2-9B3C2B833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Lehrer-Images Laden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29B9A90-8214-4C21-9A07-6B877A0FF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68835"/>
            <a:ext cx="8229600" cy="3081872"/>
          </a:xfrm>
        </p:spPr>
        <p:txBody>
          <a:bodyPr/>
          <a:lstStyle/>
          <a:p>
            <a:r>
              <a:rPr lang="de-DE" sz="2000" dirty="0"/>
              <a:t>Homepage derzeit in Umstellung =&gt; </a:t>
            </a:r>
          </a:p>
          <a:p>
            <a:pPr lvl="1"/>
            <a:r>
              <a:rPr lang="de-DE" sz="1700" dirty="0"/>
              <a:t>Workaround über </a:t>
            </a:r>
            <a:r>
              <a:rPr lang="de-DE" sz="1700" dirty="0">
                <a:hlinkClick r:id="rId2"/>
              </a:rPr>
              <a:t>http://vm96.htl-leonding.ac.at/wordpress/wp-content/uploads/lehrerinnen/</a:t>
            </a:r>
            <a:endParaRPr lang="de-DE" sz="1700" dirty="0"/>
          </a:p>
          <a:p>
            <a:pPr lvl="1"/>
            <a:r>
              <a:rPr lang="de-DE" sz="1700" dirty="0" err="1"/>
              <a:t>Matching</a:t>
            </a:r>
            <a:r>
              <a:rPr lang="de-DE" sz="1700" dirty="0"/>
              <a:t> über Teacher-Name (Nachname, </a:t>
            </a:r>
            <a:r>
              <a:rPr lang="de-DE" sz="1700" dirty="0" err="1"/>
              <a:t>lowercase</a:t>
            </a:r>
            <a:r>
              <a:rPr lang="de-DE" sz="1700" dirty="0"/>
              <a:t>, Umlaute =&gt; ASCII)</a:t>
            </a:r>
            <a:endParaRPr lang="de-DE" sz="2000" dirty="0"/>
          </a:p>
          <a:p>
            <a:r>
              <a:rPr lang="de-DE" sz="2000" dirty="0"/>
              <a:t>Wann Image laden?</a:t>
            </a:r>
          </a:p>
          <a:p>
            <a:pPr lvl="1"/>
            <a:r>
              <a:rPr lang="de-DE" sz="1700" dirty="0"/>
              <a:t>Bei Teacher-</a:t>
            </a:r>
            <a:r>
              <a:rPr lang="de-DE" sz="1700" dirty="0" err="1"/>
              <a:t>Parsing</a:t>
            </a:r>
            <a:r>
              <a:rPr lang="de-DE" sz="1700" dirty="0"/>
              <a:t> aus HTML</a:t>
            </a:r>
          </a:p>
          <a:p>
            <a:pPr lvl="1"/>
            <a:r>
              <a:rPr lang="de-DE" sz="1700" dirty="0"/>
              <a:t>Oder im </a:t>
            </a:r>
            <a:r>
              <a:rPr lang="de-DE" sz="1700" dirty="0" err="1"/>
              <a:t>onBindViewHolder</a:t>
            </a:r>
            <a:r>
              <a:rPr lang="de-DE" sz="1700" dirty="0"/>
              <a:t> (asynchron)</a:t>
            </a:r>
          </a:p>
          <a:p>
            <a:pPr lvl="1"/>
            <a:r>
              <a:rPr lang="de-DE" sz="1700" dirty="0"/>
              <a:t>Kein Image vorhanden =&gt; anonym.jpg</a:t>
            </a:r>
          </a:p>
          <a:p>
            <a:r>
              <a:rPr lang="de-DE" sz="2000" dirty="0"/>
              <a:t>Wie?</a:t>
            </a:r>
          </a:p>
          <a:p>
            <a:pPr lvl="1"/>
            <a:r>
              <a:rPr lang="de-DE" sz="1700" dirty="0" err="1"/>
              <a:t>IntputStream</a:t>
            </a:r>
            <a:r>
              <a:rPr lang="de-DE" sz="1700" dirty="0"/>
              <a:t> der </a:t>
            </a:r>
            <a:r>
              <a:rPr lang="de-DE" sz="1700" dirty="0" err="1"/>
              <a:t>HttpURLConnection</a:t>
            </a:r>
            <a:r>
              <a:rPr lang="de-DE" sz="1700" dirty="0"/>
              <a:t> über </a:t>
            </a:r>
            <a:r>
              <a:rPr lang="de-DE" sz="1700" dirty="0" err="1"/>
              <a:t>BitmapFactory</a:t>
            </a:r>
            <a:r>
              <a:rPr lang="de-DE" sz="1700" dirty="0"/>
              <a:t> </a:t>
            </a:r>
            <a:r>
              <a:rPr lang="de-DE" sz="1700" dirty="0" err="1"/>
              <a:t>decoden</a:t>
            </a:r>
            <a:endParaRPr lang="de-DE" sz="1700" dirty="0"/>
          </a:p>
          <a:p>
            <a:pPr lvl="1"/>
            <a:endParaRPr lang="de-DE" sz="17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CDB7D19-2B37-4715-87B8-E1830A336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005064"/>
            <a:ext cx="792088" cy="103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6928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2BAAC0-1B10-4610-8E2B-B2854E958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741438-DB7C-42BF-BD74-36F1486DDF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946FF81-C3FE-4ADC-87B6-130D5F846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5" y="1084250"/>
            <a:ext cx="2592290" cy="46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191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Gridlayout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4"/>
            <a:ext cx="3754760" cy="4525963"/>
          </a:xfrm>
        </p:spPr>
        <p:txBody>
          <a:bodyPr/>
          <a:lstStyle/>
          <a:p>
            <a:r>
              <a:rPr lang="de-DE" sz="2400" dirty="0"/>
              <a:t>Horizontale oder vertikale </a:t>
            </a:r>
            <a:r>
              <a:rPr lang="de-DE" sz="2400" dirty="0" err="1"/>
              <a:t>ScrollList</a:t>
            </a:r>
            <a:endParaRPr lang="de-DE" sz="2400" dirty="0"/>
          </a:p>
          <a:p>
            <a:pPr lvl="1"/>
            <a:r>
              <a:rPr lang="de-DE" sz="2100" dirty="0"/>
              <a:t>Horizontal ist bei </a:t>
            </a:r>
            <a:r>
              <a:rPr lang="de-DE" sz="2100" dirty="0" err="1"/>
              <a:t>ListView</a:t>
            </a:r>
            <a:r>
              <a:rPr lang="de-DE" sz="2100" dirty="0"/>
              <a:t> nicht möglich</a:t>
            </a:r>
          </a:p>
          <a:p>
            <a:pPr lvl="1"/>
            <a:endParaRPr lang="de-DE" sz="2100" dirty="0"/>
          </a:p>
          <a:p>
            <a:r>
              <a:rPr lang="de-DE" sz="2400" dirty="0" err="1"/>
              <a:t>StaggeredLayout</a:t>
            </a:r>
            <a:r>
              <a:rPr lang="de-DE" sz="2400" dirty="0"/>
              <a:t>-Manager </a:t>
            </a:r>
            <a:r>
              <a:rPr lang="de-DE" sz="2400" dirty="0">
                <a:sym typeface="Wingdings" panose="05000000000000000000" pitchFamily="2" charset="2"/>
              </a:rPr>
              <a:t> </a:t>
            </a:r>
            <a:r>
              <a:rPr lang="de-DE" sz="2400" dirty="0" err="1">
                <a:sym typeface="Wingdings" panose="05000000000000000000" pitchFamily="2" charset="2"/>
              </a:rPr>
              <a:t>ZickZack</a:t>
            </a:r>
            <a:r>
              <a:rPr lang="de-DE" sz="2400" dirty="0">
                <a:sym typeface="Wingdings" panose="05000000000000000000" pitchFamily="2" charset="2"/>
              </a:rPr>
              <a:t>-Design</a:t>
            </a:r>
          </a:p>
          <a:p>
            <a:endParaRPr lang="de-DE" sz="2400" dirty="0">
              <a:sym typeface="Wingdings" panose="05000000000000000000" pitchFamily="2" charset="2"/>
            </a:endParaRPr>
          </a:p>
          <a:p>
            <a:r>
              <a:rPr lang="de-DE" sz="2400" dirty="0" err="1">
                <a:sym typeface="Wingdings" panose="05000000000000000000" pitchFamily="2" charset="2"/>
              </a:rPr>
              <a:t>Defaultanimationen</a:t>
            </a:r>
            <a:endParaRPr lang="de-DE" sz="2400" dirty="0"/>
          </a:p>
          <a:p>
            <a:endParaRPr lang="de-DE" sz="24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6538" y="1340768"/>
            <a:ext cx="1948426" cy="3806577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0713" y="1844824"/>
            <a:ext cx="1981687" cy="397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78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Benutzerdefiniertes Listenlayout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23528" y="1341115"/>
            <a:ext cx="5256584" cy="4608165"/>
          </a:xfrm>
        </p:spPr>
        <p:txBody>
          <a:bodyPr/>
          <a:lstStyle/>
          <a:p>
            <a:r>
              <a:rPr lang="de-DE" sz="2400" dirty="0"/>
              <a:t>Früher </a:t>
            </a:r>
            <a:r>
              <a:rPr lang="de-DE" sz="2400" dirty="0" err="1"/>
              <a:t>Listactivity</a:t>
            </a:r>
            <a:r>
              <a:rPr lang="de-DE" sz="2400" dirty="0"/>
              <a:t> mit eigenem Layout für Zeile</a:t>
            </a:r>
          </a:p>
          <a:p>
            <a:pPr lvl="1"/>
            <a:r>
              <a:rPr lang="de-DE" sz="2200" dirty="0"/>
              <a:t>Ausgelagert in XML-View</a:t>
            </a:r>
          </a:p>
          <a:p>
            <a:r>
              <a:rPr lang="de-DE" sz="2400" dirty="0" err="1"/>
              <a:t>ListView</a:t>
            </a:r>
            <a:r>
              <a:rPr lang="de-DE" sz="2400" dirty="0"/>
              <a:t> ist nicht sehr performant</a:t>
            </a:r>
          </a:p>
          <a:p>
            <a:pPr lvl="1"/>
            <a:r>
              <a:rPr lang="de-DE" sz="2000" dirty="0"/>
              <a:t>Pro Zeile wird eine View erzeugt</a:t>
            </a:r>
          </a:p>
          <a:p>
            <a:pPr lvl="1"/>
            <a:r>
              <a:rPr lang="de-DE" sz="2000" dirty="0"/>
              <a:t>Lange Liste </a:t>
            </a:r>
            <a:r>
              <a:rPr lang="de-DE" sz="2000" dirty="0">
                <a:sym typeface="Wingdings" panose="05000000000000000000" pitchFamily="2" charset="2"/>
              </a:rPr>
              <a:t> Speicher, Laufzeit</a:t>
            </a:r>
            <a:endParaRPr lang="de-DE" sz="2000" dirty="0"/>
          </a:p>
        </p:txBody>
      </p:sp>
      <p:sp>
        <p:nvSpPr>
          <p:cNvPr id="6" name="Abgerundetes Rechteck 5"/>
          <p:cNvSpPr/>
          <p:nvPr/>
        </p:nvSpPr>
        <p:spPr>
          <a:xfrm>
            <a:off x="395536" y="5733256"/>
            <a:ext cx="4968552" cy="5760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MeetTheTeacher</a:t>
            </a:r>
            <a:r>
              <a:rPr lang="de-DE" dirty="0"/>
              <a:t> – </a:t>
            </a:r>
            <a:r>
              <a:rPr lang="de-DE" dirty="0" err="1"/>
              <a:t>RecyclerView</a:t>
            </a:r>
            <a:r>
              <a:rPr lang="de-DE" dirty="0"/>
              <a:t> Anfang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473D5F4-01F1-4CFE-ACB7-7703A60EBF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1430" y="1052885"/>
            <a:ext cx="2799042" cy="4896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43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691931-BD37-409F-B719-2C971AB2C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Datenklasse anlegen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CD2391-0E74-40B6-B6C5-BE18202A41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25963"/>
          </a:xfrm>
        </p:spPr>
        <p:txBody>
          <a:bodyPr/>
          <a:lstStyle/>
          <a:p>
            <a:r>
              <a:rPr lang="de-DE" sz="2000" dirty="0"/>
              <a:t>Dummy-Factory-Method liefert 4 Lehrer</a:t>
            </a:r>
          </a:p>
          <a:p>
            <a:pPr lvl="1"/>
            <a:r>
              <a:rPr lang="de-DE" sz="1700" dirty="0"/>
              <a:t>Besser: über </a:t>
            </a:r>
            <a:r>
              <a:rPr lang="de-DE" sz="1700" dirty="0" err="1"/>
              <a:t>companion</a:t>
            </a:r>
            <a:r>
              <a:rPr lang="de-DE" sz="1700" dirty="0"/>
              <a:t> </a:t>
            </a:r>
            <a:r>
              <a:rPr lang="de-DE" sz="1700" dirty="0" err="1"/>
              <a:t>object</a:t>
            </a:r>
            <a:endParaRPr lang="de-DE" sz="1700" dirty="0"/>
          </a:p>
          <a:p>
            <a:r>
              <a:rPr lang="de-DE" sz="2000" dirty="0"/>
              <a:t>Bilder liegen im </a:t>
            </a:r>
            <a:r>
              <a:rPr lang="de-DE" sz="2000" dirty="0" err="1"/>
              <a:t>drawable</a:t>
            </a:r>
            <a:r>
              <a:rPr lang="de-DE" sz="2000" dirty="0"/>
              <a:t>-Ordner</a:t>
            </a:r>
          </a:p>
          <a:p>
            <a:pPr lvl="1"/>
            <a:r>
              <a:rPr lang="de-DE" sz="2000" dirty="0"/>
              <a:t>Von Schulhomepage kopieren (oder </a:t>
            </a:r>
            <a:r>
              <a:rPr lang="de-DE" sz="2000" dirty="0" err="1"/>
              <a:t>Moodle</a:t>
            </a:r>
            <a:r>
              <a:rPr lang="de-DE" sz="2000" dirty="0"/>
              <a:t>)</a:t>
            </a:r>
          </a:p>
          <a:p>
            <a:pPr lvl="1"/>
            <a:r>
              <a:rPr lang="de-DE" sz="2000" dirty="0"/>
              <a:t>Referenz vorläufig als </a:t>
            </a:r>
            <a:r>
              <a:rPr lang="de-DE" sz="2000" dirty="0" err="1"/>
              <a:t>int</a:t>
            </a:r>
            <a:endParaRPr lang="de-DE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FDACE3B-CE57-4560-A149-91F0ABCE3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3" y="3140968"/>
            <a:ext cx="9144000" cy="1732968"/>
          </a:xfrm>
          <a:prstGeom prst="rect">
            <a:avLst/>
          </a:prstGeom>
        </p:spPr>
      </p:pic>
      <p:sp>
        <p:nvSpPr>
          <p:cNvPr id="6" name="Sprechblase: oval 5">
            <a:extLst>
              <a:ext uri="{FF2B5EF4-FFF2-40B4-BE49-F238E27FC236}">
                <a16:creationId xmlns:a16="http://schemas.microsoft.com/office/drawing/2014/main" id="{A0EAF993-C2C7-44D5-BD7D-BD18A9975D48}"/>
              </a:ext>
            </a:extLst>
          </p:cNvPr>
          <p:cNvSpPr/>
          <p:nvPr/>
        </p:nvSpPr>
        <p:spPr>
          <a:xfrm>
            <a:off x="1115616" y="5388421"/>
            <a:ext cx="3096344" cy="864096"/>
          </a:xfrm>
          <a:prstGeom prst="wedgeEllipseCallout">
            <a:avLst>
              <a:gd name="adj1" fmla="val -36830"/>
              <a:gd name="adj2" fmla="val -1414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/>
              <a:t>Oder: Companion </a:t>
            </a:r>
            <a:r>
              <a:rPr lang="de-AT" dirty="0" err="1"/>
              <a:t>Object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56091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E418E5-FA75-4897-AE2D-572A2886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Dependencies</a:t>
            </a:r>
            <a:r>
              <a:rPr lang="de-DE" dirty="0"/>
              <a:t> in </a:t>
            </a:r>
            <a:r>
              <a:rPr lang="de-DE" dirty="0" err="1"/>
              <a:t>Gradle</a:t>
            </a:r>
            <a:r>
              <a:rPr lang="de-DE" dirty="0"/>
              <a:t> eintragen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51BAA1-F4C1-45D4-ADE9-5117AC517A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229600" cy="4525963"/>
          </a:xfrm>
        </p:spPr>
        <p:txBody>
          <a:bodyPr/>
          <a:lstStyle/>
          <a:p>
            <a:r>
              <a:rPr lang="de-DE" sz="2400" dirty="0"/>
              <a:t>In </a:t>
            </a:r>
            <a:r>
              <a:rPr lang="de-DE" sz="2400" dirty="0" err="1"/>
              <a:t>build.gradle</a:t>
            </a:r>
            <a:r>
              <a:rPr lang="de-DE" sz="2400" dirty="0"/>
              <a:t> (Module: </a:t>
            </a:r>
            <a:r>
              <a:rPr lang="de-DE" sz="2400" dirty="0" err="1"/>
              <a:t>app</a:t>
            </a:r>
            <a:r>
              <a:rPr lang="de-DE" sz="2400" dirty="0"/>
              <a:t>)</a:t>
            </a:r>
          </a:p>
          <a:p>
            <a:r>
              <a:rPr lang="de-DE" sz="2400" dirty="0"/>
              <a:t>Aktuelle Version „erarbeiten“</a:t>
            </a:r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endParaRPr lang="de-DE" sz="2400" dirty="0"/>
          </a:p>
          <a:p>
            <a:r>
              <a:rPr lang="de-DE" sz="2400" dirty="0"/>
              <a:t>Synchronisieren</a:t>
            </a:r>
          </a:p>
          <a:p>
            <a:endParaRPr lang="de-DE" sz="2400" dirty="0"/>
          </a:p>
          <a:p>
            <a:r>
              <a:rPr lang="de-DE" sz="2400" dirty="0"/>
              <a:t>Alternativ einfach per Designer in Layout ziehen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81396B5-4316-4EB5-B477-75E6C1CB7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40" y="2514798"/>
            <a:ext cx="8073305" cy="914202"/>
          </a:xfrm>
          <a:prstGeom prst="rect">
            <a:avLst/>
          </a:prstGeom>
        </p:spPr>
      </p:pic>
      <p:sp>
        <p:nvSpPr>
          <p:cNvPr id="5" name="Abgerundetes Rechteck 4">
            <a:extLst>
              <a:ext uri="{FF2B5EF4-FFF2-40B4-BE49-F238E27FC236}">
                <a16:creationId xmlns:a16="http://schemas.microsoft.com/office/drawing/2014/main" id="{9696EF7F-A777-4374-A8B0-A23AD571AD7F}"/>
              </a:ext>
            </a:extLst>
          </p:cNvPr>
          <p:cNvSpPr/>
          <p:nvPr/>
        </p:nvSpPr>
        <p:spPr>
          <a:xfrm>
            <a:off x="457200" y="2780928"/>
            <a:ext cx="8023920" cy="7200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BA1E928-907C-48FD-8BC5-61EA7793F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725" y="2166565"/>
            <a:ext cx="5934075" cy="27622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7BACB497-1E39-4F19-86C1-73D2C4A10D4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460102"/>
            <a:ext cx="907011" cy="726332"/>
          </a:xfrm>
          <a:prstGeom prst="rect">
            <a:avLst/>
          </a:prstGeom>
        </p:spPr>
      </p:pic>
      <p:sp>
        <p:nvSpPr>
          <p:cNvPr id="9" name="Abgerundetes Rechteck 4">
            <a:extLst>
              <a:ext uri="{FF2B5EF4-FFF2-40B4-BE49-F238E27FC236}">
                <a16:creationId xmlns:a16="http://schemas.microsoft.com/office/drawing/2014/main" id="{EB8CA6B2-7748-410F-897F-6D33B01158B4}"/>
              </a:ext>
            </a:extLst>
          </p:cNvPr>
          <p:cNvSpPr/>
          <p:nvPr/>
        </p:nvSpPr>
        <p:spPr>
          <a:xfrm>
            <a:off x="7524328" y="1268413"/>
            <a:ext cx="1368152" cy="129649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4513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Views: </a:t>
            </a:r>
            <a:r>
              <a:rPr lang="de-DE" dirty="0" err="1"/>
              <a:t>CardView</a:t>
            </a:r>
            <a:r>
              <a:rPr lang="de-DE" dirty="0"/>
              <a:t>, </a:t>
            </a:r>
            <a:r>
              <a:rPr lang="de-DE" dirty="0" err="1"/>
              <a:t>RecyclerView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14028" y="1124745"/>
            <a:ext cx="8207375" cy="502589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de-DE" sz="2400" dirty="0"/>
              <a:t>Layout für einen Teacher als </a:t>
            </a:r>
            <a:r>
              <a:rPr lang="de-DE" sz="2000" b="1" i="1" dirty="0" err="1">
                <a:solidFill>
                  <a:srgbClr val="0070C0"/>
                </a:solidFill>
              </a:rPr>
              <a:t>CardView</a:t>
            </a:r>
            <a:r>
              <a:rPr lang="de-DE" sz="2400" dirty="0"/>
              <a:t> definieren</a:t>
            </a:r>
          </a:p>
          <a:p>
            <a:pPr lvl="1"/>
            <a:r>
              <a:rPr lang="de-DE" sz="2000" b="1" i="1" dirty="0">
                <a:solidFill>
                  <a:srgbClr val="0070C0"/>
                </a:solidFill>
              </a:rPr>
              <a:t>teacher_card.xml</a:t>
            </a:r>
          </a:p>
          <a:p>
            <a:pPr lvl="1"/>
            <a:r>
              <a:rPr lang="de-DE" sz="2000" i="1" dirty="0" err="1"/>
              <a:t>imageView</a:t>
            </a:r>
            <a:endParaRPr lang="de-DE" sz="2000" i="1" dirty="0"/>
          </a:p>
          <a:p>
            <a:pPr lvl="1"/>
            <a:r>
              <a:rPr lang="de-DE" sz="2000" i="1" dirty="0" err="1"/>
              <a:t>tvName</a:t>
            </a:r>
            <a:r>
              <a:rPr lang="de-DE" sz="2000" i="1" dirty="0"/>
              <a:t>, </a:t>
            </a:r>
            <a:r>
              <a:rPr lang="de-DE" sz="2000" i="1" dirty="0" err="1"/>
              <a:t>tvDay</a:t>
            </a:r>
            <a:r>
              <a:rPr lang="de-DE" sz="2000" i="1" dirty="0"/>
              <a:t>, </a:t>
            </a:r>
            <a:r>
              <a:rPr lang="de-DE" sz="2000" i="1" dirty="0" err="1"/>
              <a:t>tvTime</a:t>
            </a:r>
            <a:r>
              <a:rPr lang="de-DE" sz="2000" i="1" dirty="0"/>
              <a:t>, </a:t>
            </a:r>
            <a:r>
              <a:rPr lang="de-DE" sz="2000" i="1" dirty="0" err="1"/>
              <a:t>tvRoom</a:t>
            </a:r>
            <a:endParaRPr lang="de-DE" sz="2000" i="1" dirty="0"/>
          </a:p>
          <a:p>
            <a:pPr marL="457200" indent="-457200">
              <a:buFont typeface="+mj-lt"/>
              <a:buAutoNum type="arabicPeriod"/>
            </a:pPr>
            <a:r>
              <a:rPr lang="de-DE" sz="2000" b="1" i="1" dirty="0" err="1">
                <a:solidFill>
                  <a:srgbClr val="0070C0"/>
                </a:solidFill>
              </a:rPr>
              <a:t>RecyclerView</a:t>
            </a:r>
            <a:r>
              <a:rPr lang="de-DE" sz="2400" dirty="0"/>
              <a:t> als Container</a:t>
            </a:r>
          </a:p>
          <a:p>
            <a:pPr lvl="1"/>
            <a:r>
              <a:rPr lang="de-DE" sz="2000" b="1" i="1" dirty="0">
                <a:solidFill>
                  <a:srgbClr val="0070C0"/>
                </a:solidFill>
              </a:rPr>
              <a:t>activity_main.xml</a:t>
            </a:r>
          </a:p>
          <a:p>
            <a:pPr lvl="1"/>
            <a:r>
              <a:rPr lang="de-DE" sz="2000" i="1" dirty="0" err="1"/>
              <a:t>rvTeachers</a:t>
            </a:r>
            <a:endParaRPr lang="de-DE" sz="2000" i="1" dirty="0"/>
          </a:p>
          <a:p>
            <a:pPr lvl="1"/>
            <a:endParaRPr lang="de-DE" sz="2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D6C6466-F5D3-4909-82CD-5F21CD91A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096" y="1556792"/>
            <a:ext cx="3456384" cy="170855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7F39873-ED16-4A30-BEE9-AE0B14569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3870392"/>
            <a:ext cx="6482307" cy="2280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47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Implementierung: </a:t>
            </a:r>
            <a:r>
              <a:rPr lang="de-DE" dirty="0" err="1"/>
              <a:t>TeachersAdapter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514028" y="1124745"/>
            <a:ext cx="8207375" cy="5025894"/>
          </a:xfrm>
        </p:spPr>
        <p:txBody>
          <a:bodyPr/>
          <a:lstStyle/>
          <a:p>
            <a:r>
              <a:rPr lang="de-DE" sz="2400" dirty="0"/>
              <a:t>Benutzerspezifischen Adapter definieren</a:t>
            </a:r>
          </a:p>
          <a:p>
            <a:pPr lvl="1"/>
            <a:r>
              <a:rPr lang="de-DE" sz="2000" b="1" i="1" dirty="0"/>
              <a:t>TeachersAdapter</a:t>
            </a:r>
            <a:r>
              <a:rPr lang="de-DE" sz="2000" dirty="0"/>
              <a:t>.java</a:t>
            </a:r>
          </a:p>
          <a:p>
            <a:pPr lvl="1"/>
            <a:r>
              <a:rPr lang="de-DE" sz="2000" dirty="0"/>
              <a:t>Innere </a:t>
            </a:r>
            <a:r>
              <a:rPr lang="de-DE" sz="2000" b="1" i="1" dirty="0" err="1"/>
              <a:t>TeacherViewHolder</a:t>
            </a:r>
            <a:r>
              <a:rPr lang="de-DE" sz="2000" dirty="0"/>
              <a:t>-Klasse</a:t>
            </a:r>
          </a:p>
          <a:p>
            <a:pPr lvl="1"/>
            <a:r>
              <a:rPr lang="de-DE" sz="2000" dirty="0"/>
              <a:t>Adapter wird von </a:t>
            </a:r>
            <a:r>
              <a:rPr lang="de-DE" sz="2000" dirty="0" err="1"/>
              <a:t>RecyclerView</a:t>
            </a:r>
            <a:r>
              <a:rPr lang="de-DE" sz="2000" dirty="0"/>
              <a:t> verwendet, um benötigte Cards in Form von </a:t>
            </a:r>
            <a:r>
              <a:rPr lang="de-DE" sz="2000" dirty="0" err="1"/>
              <a:t>TeacherViewHolder</a:t>
            </a:r>
            <a:r>
              <a:rPr lang="de-DE" sz="2000" dirty="0"/>
              <a:t>-Objekten zu liefern und mit Daten zu verknüpfen:</a:t>
            </a:r>
          </a:p>
          <a:p>
            <a:pPr lvl="2"/>
            <a:r>
              <a:rPr lang="de-DE" sz="1800" b="1" i="1" dirty="0" err="1"/>
              <a:t>onCreateViewHolder</a:t>
            </a:r>
            <a:r>
              <a:rPr lang="de-DE" sz="1800" dirty="0"/>
              <a:t>: Erzeugt eine </a:t>
            </a:r>
            <a:r>
              <a:rPr lang="de-DE" sz="1800" dirty="0" err="1"/>
              <a:t>CardView</a:t>
            </a:r>
            <a:endParaRPr lang="de-DE" sz="1800" dirty="0"/>
          </a:p>
          <a:p>
            <a:pPr lvl="2"/>
            <a:r>
              <a:rPr lang="de-DE" sz="1800" b="1" i="1" dirty="0" err="1"/>
              <a:t>onBindViewHolder</a:t>
            </a:r>
            <a:r>
              <a:rPr lang="de-DE" sz="1800" dirty="0"/>
              <a:t>: Bindet eine </a:t>
            </a:r>
            <a:r>
              <a:rPr lang="de-DE" sz="1800" dirty="0" err="1"/>
              <a:t>CardView</a:t>
            </a:r>
            <a:r>
              <a:rPr lang="de-DE" sz="1800" dirty="0"/>
              <a:t> an einen Teacher</a:t>
            </a:r>
          </a:p>
          <a:p>
            <a:r>
              <a:rPr lang="de-DE" sz="2400" dirty="0" err="1"/>
              <a:t>RecyclerView</a:t>
            </a:r>
            <a:r>
              <a:rPr lang="de-DE" sz="2400" dirty="0"/>
              <a:t> konfigurieren</a:t>
            </a:r>
          </a:p>
          <a:p>
            <a:pPr lvl="1"/>
            <a:r>
              <a:rPr lang="de-DE" sz="2200" dirty="0"/>
              <a:t>Mit Adapter verknüpfen</a:t>
            </a:r>
          </a:p>
          <a:p>
            <a:pPr lvl="1"/>
            <a:r>
              <a:rPr lang="de-DE" sz="2200" dirty="0" err="1"/>
              <a:t>LayoutManager</a:t>
            </a:r>
            <a:r>
              <a:rPr lang="de-DE" sz="2200" dirty="0"/>
              <a:t> konfigurieren</a:t>
            </a:r>
          </a:p>
          <a:p>
            <a:pPr lvl="1"/>
            <a:r>
              <a:rPr lang="de-DE" sz="2200" dirty="0"/>
              <a:t>Animationen</a:t>
            </a:r>
          </a:p>
          <a:p>
            <a:pPr lvl="1"/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388138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42698-B002-472B-9C43-669E63DA9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MainActivity</a:t>
            </a:r>
            <a:r>
              <a:rPr lang="de-DE" dirty="0"/>
              <a:t>: </a:t>
            </a:r>
            <a:r>
              <a:rPr lang="de-DE" dirty="0" err="1"/>
              <a:t>RecyclerView</a:t>
            </a:r>
            <a:r>
              <a:rPr lang="de-DE" dirty="0"/>
              <a:t> konfigurieren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D82E7B8-8C8C-4A88-8047-743001F3E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87273AC-FCDF-4CCB-9CF8-FD78C652F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7" y="1595437"/>
            <a:ext cx="7858125" cy="3667125"/>
          </a:xfrm>
          <a:prstGeom prst="rect">
            <a:avLst/>
          </a:prstGeom>
        </p:spPr>
      </p:pic>
      <p:sp>
        <p:nvSpPr>
          <p:cNvPr id="6" name="Abgerundetes Rechteck 4">
            <a:extLst>
              <a:ext uri="{FF2B5EF4-FFF2-40B4-BE49-F238E27FC236}">
                <a16:creationId xmlns:a16="http://schemas.microsoft.com/office/drawing/2014/main" id="{014C5F84-3A78-4260-B9B7-5E29DD47C807}"/>
              </a:ext>
            </a:extLst>
          </p:cNvPr>
          <p:cNvSpPr/>
          <p:nvPr/>
        </p:nvSpPr>
        <p:spPr>
          <a:xfrm>
            <a:off x="539552" y="2852936"/>
            <a:ext cx="7992888" cy="240486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8692666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496</Words>
  <Application>Microsoft Office PowerPoint</Application>
  <PresentationFormat>Bildschirmpräsentation (4:3)</PresentationFormat>
  <Paragraphs>114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23</vt:i4>
      </vt:variant>
    </vt:vector>
  </HeadingPairs>
  <TitlesOfParts>
    <vt:vector size="32" baseType="lpstr">
      <vt:lpstr>Arial</vt:lpstr>
      <vt:lpstr>Calibri</vt:lpstr>
      <vt:lpstr>Symbol</vt:lpstr>
      <vt:lpstr>Wingdings</vt:lpstr>
      <vt:lpstr>1_Larissa</vt:lpstr>
      <vt:lpstr>2_Larissa</vt:lpstr>
      <vt:lpstr>5_Larissa</vt:lpstr>
      <vt:lpstr>6_Larissa</vt:lpstr>
      <vt:lpstr>4_Larissa</vt:lpstr>
      <vt:lpstr>RecyclerView</vt:lpstr>
      <vt:lpstr>Was ist eine RecyclerView - Beispiele</vt:lpstr>
      <vt:lpstr>Gridlayout</vt:lpstr>
      <vt:lpstr>Benutzerdefiniertes Listenlayout</vt:lpstr>
      <vt:lpstr>Datenklasse anlegen</vt:lpstr>
      <vt:lpstr>Dependencies in Gradle eintragen</vt:lpstr>
      <vt:lpstr>Views: CardView, RecyclerView</vt:lpstr>
      <vt:lpstr>Implementierung: TeachersAdapter</vt:lpstr>
      <vt:lpstr>MainActivity: RecyclerView konfigurieren</vt:lpstr>
      <vt:lpstr>Adaptergerüst wird angelegt</vt:lpstr>
      <vt:lpstr>Adapter-Methoden anlegen lassen</vt:lpstr>
      <vt:lpstr>Adapter-Methoden implementieren</vt:lpstr>
      <vt:lpstr>ViewHolder erzeugen</vt:lpstr>
      <vt:lpstr>ViewHolder an Daten binden</vt:lpstr>
      <vt:lpstr>Ergebnis</vt:lpstr>
      <vt:lpstr>MeetTheTeacher – Livedaten von Homepage</vt:lpstr>
      <vt:lpstr>Verwendung der Klasse AsyncTask</vt:lpstr>
      <vt:lpstr>AsyncTask - Überblick</vt:lpstr>
      <vt:lpstr>Daten per AsyncTask laden</vt:lpstr>
      <vt:lpstr>MainActivity – Aufruf  asynchron</vt:lpstr>
      <vt:lpstr>HTML-Seite in List&lt;Teacher&gt; parsen</vt:lpstr>
      <vt:lpstr>Lehrer-Images Laden</vt:lpstr>
      <vt:lpstr>Ergebnis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Engleitner</dc:creator>
  <cp:lastModifiedBy>Birgit Schröder</cp:lastModifiedBy>
  <cp:revision>391</cp:revision>
  <dcterms:created xsi:type="dcterms:W3CDTF">2011-08-18T07:37:01Z</dcterms:created>
  <dcterms:modified xsi:type="dcterms:W3CDTF">2019-04-26T07:45:08Z</dcterms:modified>
</cp:coreProperties>
</file>