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  <p:sldMasterId id="2147483686" r:id="rId2"/>
    <p:sldMasterId id="2147483693" r:id="rId3"/>
    <p:sldMasterId id="2147483698" r:id="rId4"/>
    <p:sldMasterId id="2147483675" r:id="rId5"/>
  </p:sldMasterIdLst>
  <p:notesMasterIdLst>
    <p:notesMasterId r:id="rId35"/>
  </p:notesMasterIdLst>
  <p:handoutMasterIdLst>
    <p:handoutMasterId r:id="rId36"/>
  </p:handoutMasterIdLst>
  <p:sldIdLst>
    <p:sldId id="488" r:id="rId6"/>
    <p:sldId id="764" r:id="rId7"/>
    <p:sldId id="756" r:id="rId8"/>
    <p:sldId id="757" r:id="rId9"/>
    <p:sldId id="758" r:id="rId10"/>
    <p:sldId id="759" r:id="rId11"/>
    <p:sldId id="760" r:id="rId12"/>
    <p:sldId id="761" r:id="rId13"/>
    <p:sldId id="747" r:id="rId14"/>
    <p:sldId id="748" r:id="rId15"/>
    <p:sldId id="762" r:id="rId16"/>
    <p:sldId id="763" r:id="rId17"/>
    <p:sldId id="765" r:id="rId18"/>
    <p:sldId id="750" r:id="rId19"/>
    <p:sldId id="766" r:id="rId20"/>
    <p:sldId id="767" r:id="rId21"/>
    <p:sldId id="769" r:id="rId22"/>
    <p:sldId id="768" r:id="rId23"/>
    <p:sldId id="770" r:id="rId24"/>
    <p:sldId id="771" r:id="rId25"/>
    <p:sldId id="772" r:id="rId26"/>
    <p:sldId id="773" r:id="rId27"/>
    <p:sldId id="774" r:id="rId28"/>
    <p:sldId id="775" r:id="rId29"/>
    <p:sldId id="777" r:id="rId30"/>
    <p:sldId id="778" r:id="rId31"/>
    <p:sldId id="779" r:id="rId32"/>
    <p:sldId id="780" r:id="rId33"/>
    <p:sldId id="776" r:id="rId34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  <a:srgbClr val="FFAA01"/>
    <a:srgbClr val="F99707"/>
    <a:srgbClr val="FCB504"/>
    <a:srgbClr val="B52217"/>
    <a:srgbClr val="960000"/>
    <a:srgbClr val="A40000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65" autoAdjust="0"/>
    <p:restoredTop sz="99518" autoAdjust="0"/>
  </p:normalViewPr>
  <p:slideViewPr>
    <p:cSldViewPr>
      <p:cViewPr varScale="1">
        <p:scale>
          <a:sx n="67" d="100"/>
          <a:sy n="67" d="100"/>
        </p:scale>
        <p:origin x="128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84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F52D72-ED1D-48E3-B38D-D27DF71D5328}" type="datetimeFigureOut">
              <a:rPr lang="de-AT"/>
              <a:pPr>
                <a:defRPr/>
              </a:pPr>
              <a:t>15.05.2019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8876E5-8CB2-488D-BB52-3FDCCA373F3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5925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163736-15EA-4775-815E-DDF88F21B7ED}" type="datetimeFigureOut">
              <a:rPr lang="de-AT"/>
              <a:pPr>
                <a:defRPr/>
              </a:pPr>
              <a:t>15.05.2019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EAC6C9-0F3A-40E0-896B-88DE66496CB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1607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674688"/>
            <a:ext cx="9421813" cy="706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eck 2"/>
          <p:cNvSpPr/>
          <p:nvPr userDrawn="1"/>
        </p:nvSpPr>
        <p:spPr>
          <a:xfrm>
            <a:off x="-180975" y="4437063"/>
            <a:ext cx="9648825" cy="2520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4" name="Rechteck 3"/>
          <p:cNvSpPr/>
          <p:nvPr userDrawn="1"/>
        </p:nvSpPr>
        <p:spPr>
          <a:xfrm>
            <a:off x="4859338" y="0"/>
            <a:ext cx="38163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65100" dist="381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9363" y="260350"/>
            <a:ext cx="34004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7"/>
          <p:cNvSpPr txBox="1">
            <a:spLocks noChangeArrowheads="1"/>
          </p:cNvSpPr>
          <p:nvPr userDrawn="1"/>
        </p:nvSpPr>
        <p:spPr>
          <a:xfrm>
            <a:off x="469900" y="1700213"/>
            <a:ext cx="7485063" cy="1081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Hier fügen Sie den </a:t>
            </a:r>
            <a:b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Titel der Präsentation ein.</a:t>
            </a:r>
            <a:endParaRPr lang="de-DE" sz="38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7" name="Rectangle 28"/>
          <p:cNvSpPr txBox="1">
            <a:spLocks noChangeArrowheads="1"/>
          </p:cNvSpPr>
          <p:nvPr userDrawn="1"/>
        </p:nvSpPr>
        <p:spPr>
          <a:xfrm>
            <a:off x="469900" y="3062288"/>
            <a:ext cx="7510463" cy="584200"/>
          </a:xfrm>
          <a:prstGeom prst="rect">
            <a:avLst/>
          </a:prstGeom>
        </p:spPr>
        <p:txBody>
          <a:bodyPr/>
          <a:lstStyle>
            <a:lvl1pPr marL="26987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95350" indent="-354013" algn="l" defTabSz="914400" rtl="0" eaLnBrk="1" latinLnBrk="0" hangingPunct="1">
              <a:spcBef>
                <a:spcPct val="20000"/>
              </a:spcBef>
              <a:buFont typeface="Symbol" pitchFamily="18" charset="2"/>
              <a:buChar char="-"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4302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790700" indent="-3540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de-DE" sz="2400" noProof="1"/>
              <a:t>Fügen Sie hier den Untertitel ein.</a:t>
            </a:r>
            <a:endParaRPr lang="de-DE" sz="24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837113"/>
            <a:ext cx="65532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0000">
                <a:schemeClr val="bg1">
                  <a:lumMod val="65000"/>
                </a:schemeClr>
              </a:gs>
              <a:gs pos="0">
                <a:schemeClr val="tx1">
                  <a:lumMod val="61000"/>
                  <a:lumOff val="39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90117" name="Grafik 6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D1B3A30B-827A-41C3-9327-D27E88FC99E1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4879B4"/>
              </a:gs>
              <a:gs pos="0">
                <a:schemeClr val="tx2"/>
              </a:gs>
              <a:gs pos="50000">
                <a:schemeClr val="accent1"/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0246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C5A4FFB9-E613-43CD-964A-AE1E9E6225EE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C00000"/>
              </a:gs>
              <a:gs pos="0">
                <a:srgbClr val="A40000">
                  <a:lumMod val="100000"/>
                </a:srgbClr>
              </a:gs>
              <a:gs pos="50000">
                <a:srgbClr val="D60000"/>
              </a:gs>
              <a:gs pos="100000">
                <a:srgbClr val="A80000">
                  <a:lumMod val="9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7414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6DD54E4-5D87-4DDA-86A7-5D3265BB197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24582" name="Grafik 6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E0A7362-2F94-4D89-A5F0-263D764F0B24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30726" name="Grafik 6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68413"/>
            <a:ext cx="82296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046146C9-533C-4473-A975-7739642B77B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8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5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hyperlink" Target="http://classroom.udacity.com/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6624DB-9D99-43F5-BA95-9EA7DF8AE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SleepNightTracker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12F9CF-7A20-4B77-9AA6-10DEFA034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UI</a:t>
            </a:r>
          </a:p>
          <a:p>
            <a:pPr lvl="1"/>
            <a:r>
              <a:rPr lang="de-DE" dirty="0"/>
              <a:t>Fragments</a:t>
            </a:r>
          </a:p>
          <a:p>
            <a:pPr lvl="1"/>
            <a:r>
              <a:rPr lang="de-DE" dirty="0"/>
              <a:t>Data Binding</a:t>
            </a:r>
          </a:p>
          <a:p>
            <a:pPr lvl="1"/>
            <a:r>
              <a:rPr lang="de-DE" dirty="0"/>
              <a:t>Navigation</a:t>
            </a:r>
          </a:p>
          <a:p>
            <a:r>
              <a:rPr lang="de-DE" dirty="0"/>
              <a:t>Room </a:t>
            </a:r>
          </a:p>
          <a:p>
            <a:pPr lvl="1"/>
            <a:r>
              <a:rPr lang="de-DE" dirty="0"/>
              <a:t>Entity</a:t>
            </a:r>
          </a:p>
          <a:p>
            <a:pPr lvl="1"/>
            <a:r>
              <a:rPr lang="de-DE" dirty="0" err="1"/>
              <a:t>ViewModel</a:t>
            </a:r>
            <a:endParaRPr lang="de-DE" dirty="0"/>
          </a:p>
          <a:p>
            <a:pPr lvl="1"/>
            <a:r>
              <a:rPr lang="de-DE" dirty="0" err="1"/>
              <a:t>LiveData</a:t>
            </a:r>
            <a:endParaRPr lang="de-DE" dirty="0"/>
          </a:p>
          <a:p>
            <a:pPr lvl="1"/>
            <a:r>
              <a:rPr lang="de-DE" dirty="0"/>
              <a:t>Dao: </a:t>
            </a:r>
            <a:r>
              <a:rPr lang="de-DE" dirty="0" err="1"/>
              <a:t>Coroutines</a:t>
            </a:r>
            <a:endParaRPr lang="de-DE" dirty="0"/>
          </a:p>
          <a:p>
            <a:pPr lvl="1"/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920AE2F-A1C5-4E39-B0DA-204847ABB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326" y="1337173"/>
            <a:ext cx="2467347" cy="392062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C94705A-8A79-42CD-971C-2BB3DE29C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1337173"/>
            <a:ext cx="2143895" cy="1492374"/>
          </a:xfrm>
          <a:prstGeom prst="rect">
            <a:avLst/>
          </a:prstGeom>
        </p:spPr>
      </p:pic>
      <p:cxnSp>
        <p:nvCxnSpPr>
          <p:cNvPr id="8" name="Verbinder: gekrümmt 7">
            <a:extLst>
              <a:ext uri="{FF2B5EF4-FFF2-40B4-BE49-F238E27FC236}">
                <a16:creationId xmlns:a16="http://schemas.microsoft.com/office/drawing/2014/main" id="{AC1B18A8-9EA1-4B4B-A7CF-7B935210F977}"/>
              </a:ext>
            </a:extLst>
          </p:cNvPr>
          <p:cNvCxnSpPr>
            <a:stCxn id="5" idx="2"/>
          </p:cNvCxnSpPr>
          <p:nvPr/>
        </p:nvCxnSpPr>
        <p:spPr>
          <a:xfrm rot="5400000">
            <a:off x="6284412" y="1549183"/>
            <a:ext cx="167405" cy="2728132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67BDA2BD-547B-446E-874C-88FD72C7D2E3}"/>
              </a:ext>
            </a:extLst>
          </p:cNvPr>
          <p:cNvCxnSpPr/>
          <p:nvPr/>
        </p:nvCxnSpPr>
        <p:spPr>
          <a:xfrm>
            <a:off x="5292080" y="1916832"/>
            <a:ext cx="1368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6769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C9BFA4-CBBF-4104-87F1-E524A3440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SleepDatabaseDao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6B27D1-D393-4259-9767-0A0C0C62C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Interface-Annotation</a:t>
            </a:r>
            <a:br>
              <a:rPr lang="de-AT" dirty="0"/>
            </a:br>
            <a:endParaRPr lang="de-AT" dirty="0"/>
          </a:p>
          <a:p>
            <a:r>
              <a:rPr lang="de-AT" dirty="0"/>
              <a:t>Insert, Update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 err="1"/>
              <a:t>getAllNights</a:t>
            </a:r>
            <a:endParaRPr lang="de-AT" dirty="0"/>
          </a:p>
          <a:p>
            <a:endParaRPr lang="de-AT" dirty="0"/>
          </a:p>
          <a:p>
            <a:pPr lvl="1"/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F23B2C5-061B-4849-A754-1B46E3B63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3065512"/>
            <a:ext cx="3114675" cy="13716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B3432B3-B410-479B-B82C-E3094A1F7E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085206"/>
            <a:ext cx="2933700" cy="49530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23B7A8CC-2FA0-4141-AA9F-ACACF24D3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825" y="4921349"/>
            <a:ext cx="813435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02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637A14-55F4-4EA8-84CF-2A1759D7A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SleepDatabase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BB07950-3FFB-47A5-930C-61D278A7A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2ACA6D1-C87C-44FB-A2D8-6A56AEEED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052736"/>
            <a:ext cx="6373911" cy="495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61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51AA42-23B1-4395-B17A-042794B24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UnitTests</a:t>
            </a:r>
            <a:r>
              <a:rPr lang="de-AT" dirty="0"/>
              <a:t>: </a:t>
            </a:r>
            <a:r>
              <a:rPr lang="de-AT" dirty="0" err="1"/>
              <a:t>SleepDatabaseTest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F6C7D0-24D9-4B9C-AB6F-47AB450C4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In-Memory-DB: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7E2EC7D-3F7E-4022-9062-88B14C536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636912"/>
            <a:ext cx="7353899" cy="2093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819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EE815D-3CCD-4472-9630-7A7BF3266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Übung: </a:t>
            </a:r>
            <a:r>
              <a:rPr lang="de-AT" dirty="0" err="1"/>
              <a:t>UnitTests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419CE3-6B3F-4108-8CDC-BF565006ED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TODO: </a:t>
            </a:r>
            <a:r>
              <a:rPr lang="de-AT" dirty="0" err="1"/>
              <a:t>insertAndGetNight</a:t>
            </a:r>
            <a:endParaRPr lang="de-AT" dirty="0"/>
          </a:p>
          <a:p>
            <a:pPr lvl="1"/>
            <a:r>
              <a:rPr lang="de-AT" dirty="0"/>
              <a:t>Insert Night</a:t>
            </a:r>
          </a:p>
          <a:p>
            <a:pPr lvl="1"/>
            <a:r>
              <a:rPr lang="de-AT" dirty="0" err="1"/>
              <a:t>getTonight</a:t>
            </a:r>
            <a:r>
              <a:rPr lang="de-AT" dirty="0"/>
              <a:t> =&gt; Werte vergleichen</a:t>
            </a:r>
          </a:p>
          <a:p>
            <a:r>
              <a:rPr lang="de-AT" dirty="0"/>
              <a:t>TODO: </a:t>
            </a:r>
            <a:r>
              <a:rPr lang="de-AT" dirty="0" err="1"/>
              <a:t>insertAndUpdateNight</a:t>
            </a:r>
            <a:endParaRPr lang="de-AT" dirty="0"/>
          </a:p>
          <a:p>
            <a:pPr lvl="1"/>
            <a:r>
              <a:rPr lang="de-AT" dirty="0" err="1"/>
              <a:t>start</a:t>
            </a:r>
            <a:r>
              <a:rPr lang="de-AT" dirty="0"/>
              <a:t>: Insert</a:t>
            </a:r>
          </a:p>
          <a:p>
            <a:pPr lvl="1"/>
            <a:r>
              <a:rPr lang="de-AT" dirty="0"/>
              <a:t>Mit </a:t>
            </a:r>
            <a:r>
              <a:rPr lang="de-AT" dirty="0" err="1"/>
              <a:t>getTonight</a:t>
            </a:r>
            <a:r>
              <a:rPr lang="de-AT" dirty="0"/>
              <a:t>() den jüngsten </a:t>
            </a:r>
            <a:r>
              <a:rPr lang="de-AT" dirty="0" err="1"/>
              <a:t>SleepNight</a:t>
            </a:r>
            <a:r>
              <a:rPr lang="de-AT" dirty="0"/>
              <a:t> laden</a:t>
            </a:r>
          </a:p>
          <a:p>
            <a:pPr lvl="1"/>
            <a:r>
              <a:rPr lang="de-AT" dirty="0" err="1"/>
              <a:t>Stop</a:t>
            </a:r>
            <a:r>
              <a:rPr lang="de-AT" dirty="0"/>
              <a:t>: </a:t>
            </a:r>
            <a:r>
              <a:rPr lang="de-AT" dirty="0" err="1"/>
              <a:t>tonight</a:t>
            </a:r>
            <a:r>
              <a:rPr lang="de-AT" dirty="0"/>
              <a:t> updaten (</a:t>
            </a:r>
            <a:r>
              <a:rPr lang="de-AT" dirty="0" err="1"/>
              <a:t>endTime</a:t>
            </a:r>
            <a:r>
              <a:rPr lang="de-AT" dirty="0"/>
              <a:t>, </a:t>
            </a:r>
            <a:r>
              <a:rPr lang="de-AT" dirty="0" err="1"/>
              <a:t>sleepQuality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Mit </a:t>
            </a:r>
            <a:r>
              <a:rPr lang="de-AT" dirty="0" err="1"/>
              <a:t>get</a:t>
            </a:r>
            <a:r>
              <a:rPr lang="de-AT" dirty="0"/>
              <a:t>(</a:t>
            </a:r>
            <a:r>
              <a:rPr lang="de-AT" dirty="0" err="1"/>
              <a:t>key</a:t>
            </a:r>
            <a:r>
              <a:rPr lang="de-AT" dirty="0"/>
              <a:t>) den </a:t>
            </a:r>
            <a:r>
              <a:rPr lang="de-AT" dirty="0" err="1"/>
              <a:t>SleepNight</a:t>
            </a:r>
            <a:r>
              <a:rPr lang="de-AT" dirty="0"/>
              <a:t> per </a:t>
            </a:r>
            <a:r>
              <a:rPr lang="de-AT" dirty="0" err="1"/>
              <a:t>nightKey</a:t>
            </a:r>
            <a:r>
              <a:rPr lang="de-AT" dirty="0"/>
              <a:t> laden</a:t>
            </a:r>
          </a:p>
          <a:p>
            <a:pPr lvl="1"/>
            <a:r>
              <a:rPr lang="de-AT" dirty="0"/>
              <a:t>Überprüfen ob </a:t>
            </a:r>
            <a:r>
              <a:rPr lang="de-AT" dirty="0" err="1"/>
              <a:t>SleepNight</a:t>
            </a:r>
            <a:r>
              <a:rPr lang="de-AT" dirty="0"/>
              <a:t>-Values korrekt sind</a:t>
            </a:r>
          </a:p>
        </p:txBody>
      </p:sp>
    </p:spTree>
    <p:extLst>
      <p:ext uri="{BB962C8B-B14F-4D97-AF65-F5344CB8AC3E}">
        <p14:creationId xmlns:p14="http://schemas.microsoft.com/office/powerpoint/2010/main" val="4071202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6CD97A-219C-4CBF-9B2A-50EADB16B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de-AT" dirty="0"/>
              <a:t>DAO: Spezielle </a:t>
            </a:r>
            <a:r>
              <a:rPr lang="de-AT" dirty="0" err="1"/>
              <a:t>Queries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6F7F30-DD00-412E-A31D-9D99D1F9B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B70CDAC-6DEB-486D-B286-BE2CC9DA9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28378"/>
            <a:ext cx="7768663" cy="393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955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E4BD17-14A1-4665-9424-AF8D37288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SleepTrackerViewModel</a:t>
            </a:r>
            <a:r>
              <a:rPr lang="de-AT" dirty="0"/>
              <a:t>: Factory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2DAC7B-F331-4D66-A8B6-7A222A45D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Benötigt speziellen Konstruktor</a:t>
            </a: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Daher: </a:t>
            </a:r>
            <a:r>
              <a:rPr lang="de-AT" dirty="0" err="1"/>
              <a:t>SleepTrackerViewModelFactory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386DAEC-ADC7-44EB-BB24-2CD04CCA9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132856"/>
            <a:ext cx="5904656" cy="6727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B5B8613E-83B1-4CF6-83F3-D14929ED23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573016"/>
            <a:ext cx="7334268" cy="2419201"/>
          </a:xfrm>
          <a:prstGeom prst="rect">
            <a:avLst/>
          </a:prstGeom>
        </p:spPr>
      </p:pic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07217CAD-6525-448D-8B97-88C640D338E1}"/>
              </a:ext>
            </a:extLst>
          </p:cNvPr>
          <p:cNvSpPr/>
          <p:nvPr/>
        </p:nvSpPr>
        <p:spPr>
          <a:xfrm>
            <a:off x="2555776" y="4869160"/>
            <a:ext cx="4320480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2325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6DC00-21DE-4372-9D5D-039D330C3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SleepTrackerFragment</a:t>
            </a:r>
            <a:r>
              <a:rPr lang="de-AT" dirty="0"/>
              <a:t>: Data Binding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7874B9-6D45-4FBB-BA54-EC501959833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67544" y="980728"/>
            <a:ext cx="8208912" cy="4968553"/>
          </a:xfrm>
        </p:spPr>
        <p:txBody>
          <a:bodyPr/>
          <a:lstStyle/>
          <a:p>
            <a:r>
              <a:rPr lang="de-AT" dirty="0" err="1"/>
              <a:t>ViewModel</a:t>
            </a:r>
            <a:r>
              <a:rPr lang="de-AT" dirty="0"/>
              <a:t> erzeugen: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r>
              <a:rPr lang="de-AT" dirty="0" err="1"/>
              <a:t>ViewModel</a:t>
            </a:r>
            <a:r>
              <a:rPr lang="de-AT" dirty="0"/>
              <a:t> an Layout binden: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r>
              <a:rPr lang="de-AT" dirty="0" err="1"/>
              <a:t>DataBinding</a:t>
            </a:r>
            <a:r>
              <a:rPr lang="de-AT" dirty="0"/>
              <a:t> in fragment_sleep_tracker.xml: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9B96551-B402-4AE9-BFBD-5657011A9E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412398"/>
            <a:ext cx="7308304" cy="190486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87CE9C7-0DC9-4F49-A84B-E4DFC525A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5157192"/>
            <a:ext cx="6948264" cy="103037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1E31B1C-C706-412D-BA87-5CF1C68AE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398" y="3949756"/>
            <a:ext cx="4854674" cy="447998"/>
          </a:xfrm>
          <a:prstGeom prst="rect">
            <a:avLst/>
          </a:prstGeom>
        </p:spPr>
      </p:pic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FF4E641F-67B2-4E77-8630-EB00E22335F7}"/>
              </a:ext>
            </a:extLst>
          </p:cNvPr>
          <p:cNvSpPr/>
          <p:nvPr/>
        </p:nvSpPr>
        <p:spPr>
          <a:xfrm>
            <a:off x="1187624" y="5661248"/>
            <a:ext cx="2160240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Abgerundetes Rechteck 4">
            <a:extLst>
              <a:ext uri="{FF2B5EF4-FFF2-40B4-BE49-F238E27FC236}">
                <a16:creationId xmlns:a16="http://schemas.microsoft.com/office/drawing/2014/main" id="{9EEEB9BD-4D55-4241-B35E-267B4812D528}"/>
              </a:ext>
            </a:extLst>
          </p:cNvPr>
          <p:cNvSpPr/>
          <p:nvPr/>
        </p:nvSpPr>
        <p:spPr>
          <a:xfrm>
            <a:off x="899592" y="4005064"/>
            <a:ext cx="4968552" cy="16716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0" name="Verbinder: gekrümmt 9">
            <a:extLst>
              <a:ext uri="{FF2B5EF4-FFF2-40B4-BE49-F238E27FC236}">
                <a16:creationId xmlns:a16="http://schemas.microsoft.com/office/drawing/2014/main" id="{6F2C9779-CFD1-4634-8D3D-470805698C21}"/>
              </a:ext>
            </a:extLst>
          </p:cNvPr>
          <p:cNvCxnSpPr>
            <a:cxnSpLocks/>
            <a:endCxn id="7" idx="3"/>
          </p:cNvCxnSpPr>
          <p:nvPr/>
        </p:nvCxnSpPr>
        <p:spPr>
          <a:xfrm rot="5400000">
            <a:off x="3053405" y="4466689"/>
            <a:ext cx="1597030" cy="1008112"/>
          </a:xfrm>
          <a:prstGeom prst="curved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4306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F0B3CE-7FD9-4355-B5A4-B7D286F63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SleepTrackerViewModel</a:t>
            </a:r>
            <a:r>
              <a:rPr lang="de-AT" dirty="0"/>
              <a:t>: </a:t>
            </a:r>
            <a:r>
              <a:rPr lang="de-AT" dirty="0" err="1"/>
              <a:t>Coroutines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D2804A-F29D-4514-BE03-E2CDBBFCB05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DB951B4-ECF4-4701-B4E7-3459B139A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49710"/>
            <a:ext cx="7308304" cy="292054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CA52DD6-2781-4DC7-B2B9-C19C15D70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98" y="4365104"/>
            <a:ext cx="5356647" cy="172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610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D7EF59-2C83-4714-A7A6-56B5A356B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SleepTrackerViewModel</a:t>
            </a:r>
            <a:r>
              <a:rPr lang="de-AT" dirty="0"/>
              <a:t>: </a:t>
            </a:r>
            <a:r>
              <a:rPr lang="de-AT" dirty="0" err="1"/>
              <a:t>SleepNight</a:t>
            </a:r>
            <a:r>
              <a:rPr lang="de-AT" dirty="0"/>
              <a:t>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EFC4CF9-FDA4-4130-8ACA-2E1508D5E0E3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AT" dirty="0"/>
              <a:t>Gibt es eine laufende </a:t>
            </a:r>
            <a:r>
              <a:rPr lang="de-AT" dirty="0" err="1"/>
              <a:t>SleepNight</a:t>
            </a:r>
            <a:r>
              <a:rPr lang="de-AT" dirty="0"/>
              <a:t>?</a:t>
            </a:r>
          </a:p>
          <a:p>
            <a:pPr marL="884237" lvl="1" indent="-342900">
              <a:buFont typeface="Arial" panose="020B0604020202020204" pitchFamily="34" charset="0"/>
              <a:buChar char="•"/>
            </a:pPr>
            <a:r>
              <a:rPr lang="de-AT" dirty="0"/>
              <a:t>Letzte </a:t>
            </a:r>
            <a:r>
              <a:rPr lang="de-AT" dirty="0" err="1"/>
              <a:t>nightId</a:t>
            </a:r>
            <a:r>
              <a:rPr lang="de-AT" dirty="0"/>
              <a:t> </a:t>
            </a:r>
          </a:p>
          <a:p>
            <a:pPr marL="884237" lvl="1" indent="-342900">
              <a:buFont typeface="Arial" panose="020B0604020202020204" pitchFamily="34" charset="0"/>
              <a:buChar char="•"/>
            </a:pPr>
            <a:r>
              <a:rPr lang="de-AT" dirty="0"/>
              <a:t>Noch kein Ende gesetzt</a:t>
            </a:r>
          </a:p>
          <a:p>
            <a:r>
              <a:rPr lang="de-AT" dirty="0"/>
              <a:t>Observierbare aktuelle </a:t>
            </a:r>
            <a:r>
              <a:rPr lang="de-AT" dirty="0" err="1"/>
              <a:t>SleepNight</a:t>
            </a:r>
            <a:r>
              <a:rPr lang="de-AT" dirty="0"/>
              <a:t> (</a:t>
            </a:r>
            <a:r>
              <a:rPr lang="de-AT" dirty="0" err="1"/>
              <a:t>tonight</a:t>
            </a:r>
            <a:r>
              <a:rPr lang="de-AT" dirty="0"/>
              <a:t>)</a:t>
            </a:r>
            <a:br>
              <a:rPr lang="de-AT" dirty="0"/>
            </a:br>
            <a:endParaRPr lang="de-AT" dirty="0"/>
          </a:p>
          <a:p>
            <a:r>
              <a:rPr lang="de-AT" dirty="0"/>
              <a:t>Initialisieren </a:t>
            </a:r>
            <a:r>
              <a:rPr lang="de-AT" dirty="0" err="1"/>
              <a:t>tonight</a:t>
            </a:r>
            <a:br>
              <a:rPr lang="de-AT" dirty="0"/>
            </a:br>
            <a:br>
              <a:rPr lang="de-AT" dirty="0"/>
            </a:b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9D785DA-E43D-4B87-AE8B-17959759F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3068960"/>
            <a:ext cx="5534025" cy="32385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B3B5518-5D4B-4677-BFB3-0D8F0F2CC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993753"/>
            <a:ext cx="3910757" cy="94741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8D0888C-FBA8-4E33-8A88-EEEBA02A0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2409" y="4959811"/>
            <a:ext cx="4740226" cy="162089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0FC48E8-49F3-42AC-AAF6-4FA3553A5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6911" y="5229200"/>
            <a:ext cx="456737" cy="55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808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76992D-66E3-41D6-AE60-C58B4A67C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Start-Button: Insert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654B3CB-AA8A-4D41-BA7C-877321F17E9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AT" dirty="0"/>
              <a:t>Button-Handler: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Layout-Binding: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EB8A40C-0781-451A-BF16-1C7CAC2005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268760"/>
            <a:ext cx="4444870" cy="231437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4573373-D470-428C-AF15-582F3CEEB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8771" y="3658382"/>
            <a:ext cx="3910186" cy="87355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55000FBD-A6CC-4F34-B4C4-3632AF590E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936" y="2708920"/>
            <a:ext cx="243353" cy="293702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9345BBE-7159-4D40-BCED-3703758B6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936" y="3063290"/>
            <a:ext cx="243353" cy="29370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F451E46B-7052-4C24-AEBB-55E72C6153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929" y="5239384"/>
            <a:ext cx="6681366" cy="699709"/>
          </a:xfrm>
          <a:prstGeom prst="rect">
            <a:avLst/>
          </a:prstGeom>
        </p:spPr>
      </p:pic>
      <p:sp>
        <p:nvSpPr>
          <p:cNvPr id="9" name="Legende: mit Pfeil nach rechts 8">
            <a:extLst>
              <a:ext uri="{FF2B5EF4-FFF2-40B4-BE49-F238E27FC236}">
                <a16:creationId xmlns:a16="http://schemas.microsoft.com/office/drawing/2014/main" id="{A1EFB7CA-43BD-4F17-9661-FE3832676EA1}"/>
              </a:ext>
            </a:extLst>
          </p:cNvPr>
          <p:cNvSpPr/>
          <p:nvPr/>
        </p:nvSpPr>
        <p:spPr>
          <a:xfrm>
            <a:off x="1259632" y="2492896"/>
            <a:ext cx="2509936" cy="1165486"/>
          </a:xfrm>
          <a:prstGeom prst="rightArrowCallout">
            <a:avLst>
              <a:gd name="adj1" fmla="val 12790"/>
              <a:gd name="adj2" fmla="val 2500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Sequentieller asynchroner Ablauf wegen </a:t>
            </a:r>
            <a:r>
              <a:rPr lang="de-AT" dirty="0" err="1"/>
              <a:t>Couroutines</a:t>
            </a:r>
            <a:r>
              <a:rPr lang="de-AT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557691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27B4E8-C1AE-42DD-9866-433A8C92F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de-AT" dirty="0" err="1"/>
              <a:t>SleepNightTracker</a:t>
            </a:r>
            <a:r>
              <a:rPr lang="de-AT" dirty="0"/>
              <a:t>: </a:t>
            </a:r>
            <a:r>
              <a:rPr lang="de-AT" dirty="0" err="1"/>
              <a:t>Gradle</a:t>
            </a:r>
            <a:endParaRPr lang="de-AT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06C35031-4B68-4C27-80AB-A3A6A3E3FD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2465" y="2548596"/>
            <a:ext cx="2088232" cy="88040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3486500-EE4C-4751-9FDF-CF2AE570E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004" y="1205278"/>
            <a:ext cx="3816424" cy="101718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EE84406-9A69-4D73-9A7B-419AEAAA5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465" y="3755131"/>
            <a:ext cx="7092280" cy="233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634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71735A-46AB-4EFA-B74B-7AEEDB399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Observieren von </a:t>
            </a:r>
            <a:r>
              <a:rPr lang="de-AT" dirty="0" err="1"/>
              <a:t>tonight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8FD179-9984-47D9-AB38-4113A8A4216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AT" dirty="0"/>
              <a:t>Start-Button nur sichtbar, wenn keine </a:t>
            </a:r>
            <a:r>
              <a:rPr lang="de-AT" dirty="0" err="1"/>
              <a:t>SleepNight</a:t>
            </a:r>
            <a:r>
              <a:rPr lang="de-AT" dirty="0"/>
              <a:t> läuft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 err="1"/>
              <a:t>Stop</a:t>
            </a:r>
            <a:r>
              <a:rPr lang="de-AT" dirty="0"/>
              <a:t>-Button nur sichtbar, wenn eine </a:t>
            </a:r>
            <a:r>
              <a:rPr lang="de-AT" dirty="0" err="1"/>
              <a:t>SleepNight</a:t>
            </a:r>
            <a:r>
              <a:rPr lang="de-AT" dirty="0"/>
              <a:t> läuft</a:t>
            </a:r>
          </a:p>
          <a:p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7E0FEA8-DFAA-48AB-8E94-B4DAFF2952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4244" b="1707"/>
          <a:stretch/>
        </p:blipFill>
        <p:spPr>
          <a:xfrm>
            <a:off x="1403648" y="4581128"/>
            <a:ext cx="6663069" cy="121679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9529C5E-D529-4396-86F4-BBB0AA08FB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3003"/>
          <a:stretch/>
        </p:blipFill>
        <p:spPr>
          <a:xfrm>
            <a:off x="1403648" y="2212203"/>
            <a:ext cx="6245226" cy="121679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62950B5-A863-4EB3-807C-EBF7FE8F1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501008"/>
            <a:ext cx="5705822" cy="20854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53CEA4B6-3543-46CE-BDAE-90D457F7BE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674" y="5843702"/>
            <a:ext cx="5557614" cy="24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1471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8430B-2DE8-4B36-800E-8604D54E5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Stop</a:t>
            </a:r>
            <a:r>
              <a:rPr lang="de-AT" dirty="0"/>
              <a:t>-Button: Update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C24664-3B43-41FF-ABF5-DD0E9B12524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AT" dirty="0"/>
              <a:t>Button-Handler: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Layout-Binding: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935FD09-2101-40F6-BE7D-8F5C7D5EE1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257" y="1689374"/>
            <a:ext cx="7237543" cy="3323802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F4AB7CC-05B8-4098-A3FF-CBB1F0357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7981" y="5472519"/>
            <a:ext cx="6096347" cy="62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82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AFF8B9-AC6F-47DE-A594-C72B1A276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Anzeige Historie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23D718-9838-4679-AE52-42048E31F291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AT" dirty="0" err="1"/>
              <a:t>LiveData</a:t>
            </a:r>
            <a:endParaRPr lang="de-AT" dirty="0"/>
          </a:p>
          <a:p>
            <a:r>
              <a:rPr lang="de-AT" dirty="0"/>
              <a:t>Layout-Binding: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Transformation List&lt;</a:t>
            </a:r>
            <a:r>
              <a:rPr lang="de-AT" dirty="0" err="1"/>
              <a:t>SleepNight</a:t>
            </a:r>
            <a:r>
              <a:rPr lang="de-AT" dirty="0"/>
              <a:t>&gt; =&gt; </a:t>
            </a:r>
            <a:r>
              <a:rPr lang="de-AT" dirty="0" err="1"/>
              <a:t>Spanned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634025D-755D-44EA-B1BA-5163C6CE12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324737"/>
            <a:ext cx="6048672" cy="158582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7DF83B5-4846-4783-8CDB-D9A426794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4725144"/>
            <a:ext cx="6648450" cy="134066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819CF42-1ECA-42BC-8AA9-349817434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1352909"/>
            <a:ext cx="4724400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3562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9804AB-2C2A-4AC9-AF9E-72D2BEAA3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Clear-Button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9B0304-FDB5-48A7-A157-56A08AA1D83D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AT" dirty="0"/>
              <a:t>Sichtbarkeit Clear-Button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Behandlung Clear-Button</a:t>
            </a:r>
          </a:p>
          <a:p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31CDA85-B4D5-43F4-9DAE-2ACE1CBD8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789" y="1745026"/>
            <a:ext cx="5040560" cy="104397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265D7CC-7E97-46FD-9A72-9E0FE8D2B5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328322"/>
            <a:ext cx="5544616" cy="79642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804068B-3C92-45D1-B944-B5E08C0E3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4024" y="3429000"/>
            <a:ext cx="5190530" cy="278446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8C368D8-F253-4990-87DC-D98C02E5EE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4437112"/>
            <a:ext cx="243353" cy="293702"/>
          </a:xfrm>
          <a:prstGeom prst="rect">
            <a:avLst/>
          </a:prstGeom>
        </p:spPr>
      </p:pic>
      <p:sp>
        <p:nvSpPr>
          <p:cNvPr id="8" name="Legende: mit Pfeil nach links 7">
            <a:extLst>
              <a:ext uri="{FF2B5EF4-FFF2-40B4-BE49-F238E27FC236}">
                <a16:creationId xmlns:a16="http://schemas.microsoft.com/office/drawing/2014/main" id="{9BBE61B0-58A0-4D64-AC2E-5223B0CAAB69}"/>
              </a:ext>
            </a:extLst>
          </p:cNvPr>
          <p:cNvSpPr/>
          <p:nvPr/>
        </p:nvSpPr>
        <p:spPr>
          <a:xfrm>
            <a:off x="2915816" y="4437112"/>
            <a:ext cx="3600400" cy="360040"/>
          </a:xfrm>
          <a:prstGeom prst="leftArrowCallout">
            <a:avLst>
              <a:gd name="adj1" fmla="val 10582"/>
              <a:gd name="adj2" fmla="val 28840"/>
              <a:gd name="adj3" fmla="val 54188"/>
              <a:gd name="adj4" fmla="val 475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Dao-</a:t>
            </a:r>
            <a:r>
              <a:rPr lang="de-AT" dirty="0" err="1"/>
              <a:t>Function</a:t>
            </a:r>
            <a:endParaRPr lang="de-AT" dirty="0"/>
          </a:p>
        </p:txBody>
      </p:sp>
      <p:sp>
        <p:nvSpPr>
          <p:cNvPr id="9" name="Legende: mit Pfeil nach rechts 8">
            <a:extLst>
              <a:ext uri="{FF2B5EF4-FFF2-40B4-BE49-F238E27FC236}">
                <a16:creationId xmlns:a16="http://schemas.microsoft.com/office/drawing/2014/main" id="{527631B9-D97F-4AF6-A587-4655D4F28756}"/>
              </a:ext>
            </a:extLst>
          </p:cNvPr>
          <p:cNvSpPr/>
          <p:nvPr/>
        </p:nvSpPr>
        <p:spPr>
          <a:xfrm>
            <a:off x="323528" y="4437113"/>
            <a:ext cx="1971545" cy="1512168"/>
          </a:xfrm>
          <a:prstGeom prst="rightArrowCallout">
            <a:avLst>
              <a:gd name="adj1" fmla="val 2324"/>
              <a:gd name="adj2" fmla="val 8623"/>
              <a:gd name="adj3" fmla="val 15552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Kein Callback wegen </a:t>
            </a:r>
            <a:r>
              <a:rPr lang="de-AT" dirty="0" err="1"/>
              <a:t>Coroutine</a:t>
            </a:r>
            <a:r>
              <a:rPr lang="de-AT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592179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16AC40-0FF8-4C44-AA56-7739B698C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Clear: Snackbar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65C27E-8073-46CA-9442-7E1E08DCDB8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79512" y="980728"/>
            <a:ext cx="8496944" cy="4968553"/>
          </a:xfrm>
        </p:spPr>
        <p:txBody>
          <a:bodyPr/>
          <a:lstStyle/>
          <a:p>
            <a:r>
              <a:rPr lang="de-AT" dirty="0"/>
              <a:t>Observierbarer, gekapselter Boolean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Fragment observiert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 err="1"/>
              <a:t>ShowEvent</a:t>
            </a:r>
            <a:r>
              <a:rPr lang="de-AT" dirty="0"/>
              <a:t> beenden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D8049FA-BADB-423C-8906-9C303965F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019" y="1451058"/>
            <a:ext cx="4941093" cy="166237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264A0237-9248-42AF-AF97-9523E60083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2942"/>
          <a:stretch/>
        </p:blipFill>
        <p:spPr>
          <a:xfrm>
            <a:off x="730846" y="5949281"/>
            <a:ext cx="4032448" cy="44529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9681E13-19BA-4F9F-9194-2B8D0E31BB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2869" y="1772816"/>
            <a:ext cx="1723587" cy="274781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EAFA3C9B-9FE4-4D95-8786-A9D3DC8D7B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867" y="3545081"/>
            <a:ext cx="5013101" cy="1861861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5792834-4CCA-4406-BC0A-DBE84218EDB2}"/>
              </a:ext>
            </a:extLst>
          </p:cNvPr>
          <p:cNvSpPr/>
          <p:nvPr/>
        </p:nvSpPr>
        <p:spPr>
          <a:xfrm>
            <a:off x="6732240" y="4077072"/>
            <a:ext cx="2232248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FBF2A96A-DB3B-40DD-A5B1-CA55C7CB73E5}"/>
              </a:ext>
            </a:extLst>
          </p:cNvPr>
          <p:cNvSpPr/>
          <p:nvPr/>
        </p:nvSpPr>
        <p:spPr>
          <a:xfrm>
            <a:off x="971600" y="4085456"/>
            <a:ext cx="3816424" cy="6396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22FA65C6-B51E-4BCB-B2D2-CFD85B71A8EB}"/>
              </a:ext>
            </a:extLst>
          </p:cNvPr>
          <p:cNvSpPr/>
          <p:nvPr/>
        </p:nvSpPr>
        <p:spPr>
          <a:xfrm>
            <a:off x="4788024" y="4221088"/>
            <a:ext cx="193387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31765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4B8A59-8BE0-46A2-8E9B-90EA7266B1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Navigation zu </a:t>
            </a:r>
            <a:r>
              <a:rPr lang="de-AT" dirty="0" err="1"/>
              <a:t>SleepQualityFragment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E8F1B1A-1C8D-43C4-906A-DE0E54DF97D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67544" y="980728"/>
            <a:ext cx="8208912" cy="496855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AT" dirty="0"/>
              <a:t>Ähnliches Pattern wie </a:t>
            </a:r>
            <a:r>
              <a:rPr lang="de-AT" dirty="0" err="1"/>
              <a:t>ShowSnackbar</a:t>
            </a:r>
            <a:r>
              <a:rPr lang="de-AT" dirty="0"/>
              <a:t>-Event: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dirty="0" err="1"/>
              <a:t>ViewModel</a:t>
            </a:r>
            <a:r>
              <a:rPr lang="de-AT" dirty="0"/>
              <a:t> definiert </a:t>
            </a:r>
            <a:r>
              <a:rPr lang="de-AT" dirty="0" err="1"/>
              <a:t>LiveData</a:t>
            </a:r>
            <a:r>
              <a:rPr lang="de-AT" dirty="0"/>
              <a:t> für </a:t>
            </a:r>
            <a:r>
              <a:rPr lang="de-AT" dirty="0" err="1"/>
              <a:t>Navigationsrequest</a:t>
            </a:r>
            <a:endParaRPr lang="de-AT" dirty="0"/>
          </a:p>
          <a:p>
            <a:pPr lvl="2">
              <a:buFont typeface="Symbol" panose="05050102010706020507" pitchFamily="18" charset="2"/>
              <a:buChar char="-"/>
            </a:pPr>
            <a:r>
              <a:rPr lang="de-AT" dirty="0"/>
              <a:t>Diesmal mit </a:t>
            </a:r>
            <a:r>
              <a:rPr lang="de-AT" dirty="0" err="1"/>
              <a:t>SleepNight</a:t>
            </a:r>
            <a:r>
              <a:rPr lang="de-AT" dirty="0"/>
              <a:t> als Inhalt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dirty="0"/>
              <a:t>Fragment observiert und reagiert mit Fragment-Wechsel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AT" dirty="0"/>
              <a:t>VM-Property </a:t>
            </a:r>
            <a:r>
              <a:rPr lang="de-AT" dirty="0" err="1"/>
              <a:t>navigateToSleepQuality</a:t>
            </a:r>
            <a:r>
              <a:rPr lang="de-AT" dirty="0"/>
              <a:t>: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95517F7-4218-43C8-9112-D7C4E3A7E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3501009"/>
            <a:ext cx="5504334" cy="280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2131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79997E-1991-4741-A9C1-8D4634F56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VM: Auslösen Navigations-Event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88EA66-1D70-4AFF-88B8-C13E328FA16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67544" y="1247775"/>
            <a:ext cx="8208912" cy="4701506"/>
          </a:xfrm>
        </p:spPr>
        <p:txBody>
          <a:bodyPr/>
          <a:lstStyle/>
          <a:p>
            <a:pPr marL="0" indent="0">
              <a:buNone/>
            </a:pPr>
            <a:r>
              <a:rPr lang="de-AT" dirty="0" err="1"/>
              <a:t>onStopTracking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CB1FCCA-459B-4F81-B10C-F5F62CA33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988840"/>
            <a:ext cx="7308304" cy="3694468"/>
          </a:xfrm>
          <a:prstGeom prst="rect">
            <a:avLst/>
          </a:prstGeom>
        </p:spPr>
      </p:pic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ADCFD996-C8FB-4201-8390-A851BD411D8E}"/>
              </a:ext>
            </a:extLst>
          </p:cNvPr>
          <p:cNvSpPr/>
          <p:nvPr/>
        </p:nvSpPr>
        <p:spPr>
          <a:xfrm>
            <a:off x="1259632" y="4797152"/>
            <a:ext cx="4464496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406748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893EEF-E278-4013-838C-684B1B1E3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SleepTrackerFragment</a:t>
            </a:r>
            <a:r>
              <a:rPr lang="de-AT" dirty="0"/>
              <a:t> observiert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76B7AE4-63A7-4568-93C5-B4DE83AA3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761" y="1916833"/>
            <a:ext cx="7452320" cy="3071470"/>
          </a:xfrm>
          <a:prstGeom prst="rect">
            <a:avLst/>
          </a:prstGeom>
        </p:spPr>
      </p:pic>
      <p:sp>
        <p:nvSpPr>
          <p:cNvPr id="8" name="Sprechblase: oval 7">
            <a:extLst>
              <a:ext uri="{FF2B5EF4-FFF2-40B4-BE49-F238E27FC236}">
                <a16:creationId xmlns:a16="http://schemas.microsoft.com/office/drawing/2014/main" id="{F11B6A22-FF62-44F4-8920-CC05061B2FB6}"/>
              </a:ext>
            </a:extLst>
          </p:cNvPr>
          <p:cNvSpPr/>
          <p:nvPr/>
        </p:nvSpPr>
        <p:spPr>
          <a:xfrm>
            <a:off x="5508104" y="5301606"/>
            <a:ext cx="3168352" cy="851098"/>
          </a:xfrm>
          <a:prstGeom prst="wedgeEllipseCallout">
            <a:avLst>
              <a:gd name="adj1" fmla="val -1592"/>
              <a:gd name="adj2" fmla="val -188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Navigations-Action benötigt </a:t>
            </a:r>
            <a:r>
              <a:rPr lang="de-AT" dirty="0" err="1"/>
              <a:t>nightId</a:t>
            </a:r>
            <a:endParaRPr lang="de-AT" dirty="0"/>
          </a:p>
        </p:txBody>
      </p:sp>
      <p:sp>
        <p:nvSpPr>
          <p:cNvPr id="10" name="Sprechblase: oval 9">
            <a:extLst>
              <a:ext uri="{FF2B5EF4-FFF2-40B4-BE49-F238E27FC236}">
                <a16:creationId xmlns:a16="http://schemas.microsoft.com/office/drawing/2014/main" id="{95CC357B-2BB3-4A90-B855-52E81255C820}"/>
              </a:ext>
            </a:extLst>
          </p:cNvPr>
          <p:cNvSpPr/>
          <p:nvPr/>
        </p:nvSpPr>
        <p:spPr>
          <a:xfrm>
            <a:off x="611560" y="5454005"/>
            <a:ext cx="3168352" cy="927323"/>
          </a:xfrm>
          <a:prstGeom prst="wedgeEllipseCallout">
            <a:avLst>
              <a:gd name="adj1" fmla="val 23661"/>
              <a:gd name="adj2" fmla="val -1358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Sicherstellen, dass Navigation nur einmal erfolgt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802DD504-4AB3-417F-AB5D-14866AFA81FD}"/>
              </a:ext>
            </a:extLst>
          </p:cNvPr>
          <p:cNvSpPr/>
          <p:nvPr/>
        </p:nvSpPr>
        <p:spPr>
          <a:xfrm>
            <a:off x="1043608" y="3529956"/>
            <a:ext cx="6336704" cy="54711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1534B372-7ADD-4B42-B40A-ABC051D9EF91}"/>
              </a:ext>
            </a:extLst>
          </p:cNvPr>
          <p:cNvSpPr/>
          <p:nvPr/>
        </p:nvSpPr>
        <p:spPr>
          <a:xfrm>
            <a:off x="1043608" y="4437113"/>
            <a:ext cx="302433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46B27E8D-2612-4C36-BA2E-667D8C68F0B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67544" y="1247775"/>
            <a:ext cx="8208912" cy="4701506"/>
          </a:xfrm>
        </p:spPr>
        <p:txBody>
          <a:bodyPr/>
          <a:lstStyle/>
          <a:p>
            <a:pPr marL="0" indent="0">
              <a:buNone/>
            </a:pPr>
            <a:r>
              <a:rPr lang="de-AT" dirty="0"/>
              <a:t>Navigations-Action aufrufen</a:t>
            </a:r>
          </a:p>
        </p:txBody>
      </p:sp>
    </p:spTree>
    <p:extLst>
      <p:ext uri="{BB962C8B-B14F-4D97-AF65-F5344CB8AC3E}">
        <p14:creationId xmlns:p14="http://schemas.microsoft.com/office/powerpoint/2010/main" val="2590740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29126-DA55-4061-8BD4-704B5A2ED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TODO: </a:t>
            </a:r>
            <a:r>
              <a:rPr lang="de-AT" dirty="0" err="1"/>
              <a:t>SleepQualityFragment</a:t>
            </a:r>
            <a:r>
              <a:rPr lang="de-AT" dirty="0"/>
              <a:t>/</a:t>
            </a:r>
            <a:r>
              <a:rPr lang="de-AT" dirty="0" err="1"/>
              <a:t>ViewModel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151039-62E2-49A0-B312-2A29A3B6683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AT" dirty="0" err="1"/>
              <a:t>SleepQualityFragment</a:t>
            </a:r>
            <a:endParaRPr lang="de-AT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AT" dirty="0" err="1"/>
              <a:t>SleepQualityViewModel</a:t>
            </a:r>
            <a:r>
              <a:rPr lang="de-AT" dirty="0"/>
              <a:t> erzeugen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AT" dirty="0" err="1"/>
              <a:t>Databinding</a:t>
            </a:r>
            <a:r>
              <a:rPr lang="de-AT" dirty="0"/>
              <a:t> Layout =&gt; </a:t>
            </a:r>
            <a:r>
              <a:rPr lang="de-AT" dirty="0" err="1"/>
              <a:t>ViewModel</a:t>
            </a:r>
            <a:endParaRPr lang="de-AT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AT" dirty="0"/>
              <a:t>Observer von </a:t>
            </a:r>
            <a:r>
              <a:rPr lang="de-AT" dirty="0" err="1"/>
              <a:t>navigateToSleepTracker</a:t>
            </a:r>
            <a:endParaRPr lang="de-AT" dirty="0"/>
          </a:p>
          <a:p>
            <a:pPr lvl="2">
              <a:buFont typeface="Symbol" panose="05050102010706020507" pitchFamily="18" charset="2"/>
              <a:buChar char="-"/>
            </a:pPr>
            <a:r>
              <a:rPr lang="de-AT" dirty="0"/>
              <a:t>Wenn </a:t>
            </a:r>
            <a:r>
              <a:rPr lang="de-AT" dirty="0" err="1"/>
              <a:t>SleepQuality</a:t>
            </a:r>
            <a:r>
              <a:rPr lang="de-AT" dirty="0"/>
              <a:t>-Button gedrückt wurde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AT" dirty="0" err="1"/>
              <a:t>SleepQualityViewModel</a:t>
            </a:r>
            <a:endParaRPr lang="de-AT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AT" dirty="0"/>
              <a:t>Setup </a:t>
            </a:r>
            <a:r>
              <a:rPr lang="de-AT" dirty="0" err="1"/>
              <a:t>Coroutines</a:t>
            </a:r>
            <a:endParaRPr lang="de-AT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AT" dirty="0"/>
              <a:t>Verwaltung Rücknavigation: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AT" dirty="0"/>
              <a:t>Property </a:t>
            </a:r>
            <a:r>
              <a:rPr lang="de-AT" dirty="0" err="1"/>
              <a:t>navigateToSleepTracker</a:t>
            </a:r>
            <a:endParaRPr lang="de-AT" dirty="0"/>
          </a:p>
          <a:p>
            <a:pPr lvl="1">
              <a:buFont typeface="Symbol" panose="05050102010706020507" pitchFamily="18" charset="2"/>
              <a:buChar char="-"/>
            </a:pPr>
            <a:r>
              <a:rPr lang="de-AT" dirty="0" err="1"/>
              <a:t>Databinding</a:t>
            </a:r>
            <a:r>
              <a:rPr lang="de-AT" dirty="0"/>
              <a:t>: </a:t>
            </a:r>
            <a:r>
              <a:rPr lang="de-AT" dirty="0" err="1"/>
              <a:t>onSelectSleepQuality</a:t>
            </a:r>
            <a:endParaRPr lang="de-AT" dirty="0"/>
          </a:p>
          <a:p>
            <a:pPr lvl="2">
              <a:buFont typeface="Symbol" panose="05050102010706020507" pitchFamily="18" charset="2"/>
              <a:buChar char="-"/>
            </a:pPr>
            <a:r>
              <a:rPr lang="de-AT" dirty="0"/>
              <a:t>Datenbank-Update </a:t>
            </a:r>
            <a:r>
              <a:rPr lang="de-AT" dirty="0" err="1"/>
              <a:t>SleepNight</a:t>
            </a:r>
            <a:r>
              <a:rPr lang="de-AT" dirty="0"/>
              <a:t> (jetzt mit </a:t>
            </a:r>
            <a:r>
              <a:rPr lang="de-AT" dirty="0" err="1"/>
              <a:t>QualityRating</a:t>
            </a:r>
            <a:r>
              <a:rPr lang="de-AT" dirty="0"/>
              <a:t>)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de-AT" dirty="0"/>
              <a:t>Starte Rücknavigation</a:t>
            </a:r>
          </a:p>
          <a:p>
            <a:pPr lvl="1">
              <a:buFont typeface="Symbol" panose="05050102010706020507" pitchFamily="18" charset="2"/>
              <a:buChar char="-"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981787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7D6036-2C84-4342-922F-5561700CF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Quelle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10CCB5-989F-4872-911B-D552B6006FD4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dirty="0">
                <a:hlinkClick r:id="rId2"/>
              </a:rPr>
              <a:t>http://Classroom.udacity.com</a:t>
            </a:r>
            <a:endParaRPr lang="de-AT" dirty="0"/>
          </a:p>
          <a:p>
            <a:pPr marL="0" indent="0">
              <a:buNone/>
            </a:pP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B6E3DB0-57A2-4DE3-BCE4-A61AB34BE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1988840"/>
            <a:ext cx="6173316" cy="168932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4F70589-6A27-4547-8F10-8617CE1279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3970297"/>
            <a:ext cx="5786413" cy="168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86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7EA58B-65EA-4B4B-A3FB-9F70BECF7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Projektvorlage: Fragmente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01A598-8361-4BD2-B0BC-E66FC25B1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de-AT" sz="2400" dirty="0"/>
              <a:t>Layouts: Zwei Fragmente</a:t>
            </a:r>
          </a:p>
          <a:p>
            <a:pPr marL="998537" lvl="1" indent="-457200">
              <a:buFont typeface="+mj-lt"/>
              <a:buAutoNum type="arabicPeriod"/>
            </a:pPr>
            <a:r>
              <a:rPr lang="de-AT" sz="2400" dirty="0"/>
              <a:t>Starten/Stoppen einer </a:t>
            </a:r>
            <a:r>
              <a:rPr lang="de-AT" sz="2400" dirty="0" err="1"/>
              <a:t>SleepNight</a:t>
            </a:r>
            <a:r>
              <a:rPr lang="de-AT" sz="2400" dirty="0"/>
              <a:t>, Anzeige Historie, Löschen aller </a:t>
            </a:r>
            <a:r>
              <a:rPr lang="de-AT" sz="2400" dirty="0" err="1"/>
              <a:t>SleepNights</a:t>
            </a:r>
            <a:endParaRPr lang="de-AT" sz="2400" dirty="0"/>
          </a:p>
          <a:p>
            <a:pPr marL="998537" lvl="1" indent="-457200">
              <a:buFont typeface="+mj-lt"/>
              <a:buAutoNum type="arabicPeriod"/>
            </a:pPr>
            <a:r>
              <a:rPr lang="de-AT" sz="2400" dirty="0"/>
              <a:t>Bewerten der Schlafqualität einer </a:t>
            </a:r>
            <a:r>
              <a:rPr lang="de-AT" sz="2400" dirty="0" err="1"/>
              <a:t>SleepNight</a:t>
            </a:r>
            <a:endParaRPr lang="de-AT" sz="2400" dirty="0"/>
          </a:p>
          <a:p>
            <a:r>
              <a:rPr lang="de-AT" sz="2400" dirty="0"/>
              <a:t>Vorbereitet für </a:t>
            </a:r>
            <a:r>
              <a:rPr lang="de-AT" sz="2400" dirty="0" err="1"/>
              <a:t>DataBinding</a:t>
            </a:r>
            <a:endParaRPr lang="de-AT" sz="2400" dirty="0"/>
          </a:p>
          <a:p>
            <a:pPr lvl="2"/>
            <a:r>
              <a:rPr lang="de-AT" sz="2000" dirty="0"/>
              <a:t>Layout-Element als Root-Element im Layout</a:t>
            </a:r>
          </a:p>
          <a:p>
            <a:pPr lvl="2"/>
            <a:r>
              <a:rPr lang="de-AT" sz="2000" dirty="0"/>
              <a:t>Data-Element zum Einbinden von Variablen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CE3FF6E-8CA3-4CAD-BEAF-B9A0CF1EC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4005064"/>
            <a:ext cx="7046367" cy="226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69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BB503C-9891-4C0B-98E6-60A14CF28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layout_activity_main.xml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6715F05-46C7-4E01-A038-B30FCB5A0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de-AT" dirty="0" err="1"/>
              <a:t>Merge</a:t>
            </a:r>
            <a:r>
              <a:rPr lang="de-AT" dirty="0"/>
              <a:t> als root </a:t>
            </a:r>
            <a:r>
              <a:rPr lang="de-AT" dirty="0" err="1"/>
              <a:t>element</a:t>
            </a:r>
            <a:endParaRPr lang="de-AT" dirty="0"/>
          </a:p>
          <a:p>
            <a:r>
              <a:rPr lang="de-AT" dirty="0" err="1"/>
              <a:t>NavHostFragment</a:t>
            </a:r>
            <a:r>
              <a:rPr lang="de-AT" dirty="0"/>
              <a:t> für Navigation zwischen den beiden Fragmenten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F139168-D80D-46D8-B7D4-1DAB97913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708920"/>
            <a:ext cx="7668344" cy="3275105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5B0C193F-1F12-44CE-B5B8-162B3894E593}"/>
              </a:ext>
            </a:extLst>
          </p:cNvPr>
          <p:cNvSpPr/>
          <p:nvPr/>
        </p:nvSpPr>
        <p:spPr>
          <a:xfrm>
            <a:off x="539552" y="3466801"/>
            <a:ext cx="648072" cy="32223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Abgerundetes Rechteck 4">
            <a:extLst>
              <a:ext uri="{FF2B5EF4-FFF2-40B4-BE49-F238E27FC236}">
                <a16:creationId xmlns:a16="http://schemas.microsoft.com/office/drawing/2014/main" id="{F21B9878-BBDA-45E6-9669-6EB7B26DEED0}"/>
              </a:ext>
            </a:extLst>
          </p:cNvPr>
          <p:cNvSpPr/>
          <p:nvPr/>
        </p:nvSpPr>
        <p:spPr>
          <a:xfrm>
            <a:off x="611560" y="5699049"/>
            <a:ext cx="792088" cy="32223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5C110B8D-076E-4AD3-B7E2-61A6A3C41D96}"/>
              </a:ext>
            </a:extLst>
          </p:cNvPr>
          <p:cNvSpPr/>
          <p:nvPr/>
        </p:nvSpPr>
        <p:spPr>
          <a:xfrm>
            <a:off x="1259632" y="4509121"/>
            <a:ext cx="5256584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Abgerundetes Rechteck 4">
            <a:extLst>
              <a:ext uri="{FF2B5EF4-FFF2-40B4-BE49-F238E27FC236}">
                <a16:creationId xmlns:a16="http://schemas.microsoft.com/office/drawing/2014/main" id="{8EFEEF30-775B-457E-9361-D9DF0BA87E7E}"/>
              </a:ext>
            </a:extLst>
          </p:cNvPr>
          <p:cNvSpPr/>
          <p:nvPr/>
        </p:nvSpPr>
        <p:spPr>
          <a:xfrm>
            <a:off x="1259632" y="5301207"/>
            <a:ext cx="3600400" cy="25570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14811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BE9BB9-A236-4F3E-81CC-8FB19249D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Navigation Editor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A4E894-EF41-4679-B76C-8582ADB15F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1833067"/>
          </a:xfrm>
        </p:spPr>
        <p:txBody>
          <a:bodyPr/>
          <a:lstStyle/>
          <a:p>
            <a:r>
              <a:rPr lang="de-AT" sz="2000" dirty="0"/>
              <a:t>Definition Start-Fragment (</a:t>
            </a:r>
            <a:r>
              <a:rPr lang="de-AT" sz="2000" dirty="0" err="1"/>
              <a:t>sleep_tracker_fragment</a:t>
            </a:r>
            <a:r>
              <a:rPr lang="de-AT" sz="2000" dirty="0"/>
              <a:t>)</a:t>
            </a:r>
          </a:p>
          <a:p>
            <a:r>
              <a:rPr lang="de-AT" sz="2000" dirty="0"/>
              <a:t>Actions: zwischen Fragmenten navigieren</a:t>
            </a:r>
          </a:p>
          <a:p>
            <a:pPr lvl="1"/>
            <a:r>
              <a:rPr lang="de-AT" sz="1700" dirty="0"/>
              <a:t>Destination setzen</a:t>
            </a:r>
          </a:p>
          <a:p>
            <a:pPr lvl="1"/>
            <a:r>
              <a:rPr lang="de-AT" sz="1700" dirty="0" err="1"/>
              <a:t>Transitionsanimationen</a:t>
            </a:r>
            <a:r>
              <a:rPr lang="de-AT" sz="1700" dirty="0"/>
              <a:t> setzen</a:t>
            </a:r>
          </a:p>
          <a:p>
            <a:r>
              <a:rPr lang="de-AT" sz="2000" dirty="0"/>
              <a:t>Arguments: </a:t>
            </a:r>
          </a:p>
          <a:p>
            <a:pPr lvl="1"/>
            <a:r>
              <a:rPr lang="de-AT" sz="1700" dirty="0"/>
              <a:t>Übergabeparameter setzen</a:t>
            </a:r>
          </a:p>
          <a:p>
            <a:pPr lvl="1"/>
            <a:endParaRPr lang="de-AT" sz="17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CCD54FB-319E-4504-B215-B96C48782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80728"/>
            <a:ext cx="8028384" cy="3026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448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11E4D50-C949-40BE-BC0E-65540F5A6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283" y="1657978"/>
            <a:ext cx="5836890" cy="210188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8BD3C939-5C27-4DE5-8D76-0301006737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418" y="4278066"/>
            <a:ext cx="7164288" cy="203125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35ADB27-96A3-4AE8-ACF5-4E0ED27FD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de-AT" dirty="0"/>
              <a:t>Navigation für </a:t>
            </a:r>
            <a:r>
              <a:rPr lang="de-AT" dirty="0" err="1"/>
              <a:t>sleep_tracker_fragment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448CC3-55F6-4D05-99B3-AD1AD2955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de-AT" dirty="0"/>
              <a:t>Definition Start-Fragment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Action =&gt; </a:t>
            </a:r>
            <a:r>
              <a:rPr lang="de-AT" dirty="0" err="1"/>
              <a:t>sleep_quality_fragment</a:t>
            </a:r>
            <a:endParaRPr lang="de-AT" dirty="0"/>
          </a:p>
        </p:txBody>
      </p:sp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85BEF6C0-0037-4504-BAF8-AE3BE33B3545}"/>
              </a:ext>
            </a:extLst>
          </p:cNvPr>
          <p:cNvSpPr/>
          <p:nvPr/>
        </p:nvSpPr>
        <p:spPr>
          <a:xfrm>
            <a:off x="1187624" y="5185595"/>
            <a:ext cx="5688632" cy="9361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30E4F115-8183-4BE5-9F46-22C2D5EF7524}"/>
              </a:ext>
            </a:extLst>
          </p:cNvPr>
          <p:cNvSpPr/>
          <p:nvPr/>
        </p:nvSpPr>
        <p:spPr>
          <a:xfrm>
            <a:off x="1043608" y="2420888"/>
            <a:ext cx="4320480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2779720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49D87-4FBC-4AA0-80EC-E64333E47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Navigation für </a:t>
            </a:r>
            <a:r>
              <a:rPr lang="de-AT" dirty="0" err="1"/>
              <a:t>sleep_quality_fragment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60248E-267E-4E24-98AD-7A8220E1A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de-AT" sz="2400" dirty="0" err="1"/>
              <a:t>Id</a:t>
            </a:r>
            <a:r>
              <a:rPr lang="de-AT" sz="2400" dirty="0"/>
              <a:t> für </a:t>
            </a:r>
            <a:r>
              <a:rPr lang="de-AT" sz="2400" dirty="0" err="1"/>
              <a:t>SleepNight</a:t>
            </a:r>
            <a:r>
              <a:rPr lang="de-AT" sz="2400" dirty="0"/>
              <a:t> als </a:t>
            </a:r>
            <a:r>
              <a:rPr lang="de-AT" sz="2400" b="1" i="1" dirty="0"/>
              <a:t>Argument</a:t>
            </a:r>
          </a:p>
          <a:p>
            <a:r>
              <a:rPr lang="de-AT" sz="2400" b="1" i="1" dirty="0"/>
              <a:t>Action</a:t>
            </a:r>
            <a:r>
              <a:rPr lang="de-AT" sz="2400" dirty="0"/>
              <a:t> für Navigation zurück zu </a:t>
            </a:r>
            <a:r>
              <a:rPr lang="de-AT" sz="2400" dirty="0" err="1"/>
              <a:t>SleepTrackerFragment</a:t>
            </a:r>
            <a:endParaRPr lang="de-AT" sz="2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A67D80C-AFB8-450F-9008-33517DF936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3212976"/>
            <a:ext cx="7092280" cy="2656990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B89AEA2D-96F4-49AC-A741-5F6C6542887C}"/>
              </a:ext>
            </a:extLst>
          </p:cNvPr>
          <p:cNvSpPr/>
          <p:nvPr/>
        </p:nvSpPr>
        <p:spPr>
          <a:xfrm>
            <a:off x="971600" y="4077072"/>
            <a:ext cx="2736304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Abgerundetes Rechteck 4">
            <a:extLst>
              <a:ext uri="{FF2B5EF4-FFF2-40B4-BE49-F238E27FC236}">
                <a16:creationId xmlns:a16="http://schemas.microsoft.com/office/drawing/2014/main" id="{1434EF72-70D8-4CBF-AB33-1CA8DE147A25}"/>
              </a:ext>
            </a:extLst>
          </p:cNvPr>
          <p:cNvSpPr/>
          <p:nvPr/>
        </p:nvSpPr>
        <p:spPr>
          <a:xfrm>
            <a:off x="971600" y="4653136"/>
            <a:ext cx="5904656" cy="10801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9494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D5D652-0DD9-48F3-A0CC-4DE041238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Code: </a:t>
            </a:r>
            <a:r>
              <a:rPr lang="de-AT" dirty="0" err="1"/>
              <a:t>SleepTrackerFragment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A2EDD3-9CE7-458A-948D-72526656B6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de-AT" sz="2400" dirty="0"/>
              <a:t>Fragment hängt vom Lebenszyklus der Aktivität ab</a:t>
            </a:r>
          </a:p>
          <a:p>
            <a:pPr lvl="1"/>
            <a:r>
              <a:rPr lang="de-AT" sz="2400" dirty="0" err="1"/>
              <a:t>Activity</a:t>
            </a:r>
            <a:r>
              <a:rPr lang="de-AT" sz="2400" dirty="0"/>
              <a:t> </a:t>
            </a:r>
            <a:r>
              <a:rPr lang="de-AT" sz="2400" dirty="0" err="1"/>
              <a:t>onCreate</a:t>
            </a:r>
            <a:r>
              <a:rPr lang="de-AT" sz="2400" dirty="0"/>
              <a:t> =&gt; Fragment </a:t>
            </a:r>
            <a:r>
              <a:rPr lang="de-AT" sz="2400" dirty="0" err="1"/>
              <a:t>onCreateView</a:t>
            </a:r>
            <a:endParaRPr lang="de-AT" sz="2400" dirty="0"/>
          </a:p>
          <a:p>
            <a:r>
              <a:rPr lang="de-AT" sz="2400" dirty="0"/>
              <a:t>Layout wird über </a:t>
            </a:r>
            <a:r>
              <a:rPr lang="de-AT" sz="2400" dirty="0" err="1"/>
              <a:t>DataBinding</a:t>
            </a:r>
            <a:r>
              <a:rPr lang="de-AT" sz="2400" dirty="0"/>
              <a:t> erzeugt!</a:t>
            </a:r>
          </a:p>
          <a:p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768A57F-72DA-4E34-B2F1-86BE733D1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852936"/>
            <a:ext cx="7128792" cy="3083884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96C84099-DD8B-43C6-841C-E59BE0988D76}"/>
              </a:ext>
            </a:extLst>
          </p:cNvPr>
          <p:cNvSpPr/>
          <p:nvPr/>
        </p:nvSpPr>
        <p:spPr>
          <a:xfrm>
            <a:off x="1331640" y="4869160"/>
            <a:ext cx="6552728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0370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68FE00-7092-4529-ACDB-57A94DEE5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Entity Definieren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D3AEE2-ACE8-4769-8987-A2B31D571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4"/>
            <a:ext cx="8229600" cy="4857750"/>
          </a:xfrm>
        </p:spPr>
        <p:txBody>
          <a:bodyPr/>
          <a:lstStyle/>
          <a:p>
            <a:r>
              <a:rPr lang="de-AT" dirty="0"/>
              <a:t>Data </a:t>
            </a:r>
            <a:r>
              <a:rPr lang="de-AT" dirty="0" err="1"/>
              <a:t>class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Mit Room-Annotationen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4D612DC-015B-4D38-972B-7E5B056F73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844824"/>
            <a:ext cx="6124575" cy="14859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6D5B3DB-7D9B-49C4-9EF1-6E4576C05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4154489"/>
            <a:ext cx="6134100" cy="1971675"/>
          </a:xfrm>
          <a:prstGeom prst="rect">
            <a:avLst/>
          </a:prstGeom>
        </p:spPr>
      </p:pic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947114C9-32B6-41EE-9392-538CD8B605B1}"/>
              </a:ext>
            </a:extLst>
          </p:cNvPr>
          <p:cNvSpPr/>
          <p:nvPr/>
        </p:nvSpPr>
        <p:spPr>
          <a:xfrm>
            <a:off x="1187624" y="4077072"/>
            <a:ext cx="5112568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Abgerundetes Rechteck 4">
            <a:extLst>
              <a:ext uri="{FF2B5EF4-FFF2-40B4-BE49-F238E27FC236}">
                <a16:creationId xmlns:a16="http://schemas.microsoft.com/office/drawing/2014/main" id="{0139BDFD-F159-44CF-B302-5C6B9C99A54A}"/>
              </a:ext>
            </a:extLst>
          </p:cNvPr>
          <p:cNvSpPr/>
          <p:nvPr/>
        </p:nvSpPr>
        <p:spPr>
          <a:xfrm>
            <a:off x="2051720" y="4653136"/>
            <a:ext cx="3456384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5271572"/>
      </p:ext>
    </p:extLst>
  </p:cSld>
  <p:clrMapOvr>
    <a:masterClrMapping/>
  </p:clrMapOvr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388</Words>
  <Application>Microsoft Office PowerPoint</Application>
  <PresentationFormat>Bildschirmpräsentation (4:3)</PresentationFormat>
  <Paragraphs>122</Paragraphs>
  <Slides>29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29</vt:i4>
      </vt:variant>
    </vt:vector>
  </HeadingPairs>
  <TitlesOfParts>
    <vt:vector size="38" baseType="lpstr">
      <vt:lpstr>Arial</vt:lpstr>
      <vt:lpstr>Calibri</vt:lpstr>
      <vt:lpstr>Symbol</vt:lpstr>
      <vt:lpstr>Wingdings</vt:lpstr>
      <vt:lpstr>1_Larissa</vt:lpstr>
      <vt:lpstr>2_Larissa</vt:lpstr>
      <vt:lpstr>5_Larissa</vt:lpstr>
      <vt:lpstr>6_Larissa</vt:lpstr>
      <vt:lpstr>4_Larissa</vt:lpstr>
      <vt:lpstr>SleepNightTracker</vt:lpstr>
      <vt:lpstr>SleepNightTracker: Gradle</vt:lpstr>
      <vt:lpstr>Projektvorlage: Fragmente</vt:lpstr>
      <vt:lpstr>layout_activity_main.xml</vt:lpstr>
      <vt:lpstr>Navigation Editor</vt:lpstr>
      <vt:lpstr>Navigation für sleep_tracker_fragment</vt:lpstr>
      <vt:lpstr>Navigation für sleep_quality_fragment</vt:lpstr>
      <vt:lpstr>Code: SleepTrackerFragment</vt:lpstr>
      <vt:lpstr>Entity Definieren</vt:lpstr>
      <vt:lpstr>SleepDatabaseDao</vt:lpstr>
      <vt:lpstr>SleepDatabase</vt:lpstr>
      <vt:lpstr>UnitTests: SleepDatabaseTest</vt:lpstr>
      <vt:lpstr>Übung: UnitTests</vt:lpstr>
      <vt:lpstr>DAO: Spezielle Queries</vt:lpstr>
      <vt:lpstr>SleepTrackerViewModel: Factory</vt:lpstr>
      <vt:lpstr>SleepTrackerFragment: Data Binding</vt:lpstr>
      <vt:lpstr>SleepTrackerViewModel: Coroutines</vt:lpstr>
      <vt:lpstr>SleepTrackerViewModel: SleepNight?</vt:lpstr>
      <vt:lpstr>Start-Button: Insert</vt:lpstr>
      <vt:lpstr>Observieren von tonight</vt:lpstr>
      <vt:lpstr>Stop-Button: Update</vt:lpstr>
      <vt:lpstr>Anzeige Historie</vt:lpstr>
      <vt:lpstr>Clear-Button</vt:lpstr>
      <vt:lpstr>Clear: Snackbar</vt:lpstr>
      <vt:lpstr>Navigation zu SleepQualityFragment</vt:lpstr>
      <vt:lpstr>VM: Auslösen Navigations-Event</vt:lpstr>
      <vt:lpstr>SleepTrackerFragment observiert</vt:lpstr>
      <vt:lpstr>TODO: SleepQualityFragment/ViewModel</vt:lpstr>
      <vt:lpstr>Quelle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Engleitner</dc:creator>
  <cp:lastModifiedBy>Birgit Schröder</cp:lastModifiedBy>
  <cp:revision>503</cp:revision>
  <dcterms:created xsi:type="dcterms:W3CDTF">2011-08-18T07:37:01Z</dcterms:created>
  <dcterms:modified xsi:type="dcterms:W3CDTF">2019-05-15T08:22:21Z</dcterms:modified>
</cp:coreProperties>
</file>