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b="def" i="def"/>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1778000" y="2298700"/>
            <a:ext cx="20828000" cy="4648200"/>
          </a:xfrm>
          <a:prstGeom prst="rect">
            <a:avLst/>
          </a:prstGeom>
        </p:spPr>
        <p:txBody>
          <a:bodyPr anchor="b"/>
          <a:lstStyle/>
          <a:p>
            <a:pPr/>
            <a:r>
              <a:t>Title Text</a:t>
            </a:r>
          </a:p>
        </p:txBody>
      </p:sp>
      <p:sp>
        <p:nvSpPr>
          <p:cNvPr id="12" name="Body Level One…"/>
          <p:cNvSpPr txBox="1"/>
          <p:nvPr>
            <p:ph type="body" sz="quarter" idx="1"/>
          </p:nvPr>
        </p:nvSpPr>
        <p:spPr>
          <a:xfrm>
            <a:off x="1778000" y="7073900"/>
            <a:ext cx="20828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3" name="–Johnny Appleseed"/>
          <p:cNvSpPr txBox="1"/>
          <p:nvPr>
            <p:ph type="body" sz="quarter" idx="13"/>
          </p:nvPr>
        </p:nvSpPr>
        <p:spPr>
          <a:xfrm>
            <a:off x="2387600" y="8953500"/>
            <a:ext cx="19621500" cy="585521"/>
          </a:xfrm>
          <a:prstGeom prst="rect">
            <a:avLst/>
          </a:prstGeom>
        </p:spPr>
        <p:txBody>
          <a:bodyPr anchor="t">
            <a:spAutoFit/>
          </a:bodyPr>
          <a:lstStyle>
            <a:lvl1pPr marL="0" indent="0" algn="ctr">
              <a:spcBef>
                <a:spcPts val="0"/>
              </a:spcBef>
              <a:buSzTx/>
              <a:buNone/>
              <a:defRPr i="1" sz="3200"/>
            </a:lvl1pPr>
          </a:lstStyle>
          <a:p>
            <a:pPr/>
            <a:r>
              <a:t>–Johnny Appleseed</a:t>
            </a:r>
          </a:p>
        </p:txBody>
      </p:sp>
      <p:sp>
        <p:nvSpPr>
          <p:cNvPr id="94" name="“Type a quote here.”"/>
          <p:cNvSpPr txBox="1"/>
          <p:nvPr>
            <p:ph type="body" sz="quarter" idx="14"/>
          </p:nvPr>
        </p:nvSpPr>
        <p:spPr>
          <a:xfrm>
            <a:off x="2387600" y="6076950"/>
            <a:ext cx="19621500" cy="825500"/>
          </a:xfrm>
          <a:prstGeom prst="rect">
            <a:avLst/>
          </a:prstGeom>
        </p:spPr>
        <p:txBody>
          <a:bodyPr>
            <a:spAutoFit/>
          </a:bodyPr>
          <a:lstStyle>
            <a:lvl1pPr marL="0" indent="0" algn="ctr">
              <a:spcBef>
                <a:spcPts val="0"/>
              </a:spcBef>
              <a:buSzTx/>
              <a:buNone/>
              <a:defRPr sz="4800">
                <a:latin typeface="+mn-lt"/>
                <a:ea typeface="+mn-ea"/>
                <a:cs typeface="+mn-cs"/>
                <a:sym typeface="Helvetica Neue Medium"/>
              </a:defRPr>
            </a:lvl1pPr>
          </a:lstStyle>
          <a:p>
            <a:pPr/>
            <a:r>
              <a:t>“Type a quote here.” </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Image"/>
          <p:cNvSpPr/>
          <p:nvPr>
            <p:ph type="pic" idx="13"/>
          </p:nvPr>
        </p:nvSpPr>
        <p:spPr>
          <a:xfrm>
            <a:off x="0" y="0"/>
            <a:ext cx="24384000" cy="16264467"/>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Image"/>
          <p:cNvSpPr/>
          <p:nvPr>
            <p:ph type="pic" idx="13"/>
          </p:nvPr>
        </p:nvSpPr>
        <p:spPr>
          <a:xfrm>
            <a:off x="3124200" y="-38100"/>
            <a:ext cx="18135600" cy="12096698"/>
          </a:xfrm>
          <a:prstGeom prst="rect">
            <a:avLst/>
          </a:prstGeom>
        </p:spPr>
        <p:txBody>
          <a:bodyPr lIns="91439" tIns="45719" rIns="91439" bIns="45719" anchor="t">
            <a:noAutofit/>
          </a:bodyPr>
          <a:lstStyle/>
          <a:p>
            <a:pPr/>
          </a:p>
        </p:txBody>
      </p:sp>
      <p:sp>
        <p:nvSpPr>
          <p:cNvPr id="21" name="Title Text"/>
          <p:cNvSpPr txBox="1"/>
          <p:nvPr>
            <p:ph type="title"/>
          </p:nvPr>
        </p:nvSpPr>
        <p:spPr>
          <a:xfrm>
            <a:off x="635000" y="9512300"/>
            <a:ext cx="23114000" cy="2006600"/>
          </a:xfrm>
          <a:prstGeom prst="rect">
            <a:avLst/>
          </a:prstGeom>
        </p:spPr>
        <p:txBody>
          <a:bodyPr anchor="b"/>
          <a:lstStyle/>
          <a:p>
            <a:pPr/>
            <a:r>
              <a:t>Title Text</a:t>
            </a:r>
          </a:p>
        </p:txBody>
      </p:sp>
      <p:sp>
        <p:nvSpPr>
          <p:cNvPr id="22" name="Body Level One…"/>
          <p:cNvSpPr txBox="1"/>
          <p:nvPr>
            <p:ph type="body" sz="quarter" idx="1"/>
          </p:nvPr>
        </p:nvSpPr>
        <p:spPr>
          <a:xfrm>
            <a:off x="635000" y="11442700"/>
            <a:ext cx="23114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re">
    <p:spTree>
      <p:nvGrpSpPr>
        <p:cNvPr id="1" name=""/>
        <p:cNvGrpSpPr/>
        <p:nvPr/>
      </p:nvGrpSpPr>
      <p:grpSpPr>
        <a:xfrm>
          <a:off x="0" y="0"/>
          <a:ext cx="0" cy="0"/>
          <a:chOff x="0" y="0"/>
          <a:chExt cx="0" cy="0"/>
        </a:xfrm>
      </p:grpSpPr>
      <p:sp>
        <p:nvSpPr>
          <p:cNvPr id="30" name="Title Text"/>
          <p:cNvSpPr txBox="1"/>
          <p:nvPr>
            <p:ph type="title"/>
          </p:nvPr>
        </p:nvSpPr>
        <p:spPr>
          <a:xfrm>
            <a:off x="1778000" y="4533900"/>
            <a:ext cx="20828000" cy="46482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Image"/>
          <p:cNvSpPr/>
          <p:nvPr>
            <p:ph type="pic" idx="13"/>
          </p:nvPr>
        </p:nvSpPr>
        <p:spPr>
          <a:xfrm>
            <a:off x="7950200" y="1104900"/>
            <a:ext cx="17259302" cy="11506201"/>
          </a:xfrm>
          <a:prstGeom prst="rect">
            <a:avLst/>
          </a:prstGeom>
        </p:spPr>
        <p:txBody>
          <a:bodyPr lIns="91439" tIns="45719" rIns="91439" bIns="45719" anchor="t">
            <a:noAutofit/>
          </a:bodyPr>
          <a:lstStyle/>
          <a:p>
            <a:pPr/>
          </a:p>
        </p:txBody>
      </p:sp>
      <p:sp>
        <p:nvSpPr>
          <p:cNvPr id="39" name="Title Text"/>
          <p:cNvSpPr txBox="1"/>
          <p:nvPr>
            <p:ph type="title"/>
          </p:nvPr>
        </p:nvSpPr>
        <p:spPr>
          <a:xfrm>
            <a:off x="1651000" y="952500"/>
            <a:ext cx="10223500" cy="5549900"/>
          </a:xfrm>
          <a:prstGeom prst="rect">
            <a:avLst/>
          </a:prstGeom>
        </p:spPr>
        <p:txBody>
          <a:bodyPr anchor="b"/>
          <a:lstStyle>
            <a:lvl1pPr>
              <a:defRPr sz="8400"/>
            </a:lvl1pPr>
          </a:lstStyle>
          <a:p>
            <a:pPr/>
            <a:r>
              <a:t>Title Text</a:t>
            </a:r>
          </a:p>
        </p:txBody>
      </p:sp>
      <p:sp>
        <p:nvSpPr>
          <p:cNvPr id="40" name="Body Level One…"/>
          <p:cNvSpPr txBox="1"/>
          <p:nvPr>
            <p:ph type="body" sz="quarter" idx="1"/>
          </p:nvPr>
        </p:nvSpPr>
        <p:spPr>
          <a:xfrm>
            <a:off x="1651000" y="6527800"/>
            <a:ext cx="10223500" cy="57277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lvl1pPr>
              <a:defRPr sz="4800"/>
            </a:lvl1pPr>
            <a:lvl2pPr>
              <a:defRPr sz="4800"/>
            </a:lvl2pPr>
            <a:lvl3pPr>
              <a:defRPr sz="4800"/>
            </a:lvl3pPr>
            <a:lvl4pPr>
              <a:defRPr sz="4800"/>
            </a:lvl4pPr>
            <a:lvl5pPr>
              <a:defRPr sz="4800"/>
            </a:lvl5p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sz="half" idx="13"/>
          </p:nvPr>
        </p:nvSpPr>
        <p:spPr>
          <a:xfrm>
            <a:off x="10960100" y="3149600"/>
            <a:ext cx="13944600" cy="9296400"/>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1689100" y="1778000"/>
            <a:ext cx="21005800" cy="10160000"/>
          </a:xfrm>
          <a:prstGeom prst="rect">
            <a:avLst/>
          </a:prstGeom>
        </p:spPr>
        <p:txBody>
          <a:bodyPr/>
          <a:lstStyle>
            <a:lvl1pPr>
              <a:defRPr sz="4800"/>
            </a:lvl1pPr>
            <a:lvl2pPr>
              <a:defRPr sz="4800"/>
            </a:lvl2pPr>
            <a:lvl3pPr>
              <a:defRPr sz="4800"/>
            </a:lvl3pPr>
            <a:lvl4pPr>
              <a:defRPr sz="4800"/>
            </a:lvl4pPr>
            <a:lvl5pPr>
              <a:defRPr sz="4800"/>
            </a:lvl5p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3" name="Image"/>
          <p:cNvSpPr/>
          <p:nvPr>
            <p:ph type="pic" sz="quarter" idx="13"/>
          </p:nvPr>
        </p:nvSpPr>
        <p:spPr>
          <a:xfrm>
            <a:off x="15681340" y="7035800"/>
            <a:ext cx="8396678" cy="5600700"/>
          </a:xfrm>
          <a:prstGeom prst="rect">
            <a:avLst/>
          </a:prstGeom>
        </p:spPr>
        <p:txBody>
          <a:bodyPr lIns="91439" tIns="45719" rIns="91439" bIns="45719" anchor="t">
            <a:noAutofit/>
          </a:bodyPr>
          <a:lstStyle/>
          <a:p>
            <a:pPr/>
          </a:p>
        </p:txBody>
      </p:sp>
      <p:sp>
        <p:nvSpPr>
          <p:cNvPr id="84" name="Image"/>
          <p:cNvSpPr/>
          <p:nvPr>
            <p:ph type="pic" sz="quarter" idx="14"/>
          </p:nvPr>
        </p:nvSpPr>
        <p:spPr>
          <a:xfrm>
            <a:off x="15290800" y="1130300"/>
            <a:ext cx="8331200" cy="5554134"/>
          </a:xfrm>
          <a:prstGeom prst="rect">
            <a:avLst/>
          </a:prstGeom>
        </p:spPr>
        <p:txBody>
          <a:bodyPr lIns="91439" tIns="45719" rIns="91439" bIns="45719" anchor="t">
            <a:noAutofit/>
          </a:bodyPr>
          <a:lstStyle/>
          <a:p>
            <a:pPr/>
          </a:p>
        </p:txBody>
      </p:sp>
      <p:sp>
        <p:nvSpPr>
          <p:cNvPr id="85" name="Image"/>
          <p:cNvSpPr/>
          <p:nvPr>
            <p:ph type="pic" idx="15"/>
          </p:nvPr>
        </p:nvSpPr>
        <p:spPr>
          <a:xfrm>
            <a:off x="-304800" y="1130300"/>
            <a:ext cx="17202150" cy="11468100"/>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b="0" sz="2400">
                <a:latin typeface="Helvetica Neue Light"/>
                <a:ea typeface="Helvetica Neue Light"/>
                <a:cs typeface="Helvetica Neue Light"/>
                <a:sym typeface="Helvetica Neue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9pPr>
    </p:titleStyle>
    <p:bodyStyle>
      <a:lvl1pPr marL="635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9pPr>
    </p:bodyStyle>
    <p:otherStyle>
      <a:lvl1pPr marL="0" marR="0" indent="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1pPr>
      <a:lvl2pPr marL="0" marR="0" indent="2286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2pPr>
      <a:lvl3pPr marL="0" marR="0" indent="4572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3pPr>
      <a:lvl4pPr marL="0" marR="0" indent="6858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4pPr>
      <a:lvl5pPr marL="0" marR="0" indent="9144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5pPr>
      <a:lvl6pPr marL="0" marR="0" indent="11430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6pPr>
      <a:lvl7pPr marL="0" marR="0" indent="13716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7pPr>
      <a:lvl8pPr marL="0" marR="0" indent="16002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8pPr>
      <a:lvl9pPr marL="0" marR="0" indent="18288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 Id="rId3" Type="http://schemas.openxmlformats.org/officeDocument/2006/relationships/image" Target="../media/image20.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1.png"/><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26.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7.png"/><Relationship Id="rId3" Type="http://schemas.openxmlformats.org/officeDocument/2006/relationships/hyperlink" Target="https://stuetzpunkt.wordpress.com/2019/07/16/pom-xml-for-junit5/" TargetMode="External"/><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30.png"/><Relationship Id="rId7" Type="http://schemas.openxmlformats.org/officeDocument/2006/relationships/image" Target="../media/image31.png"/><Relationship Id="rId8" Type="http://schemas.openxmlformats.org/officeDocument/2006/relationships/image" Target="../media/image32.png"/><Relationship Id="rId9" Type="http://schemas.openxmlformats.org/officeDocument/2006/relationships/image" Target="../media/image33.png"/><Relationship Id="rId10" Type="http://schemas.openxmlformats.org/officeDocument/2006/relationships/image" Target="../media/image34.png"/><Relationship Id="rId11" Type="http://schemas.openxmlformats.org/officeDocument/2006/relationships/image" Target="../media/image35.png"/><Relationship Id="rId12" Type="http://schemas.openxmlformats.org/officeDocument/2006/relationships/image" Target="../media/image36.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7.png"/><Relationship Id="rId3" Type="http://schemas.openxmlformats.org/officeDocument/2006/relationships/image" Target="../media/image38.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9.png"/><Relationship Id="rId3" Type="http://schemas.openxmlformats.org/officeDocument/2006/relationships/image" Target="../media/image40.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1.png"/><Relationship Id="rId3" Type="http://schemas.openxmlformats.org/officeDocument/2006/relationships/image" Target="../media/image42.png"/><Relationship Id="rId4" Type="http://schemas.openxmlformats.org/officeDocument/2006/relationships/image" Target="../media/image43.png"/><Relationship Id="rId5" Type="http://schemas.openxmlformats.org/officeDocument/2006/relationships/image" Target="../media/image44.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5.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6.png"/><Relationship Id="rId3" Type="http://schemas.openxmlformats.org/officeDocument/2006/relationships/image" Target="../media/image47.png"/><Relationship Id="rId4" Type="http://schemas.openxmlformats.org/officeDocument/2006/relationships/hyperlink" Target="https://github.com/DiUS/java-faker" TargetMode="External"/></Relationships>

</file>

<file path=ppt/slides/_rels/slide1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openbook.rheinwerk-verlag.de/javainsel/" TargetMode="External"/><Relationship Id="rId3" Type="http://schemas.openxmlformats.org/officeDocument/2006/relationships/hyperlink" Target="https://goalkicker.com/JavaBook/" TargetMode="External"/><Relationship Id="rId4" Type="http://schemas.openxmlformats.org/officeDocument/2006/relationships/hyperlink" Target="https://en.ppt-online.org/search?text=oracle&amp;cat=&amp;lang=en" TargetMode="External"/><Relationship Id="rId5" Type="http://schemas.openxmlformats.org/officeDocument/2006/relationships/hyperlink" Target="https://docs.oracle.com/javase/tutorial/" TargetMode="External"/><Relationship Id="rId6" Type="http://schemas.openxmlformats.org/officeDocument/2006/relationships/image" Target="../media/image48.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hyperlink" Target="https://slideplayer.com/slide/9575588/" TargetMode="External"/></Relationships>

</file>

<file path=ppt/slides/_rels/slide20.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9.png"/><Relationship Id="rId3" Type="http://schemas.openxmlformats.org/officeDocument/2006/relationships/image" Target="../media/image50.png"/><Relationship Id="rId4" Type="http://schemas.openxmlformats.org/officeDocument/2006/relationships/image" Target="../media/image51.png"/><Relationship Id="rId5" Type="http://schemas.openxmlformats.org/officeDocument/2006/relationships/image" Target="../media/image52.png"/><Relationship Id="rId6" Type="http://schemas.openxmlformats.org/officeDocument/2006/relationships/image" Target="../media/image53.png"/><Relationship Id="rId7" Type="http://schemas.openxmlformats.org/officeDocument/2006/relationships/image" Target="../media/image54.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tif"/></Relationships>

</file>

<file path=ppt/slides/_rels/slide23.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 Id="rId3" Type="http://schemas.openxmlformats.org/officeDocument/2006/relationships/image" Target="../media/image4.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jpeg"/><Relationship Id="rId3" Type="http://schemas.openxmlformats.org/officeDocument/2006/relationships/hyperlink" Target="https://www.oracle.com/technetwork/java/javase/tech/index.html" TargetMode="External"/></Relationships>

</file>

<file path=ppt/slides/_rels/slide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s://www.oracle.com/technetwork/java/javase/downloads/index.html" TargetMode="External"/><Relationship Id="rId3" Type="http://schemas.openxmlformats.org/officeDocument/2006/relationships/hyperlink" Target="https://openjdk.java.net/" TargetMode="External"/><Relationship Id="rId4" Type="http://schemas.openxmlformats.org/officeDocument/2006/relationships/hyperlink" Target="https://jdk.java.net/" TargetMode="External"/><Relationship Id="rId5" Type="http://schemas.openxmlformats.org/officeDocument/2006/relationships/hyperlink" Target="https://adoptopenjdk.net/" TargetMode="External"/><Relationship Id="rId6" Type="http://schemas.openxmlformats.org/officeDocument/2006/relationships/hyperlink" Target="https://aws.amazon.com/de/corretto/" TargetMode="External"/><Relationship Id="rId7" Type="http://schemas.openxmlformats.org/officeDocument/2006/relationships/hyperlink" Target="https://www.azul.com/downloads/zulu-community/" TargetMode="External"/></Relationships>

</file>

<file path=ppt/slides/_rels/slide6.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hyperlink" Target="https://www.oracle.com/technetwork/java/javase/downloads/index.html" TargetMode="External"/><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hyperlink" Target="https://brew.sh/index_de" TargetMode="External"/><Relationship Id="rId9" Type="http://schemas.openxmlformats.org/officeDocument/2006/relationships/image" Target="../media/image10.png"/><Relationship Id="rId10" Type="http://schemas.openxmlformats.org/officeDocument/2006/relationships/hyperlink" Target="https://github.com/AdoptOpenJDK/homebrew-openjdk" TargetMode="External"/><Relationship Id="rId11" Type="http://schemas.openxmlformats.org/officeDocument/2006/relationships/hyperlink" Target="https://wiki.ubuntuusers.de/Java/Installation/OpenJDK/" TargetMode="External"/></Relationships>

</file>

<file path=ppt/slides/_rels/slide7.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 Id="rId8" Type="http://schemas.openxmlformats.org/officeDocument/2006/relationships/hyperlink" Target="https://junit.org/junit5/docs/current/user-guide/" TargetMode="External"/><Relationship Id="rId9" Type="http://schemas.openxmlformats.org/officeDocument/2006/relationships/hyperlink" Target="https://github.com/junit-team/junit5-samples/tree/r5.5.1/junit5-jupiter-starter-maven" TargetMode="External"/><Relationship Id="rId10" Type="http://schemas.openxmlformats.org/officeDocument/2006/relationships/hyperlink" Target="https://books.goalkicker.com/GitBook/" TargetMode="External"/><Relationship Id="rId11" Type="http://schemas.openxmlformats.org/officeDocument/2006/relationships/image" Target="../media/image17.png"/><Relationship Id="rId12" Type="http://schemas.openxmlformats.org/officeDocument/2006/relationships/hyperlink" Target="https://edufs.edu.htl-leonding.ac.at/moodle/login/index.php" TargetMode="External"/></Relationships>

</file>

<file path=ppt/slides/_rels/slide8.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s://www.jetbrains.com/toolbox-app/" TargetMode="External"/><Relationship Id="rId3" Type="http://schemas.openxmlformats.org/officeDocument/2006/relationships/image" Target="../media/image18.png"/><Relationship Id="rId4" Type="http://schemas.openxmlformats.org/officeDocument/2006/relationships/hyperlink" Target="https://account.jetbrains.com/login" TargetMode="External"/><Relationship Id="rId5" Type="http://schemas.openxmlformats.org/officeDocument/2006/relationships/hyperlink" Target="https://www.jetbrains.com/student/" TargetMode="External"/><Relationship Id="rId6" Type="http://schemas.openxmlformats.org/officeDocument/2006/relationships/image" Target="../media/image19.png"/><Relationship Id="rId7" Type="http://schemas.openxmlformats.org/officeDocument/2006/relationships/hyperlink" Target="http://edufs.edu.htl-leonding.ac.at/~t.stuetz/download/nvs/JetBrains.Registrierung.Studentenaccount.pdf" TargetMode="External"/><Relationship Id="rId8" Type="http://schemas.openxmlformats.org/officeDocument/2006/relationships/hyperlink" Target="https://studentsmx.htl-leonding.ac.at/roundcube/" TargetMode="External"/></Relationships>

</file>

<file path=ppt/slides/_rels/slide9.xml.rels><?xml version="1.0" encoding="UTF-8"?>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 name="SEW3…"/>
          <p:cNvSpPr/>
          <p:nvPr/>
        </p:nvSpPr>
        <p:spPr>
          <a:xfrm>
            <a:off x="9696325" y="266700"/>
            <a:ext cx="4991350" cy="3411290"/>
          </a:xfrm>
          <a:prstGeom prst="rect">
            <a:avLst/>
          </a:prstGeom>
          <a:solidFill>
            <a:schemeClr val="accent3"/>
          </a:solidFill>
          <a:ln w="12700">
            <a:miter lim="400000"/>
          </a:ln>
          <a:extLst>
            <a:ext uri="{C572A759-6A51-4108-AA02-DFA0A04FC94B}">
              <ma14:wrappingTextBoxFlag xmlns:ma14="http://schemas.microsoft.com/office/mac/drawingml/2011/main" val="1"/>
            </a:ext>
          </a:extLst>
        </p:spPr>
        <p:txBody>
          <a:bodyPr lIns="0" tIns="0" rIns="0" bIns="0" anchor="ctr"/>
          <a:lstStyle/>
          <a:p>
            <a:pPr>
              <a:defRPr b="0" sz="10100">
                <a:solidFill>
                  <a:srgbClr val="FFFFFF"/>
                </a:solidFill>
                <a:latin typeface="+mn-lt"/>
                <a:ea typeface="+mn-ea"/>
                <a:cs typeface="+mn-cs"/>
                <a:sym typeface="Helvetica Neue Medium"/>
              </a:defRPr>
            </a:pPr>
            <a:r>
              <a:t>SEW3</a:t>
            </a:r>
          </a:p>
          <a:p>
            <a:pPr>
              <a:defRPr b="0" sz="3200">
                <a:solidFill>
                  <a:srgbClr val="FFFFFF"/>
                </a:solidFill>
                <a:latin typeface="+mn-lt"/>
                <a:ea typeface="+mn-ea"/>
                <a:cs typeface="+mn-cs"/>
                <a:sym typeface="Helvetica Neue Medium"/>
              </a:defRPr>
            </a:pPr>
            <a:r>
              <a:t>IT-Medientechnik</a:t>
            </a:r>
          </a:p>
        </p:txBody>
      </p:sp>
      <p:sp>
        <p:nvSpPr>
          <p:cNvPr id="120" name="TWS"/>
          <p:cNvSpPr/>
          <p:nvPr/>
        </p:nvSpPr>
        <p:spPr>
          <a:xfrm>
            <a:off x="539625" y="11863585"/>
            <a:ext cx="3136356" cy="1390205"/>
          </a:xfrm>
          <a:prstGeom prst="rect">
            <a:avLst/>
          </a:prstGeom>
          <a:solidFill>
            <a:schemeClr val="accent5">
              <a:hueOff val="-82419"/>
              <a:satOff val="-9513"/>
              <a:lumOff val="-16343"/>
            </a:schemeClr>
          </a:solidFill>
          <a:ln w="12700">
            <a:miter lim="400000"/>
          </a:ln>
          <a:extLst>
            <a:ext uri="{C572A759-6A51-4108-AA02-DFA0A04FC94B}">
              <ma14:wrappingTextBoxFlag xmlns:ma14="http://schemas.microsoft.com/office/mac/drawingml/2011/main" val="1"/>
            </a:ext>
          </a:extLst>
        </p:spPr>
        <p:txBody>
          <a:bodyPr lIns="0" tIns="0" rIns="0" bIns="0" anchor="ctr"/>
          <a:lstStyle>
            <a:lvl1pPr>
              <a:defRPr b="0" sz="6000">
                <a:solidFill>
                  <a:srgbClr val="FFFFFF"/>
                </a:solidFill>
                <a:latin typeface="+mn-lt"/>
                <a:ea typeface="+mn-ea"/>
                <a:cs typeface="+mn-cs"/>
                <a:sym typeface="Helvetica Neue Medium"/>
              </a:defRPr>
            </a:lvl1pPr>
          </a:lstStyle>
          <a:p>
            <a:pPr/>
            <a:r>
              <a:t>TWS</a:t>
            </a:r>
          </a:p>
        </p:txBody>
      </p:sp>
      <p:sp>
        <p:nvSpPr>
          <p:cNvPr id="121" name="Softwareentwicklung…"/>
          <p:cNvSpPr txBox="1"/>
          <p:nvPr/>
        </p:nvSpPr>
        <p:spPr>
          <a:xfrm>
            <a:off x="1778000" y="3632200"/>
            <a:ext cx="20828000" cy="4648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fontScale="100000" lnSpcReduction="0"/>
          </a:bodyPr>
          <a:lstStyle/>
          <a:p>
            <a:pPr>
              <a:defRPr b="0" sz="11200">
                <a:latin typeface="+mn-lt"/>
                <a:ea typeface="+mn-ea"/>
                <a:cs typeface="+mn-cs"/>
                <a:sym typeface="Helvetica Neue Medium"/>
              </a:defRPr>
            </a:pPr>
            <a:r>
              <a:rPr>
                <a:solidFill>
                  <a:srgbClr val="00F900"/>
                </a:solidFill>
              </a:rPr>
              <a:t>S</a:t>
            </a:r>
            <a:r>
              <a:t>oftware</a:t>
            </a:r>
            <a:r>
              <a:rPr>
                <a:solidFill>
                  <a:srgbClr val="00F900"/>
                </a:solidFill>
              </a:rPr>
              <a:t>e</a:t>
            </a:r>
            <a:r>
              <a:t>nt</a:t>
            </a:r>
            <a:r>
              <a:rPr>
                <a:solidFill>
                  <a:srgbClr val="00F900"/>
                </a:solidFill>
              </a:rPr>
              <a:t>w</a:t>
            </a:r>
            <a:r>
              <a:t>icklung</a:t>
            </a:r>
          </a:p>
          <a:p>
            <a:pPr>
              <a:defRPr b="0" sz="11200">
                <a:latin typeface="+mn-lt"/>
                <a:ea typeface="+mn-ea"/>
                <a:cs typeface="+mn-cs"/>
                <a:sym typeface="Helvetica Neue Medium"/>
              </a:defRPr>
            </a:pPr>
            <a:r>
              <a:t>3. JG</a:t>
            </a:r>
          </a:p>
        </p:txBody>
      </p:sp>
      <p:sp>
        <p:nvSpPr>
          <p:cNvPr id="122" name="IT-Medientechnik"/>
          <p:cNvSpPr txBox="1"/>
          <p:nvPr/>
        </p:nvSpPr>
        <p:spPr>
          <a:xfrm>
            <a:off x="1778000" y="9575800"/>
            <a:ext cx="20828000" cy="1587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defRPr b="0" sz="5400"/>
            </a:lvl1pPr>
          </a:lstStyle>
          <a:p>
            <a:pPr/>
            <a:r>
              <a:t>IT-Medientechnik</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7" name="Create a project with IntelliJ IDEA Ultimate"/>
          <p:cNvSpPr txBox="1"/>
          <p:nvPr>
            <p:ph type="ctrTitle"/>
          </p:nvPr>
        </p:nvSpPr>
        <p:spPr>
          <a:xfrm>
            <a:off x="1778000" y="1130300"/>
            <a:ext cx="20828000" cy="4648200"/>
          </a:xfrm>
          <a:prstGeom prst="rect">
            <a:avLst/>
          </a:prstGeom>
        </p:spPr>
        <p:txBody>
          <a:bodyPr/>
          <a:lstStyle/>
          <a:p>
            <a:pPr/>
            <a:r>
              <a:t>Create a project with</a:t>
            </a:r>
            <a:br/>
            <a:r>
              <a:t>IntelliJ IDEA Ultimate</a:t>
            </a:r>
          </a:p>
        </p:txBody>
      </p:sp>
      <p:sp>
        <p:nvSpPr>
          <p:cNvPr id="218" name="Body"/>
          <p:cNvSpPr txBox="1"/>
          <p:nvPr>
            <p:ph type="subTitle" sz="quarter" idx="1"/>
          </p:nvPr>
        </p:nvSpPr>
        <p:spPr>
          <a:prstGeom prst="rect">
            <a:avLst/>
          </a:prstGeom>
        </p:spPr>
        <p:txBody>
          <a:bodyPr/>
          <a:lstStyle/>
          <a:p>
            <a:pPr/>
          </a:p>
        </p:txBody>
      </p:sp>
      <p:pic>
        <p:nvPicPr>
          <p:cNvPr id="219" name="1200px-IntelliJ_IDEA_Logo.svg.png" descr="1200px-IntelliJ_IDEA_Logo.svg.png"/>
          <p:cNvPicPr>
            <a:picLocks noChangeAspect="1"/>
          </p:cNvPicPr>
          <p:nvPr/>
        </p:nvPicPr>
        <p:blipFill>
          <a:blip r:embed="rId2">
            <a:extLst/>
          </a:blip>
          <a:stretch>
            <a:fillRect/>
          </a:stretch>
        </p:blipFill>
        <p:spPr>
          <a:xfrm>
            <a:off x="3441700" y="6535863"/>
            <a:ext cx="5303813" cy="5303813"/>
          </a:xfrm>
          <a:prstGeom prst="rect">
            <a:avLst/>
          </a:prstGeom>
          <a:ln w="12700">
            <a:miter lim="400000"/>
          </a:ln>
        </p:spPr>
      </p:pic>
      <p:pic>
        <p:nvPicPr>
          <p:cNvPr id="220" name="Image" descr="Image"/>
          <p:cNvPicPr>
            <a:picLocks noChangeAspect="1"/>
          </p:cNvPicPr>
          <p:nvPr/>
        </p:nvPicPr>
        <p:blipFill>
          <a:blip r:embed="rId3">
            <a:extLst/>
          </a:blip>
          <a:stretch>
            <a:fillRect/>
          </a:stretch>
        </p:blipFill>
        <p:spPr>
          <a:xfrm>
            <a:off x="11137900" y="5848423"/>
            <a:ext cx="11718129" cy="7618493"/>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2" name="Title"/>
          <p:cNvSpPr txBox="1"/>
          <p:nvPr>
            <p:ph type="title"/>
          </p:nvPr>
        </p:nvSpPr>
        <p:spPr>
          <a:prstGeom prst="rect">
            <a:avLst/>
          </a:prstGeom>
        </p:spPr>
        <p:txBody>
          <a:bodyPr/>
          <a:lstStyle/>
          <a:p>
            <a:pPr/>
          </a:p>
        </p:txBody>
      </p:sp>
      <p:pic>
        <p:nvPicPr>
          <p:cNvPr id="223" name="Image" descr="Image"/>
          <p:cNvPicPr>
            <a:picLocks noChangeAspect="1"/>
          </p:cNvPicPr>
          <p:nvPr/>
        </p:nvPicPr>
        <p:blipFill>
          <a:blip r:embed="rId2">
            <a:extLst/>
          </a:blip>
          <a:stretch>
            <a:fillRect/>
          </a:stretch>
        </p:blipFill>
        <p:spPr>
          <a:xfrm>
            <a:off x="-247650" y="-190500"/>
            <a:ext cx="14490700" cy="10337800"/>
          </a:xfrm>
          <a:prstGeom prst="rect">
            <a:avLst/>
          </a:prstGeom>
          <a:ln w="12700">
            <a:miter lim="400000"/>
          </a:ln>
        </p:spPr>
      </p:pic>
      <p:pic>
        <p:nvPicPr>
          <p:cNvPr id="224" name="Image" descr="Image"/>
          <p:cNvPicPr>
            <a:picLocks noChangeAspect="1"/>
          </p:cNvPicPr>
          <p:nvPr/>
        </p:nvPicPr>
        <p:blipFill>
          <a:blip r:embed="rId3">
            <a:extLst/>
          </a:blip>
          <a:stretch>
            <a:fillRect/>
          </a:stretch>
        </p:blipFill>
        <p:spPr>
          <a:xfrm>
            <a:off x="4946650" y="1689100"/>
            <a:ext cx="14490700" cy="10337800"/>
          </a:xfrm>
          <a:prstGeom prst="rect">
            <a:avLst/>
          </a:prstGeom>
          <a:ln w="12700">
            <a:miter lim="400000"/>
          </a:ln>
        </p:spPr>
      </p:pic>
      <p:pic>
        <p:nvPicPr>
          <p:cNvPr id="225" name="Image" descr="Image"/>
          <p:cNvPicPr>
            <a:picLocks noChangeAspect="1"/>
          </p:cNvPicPr>
          <p:nvPr/>
        </p:nvPicPr>
        <p:blipFill>
          <a:blip r:embed="rId4">
            <a:extLst/>
          </a:blip>
          <a:stretch>
            <a:fillRect/>
          </a:stretch>
        </p:blipFill>
        <p:spPr>
          <a:xfrm>
            <a:off x="9963150" y="3568700"/>
            <a:ext cx="14490700" cy="10337800"/>
          </a:xfrm>
          <a:prstGeom prst="rect">
            <a:avLst/>
          </a:prstGeom>
          <a:ln w="12700">
            <a:miter lim="400000"/>
          </a:ln>
        </p:spPr>
      </p:pic>
      <p:pic>
        <p:nvPicPr>
          <p:cNvPr id="226" name="Image" descr="Image"/>
          <p:cNvPicPr>
            <a:picLocks noChangeAspect="1"/>
          </p:cNvPicPr>
          <p:nvPr/>
        </p:nvPicPr>
        <p:blipFill>
          <a:blip r:embed="rId5">
            <a:extLst/>
          </a:blip>
          <a:stretch>
            <a:fillRect/>
          </a:stretch>
        </p:blipFill>
        <p:spPr>
          <a:xfrm>
            <a:off x="3994150" y="12122150"/>
            <a:ext cx="5067300" cy="1028700"/>
          </a:xfrm>
          <a:prstGeom prst="rect">
            <a:avLst/>
          </a:prstGeom>
          <a:ln w="12700">
            <a:miter lim="400000"/>
          </a:ln>
        </p:spPr>
      </p:pic>
      <p:pic>
        <p:nvPicPr>
          <p:cNvPr id="227" name="Rectangle Rectangle" descr="Rectangle Rectangle"/>
          <p:cNvPicPr>
            <a:picLocks noChangeAspect="0"/>
          </p:cNvPicPr>
          <p:nvPr/>
        </p:nvPicPr>
        <p:blipFill>
          <a:blip r:embed="rId6">
            <a:extLst/>
          </a:blip>
          <a:stretch>
            <a:fillRect/>
          </a:stretch>
        </p:blipFill>
        <p:spPr>
          <a:xfrm>
            <a:off x="5990817" y="12659828"/>
            <a:ext cx="2013766" cy="332830"/>
          </a:xfrm>
          <a:prstGeom prst="rect">
            <a:avLst/>
          </a:prstGeom>
        </p:spPr>
      </p:pic>
      <p:grpSp>
        <p:nvGrpSpPr>
          <p:cNvPr id="231" name="wir verwenden Maven"/>
          <p:cNvGrpSpPr/>
          <p:nvPr/>
        </p:nvGrpSpPr>
        <p:grpSpPr>
          <a:xfrm rot="1740000">
            <a:off x="18769587" y="1123229"/>
            <a:ext cx="5153015" cy="2572745"/>
            <a:chOff x="0" y="0"/>
            <a:chExt cx="5153013" cy="2572743"/>
          </a:xfrm>
        </p:grpSpPr>
        <p:sp>
          <p:nvSpPr>
            <p:cNvPr id="230" name="wir verwenden Maven"/>
            <p:cNvSpPr/>
            <p:nvPr/>
          </p:nvSpPr>
          <p:spPr>
            <a:xfrm>
              <a:off x="158750" y="158750"/>
              <a:ext cx="4835514" cy="2255244"/>
            </a:xfrm>
            <a:prstGeom prst="rect">
              <a:avLst/>
            </a:prstGeom>
            <a:noFill/>
            <a:ln>
              <a:noFill/>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defTabSz="584200">
                <a:defRPr b="0" sz="3500">
                  <a:solidFill>
                    <a:srgbClr val="FF2600"/>
                  </a:solidFill>
                  <a:latin typeface="Chalkduster"/>
                  <a:ea typeface="Chalkduster"/>
                  <a:cs typeface="Chalkduster"/>
                  <a:sym typeface="Chalkduster"/>
                </a:defRPr>
              </a:lvl1pPr>
            </a:lstStyle>
            <a:p>
              <a:pPr/>
              <a:r>
                <a:t>wir verwenden Maven</a:t>
              </a:r>
            </a:p>
          </p:txBody>
        </p:sp>
        <p:pic>
          <p:nvPicPr>
            <p:cNvPr id="229" name="wir verwenden Maven wir verwenden Maven" descr="wir verwenden Maven wir verwenden Maven"/>
            <p:cNvPicPr>
              <a:picLocks noChangeAspect="0"/>
            </p:cNvPicPr>
            <p:nvPr/>
          </p:nvPicPr>
          <p:blipFill>
            <a:blip r:embed="rId7">
              <a:extLst/>
            </a:blip>
            <a:stretch>
              <a:fillRect/>
            </a:stretch>
          </p:blipFill>
          <p:spPr>
            <a:xfrm>
              <a:off x="0" y="0"/>
              <a:ext cx="5153014" cy="2572744"/>
            </a:xfrm>
            <a:prstGeom prst="rect">
              <a:avLst/>
            </a:prstGeom>
            <a:effectLst/>
          </p:spPr>
        </p:pic>
      </p:grpSp>
      <p:pic>
        <p:nvPicPr>
          <p:cNvPr id="232" name="Rectangle Rectangle" descr="Rectangle Rectangle"/>
          <p:cNvPicPr>
            <a:picLocks noChangeAspect="0"/>
          </p:cNvPicPr>
          <p:nvPr/>
        </p:nvPicPr>
        <p:blipFill>
          <a:blip r:embed="rId6">
            <a:extLst/>
          </a:blip>
          <a:stretch>
            <a:fillRect/>
          </a:stretch>
        </p:blipFill>
        <p:spPr>
          <a:xfrm>
            <a:off x="631417" y="2601428"/>
            <a:ext cx="2013766" cy="332830"/>
          </a:xfrm>
          <a:prstGeom prst="rect">
            <a:avLst/>
          </a:prstGeom>
        </p:spPr>
      </p:pic>
      <p:sp>
        <p:nvSpPr>
          <p:cNvPr id="234" name="Wir verwenden ausschließlich Maven oder das neuere Gradle (welches maven-dependencies beinhaltet)"/>
          <p:cNvSpPr/>
          <p:nvPr/>
        </p:nvSpPr>
        <p:spPr>
          <a:xfrm>
            <a:off x="330200" y="5397500"/>
            <a:ext cx="6215361" cy="2286000"/>
          </a:xfrm>
          <a:prstGeom prst="rect">
            <a:avLst/>
          </a:prstGeom>
          <a:solidFill>
            <a:schemeClr val="accent1"/>
          </a:solidFill>
          <a:ln w="12700">
            <a:miter lim="400000"/>
          </a:ln>
          <a:extLst>
            <a:ext uri="{C572A759-6A51-4108-AA02-DFA0A04FC94B}">
              <ma14:wrappingTextBoxFlag xmlns:ma14="http://schemas.microsoft.com/office/mac/drawingml/2011/main" val="1"/>
            </a:ext>
          </a:extLst>
        </p:spPr>
        <p:txBody>
          <a:bodyPr lIns="0" tIns="0" rIns="0" bIns="0" anchor="ctr"/>
          <a:lstStyle>
            <a:lvl1pPr>
              <a:defRPr b="0" sz="3200">
                <a:solidFill>
                  <a:srgbClr val="FFFFFF"/>
                </a:solidFill>
                <a:latin typeface="+mn-lt"/>
                <a:ea typeface="+mn-ea"/>
                <a:cs typeface="+mn-cs"/>
                <a:sym typeface="Helvetica Neue Medium"/>
              </a:defRPr>
            </a:lvl1pPr>
          </a:lstStyle>
          <a:p>
            <a:pPr/>
            <a:r>
              <a:t>Wir verwenden ausschließlich Maven oder das neuere Gradle (welches maven-dependencies beinhaltet)</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36" name="Image" descr="Image"/>
          <p:cNvPicPr>
            <a:picLocks noChangeAspect="1"/>
          </p:cNvPicPr>
          <p:nvPr/>
        </p:nvPicPr>
        <p:blipFill>
          <a:blip r:embed="rId2">
            <a:extLst/>
          </a:blip>
          <a:stretch>
            <a:fillRect/>
          </a:stretch>
        </p:blipFill>
        <p:spPr>
          <a:xfrm>
            <a:off x="501650" y="3327887"/>
            <a:ext cx="12539236" cy="10161286"/>
          </a:xfrm>
          <a:prstGeom prst="rect">
            <a:avLst/>
          </a:prstGeom>
          <a:ln w="12700">
            <a:miter lim="400000"/>
          </a:ln>
        </p:spPr>
      </p:pic>
      <p:sp>
        <p:nvSpPr>
          <p:cNvPr id="237" name="pom.xml"/>
          <p:cNvSpPr txBox="1"/>
          <p:nvPr>
            <p:ph type="title"/>
          </p:nvPr>
        </p:nvSpPr>
        <p:spPr>
          <a:prstGeom prst="rect">
            <a:avLst/>
          </a:prstGeom>
        </p:spPr>
        <p:txBody>
          <a:bodyPr/>
          <a:lstStyle/>
          <a:p>
            <a:pPr/>
            <a:r>
              <a:t>pom.xml</a:t>
            </a:r>
          </a:p>
        </p:txBody>
      </p:sp>
      <p:sp>
        <p:nvSpPr>
          <p:cNvPr id="238" name="https://stuetzpunkt.wordpress.com/2019/07/16/pom-xml-for-junit5/"/>
          <p:cNvSpPr txBox="1"/>
          <p:nvPr/>
        </p:nvSpPr>
        <p:spPr>
          <a:xfrm>
            <a:off x="8307324" y="2632455"/>
            <a:ext cx="7769353" cy="39929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2000" u="sng">
                <a:hlinkClick r:id="rId3" invalidUrl="" action="" tgtFrame="" tooltip="" history="1" highlightClick="0" endSnd="0"/>
              </a:defRPr>
            </a:lvl1pPr>
          </a:lstStyle>
          <a:p>
            <a:pPr>
              <a:defRPr u="none"/>
            </a:pPr>
            <a:r>
              <a:rPr u="sng">
                <a:hlinkClick r:id="rId3" invalidUrl="" action="" tgtFrame="" tooltip="" history="1" highlightClick="0" endSnd="0"/>
              </a:rPr>
              <a:t>https://stuetzpunkt.wordpress.com/2019/07/16/pom-xml-for-junit5/</a:t>
            </a:r>
          </a:p>
        </p:txBody>
      </p:sp>
      <p:pic>
        <p:nvPicPr>
          <p:cNvPr id="239" name="Rectangle Rectangle" descr="Rectangle Rectangle"/>
          <p:cNvPicPr>
            <a:picLocks noChangeAspect="0"/>
          </p:cNvPicPr>
          <p:nvPr/>
        </p:nvPicPr>
        <p:blipFill>
          <a:blip r:embed="rId4">
            <a:extLst/>
          </a:blip>
          <a:stretch>
            <a:fillRect/>
          </a:stretch>
        </p:blipFill>
        <p:spPr>
          <a:xfrm>
            <a:off x="1329917" y="8367228"/>
            <a:ext cx="6174878" cy="3489921"/>
          </a:xfrm>
          <a:prstGeom prst="rect">
            <a:avLst/>
          </a:prstGeom>
        </p:spPr>
      </p:pic>
      <p:sp>
        <p:nvSpPr>
          <p:cNvPr id="241" name="Intellisense verwenden"/>
          <p:cNvSpPr/>
          <p:nvPr/>
        </p:nvSpPr>
        <p:spPr>
          <a:xfrm>
            <a:off x="685800" y="1841500"/>
            <a:ext cx="5239346" cy="1270000"/>
          </a:xfrm>
          <a:prstGeom prst="rect">
            <a:avLst/>
          </a:prstGeom>
          <a:solidFill>
            <a:schemeClr val="accent1"/>
          </a:solidFill>
          <a:ln w="12700">
            <a:miter lim="400000"/>
          </a:ln>
          <a:extLst>
            <a:ext uri="{C572A759-6A51-4108-AA02-DFA0A04FC94B}">
              <ma14:wrappingTextBoxFlag xmlns:ma14="http://schemas.microsoft.com/office/mac/drawingml/2011/main" val="1"/>
            </a:ext>
          </a:extLst>
        </p:spPr>
        <p:txBody>
          <a:bodyPr lIns="0" tIns="0" rIns="0" bIns="0" anchor="ctr"/>
          <a:lstStyle>
            <a:lvl1pPr>
              <a:defRPr b="0" sz="3200">
                <a:solidFill>
                  <a:srgbClr val="FFFFFF"/>
                </a:solidFill>
                <a:latin typeface="+mn-lt"/>
                <a:ea typeface="+mn-ea"/>
                <a:cs typeface="+mn-cs"/>
                <a:sym typeface="Helvetica Neue Medium"/>
              </a:defRPr>
            </a:lvl1pPr>
          </a:lstStyle>
          <a:p>
            <a:pPr/>
            <a:r>
              <a:t>Intellisense verwenden</a:t>
            </a:r>
          </a:p>
        </p:txBody>
      </p:sp>
      <p:pic>
        <p:nvPicPr>
          <p:cNvPr id="242" name="Rectangle Rectangle" descr="Rectangle Rectangle"/>
          <p:cNvPicPr>
            <a:picLocks noChangeAspect="0"/>
          </p:cNvPicPr>
          <p:nvPr/>
        </p:nvPicPr>
        <p:blipFill>
          <a:blip r:embed="rId5">
            <a:extLst/>
          </a:blip>
          <a:stretch>
            <a:fillRect/>
          </a:stretch>
        </p:blipFill>
        <p:spPr>
          <a:xfrm>
            <a:off x="1444217" y="6690828"/>
            <a:ext cx="6174878" cy="915690"/>
          </a:xfrm>
          <a:prstGeom prst="rect">
            <a:avLst/>
          </a:prstGeom>
        </p:spPr>
      </p:pic>
      <p:pic>
        <p:nvPicPr>
          <p:cNvPr id="244" name="Image" descr="Image"/>
          <p:cNvPicPr>
            <a:picLocks noChangeAspect="1"/>
          </p:cNvPicPr>
          <p:nvPr/>
        </p:nvPicPr>
        <p:blipFill>
          <a:blip r:embed="rId6">
            <a:extLst/>
          </a:blip>
          <a:stretch>
            <a:fillRect/>
          </a:stretch>
        </p:blipFill>
        <p:spPr>
          <a:xfrm>
            <a:off x="8000697" y="2569644"/>
            <a:ext cx="13290853" cy="10456312"/>
          </a:xfrm>
          <a:prstGeom prst="rect">
            <a:avLst/>
          </a:prstGeom>
          <a:ln w="12700">
            <a:miter lim="400000"/>
          </a:ln>
        </p:spPr>
      </p:pic>
      <p:pic>
        <p:nvPicPr>
          <p:cNvPr id="245" name="Image" descr="Image"/>
          <p:cNvPicPr>
            <a:picLocks noChangeAspect="1"/>
          </p:cNvPicPr>
          <p:nvPr/>
        </p:nvPicPr>
        <p:blipFill>
          <a:blip r:embed="rId7">
            <a:extLst/>
          </a:blip>
          <a:stretch>
            <a:fillRect/>
          </a:stretch>
        </p:blipFill>
        <p:spPr>
          <a:xfrm>
            <a:off x="10724619" y="6146055"/>
            <a:ext cx="13398501" cy="10541001"/>
          </a:xfrm>
          <a:prstGeom prst="rect">
            <a:avLst/>
          </a:prstGeom>
          <a:ln w="12700">
            <a:miter lim="400000"/>
          </a:ln>
        </p:spPr>
      </p:pic>
      <p:pic>
        <p:nvPicPr>
          <p:cNvPr id="246" name="Rectangle Rectangle" descr="Rectangle Rectangle"/>
          <p:cNvPicPr>
            <a:picLocks noChangeAspect="0"/>
          </p:cNvPicPr>
          <p:nvPr/>
        </p:nvPicPr>
        <p:blipFill>
          <a:blip r:embed="rId8">
            <a:extLst/>
          </a:blip>
          <a:stretch>
            <a:fillRect/>
          </a:stretch>
        </p:blipFill>
        <p:spPr>
          <a:xfrm>
            <a:off x="10677117" y="4773128"/>
            <a:ext cx="2767706" cy="332830"/>
          </a:xfrm>
          <a:prstGeom prst="rect">
            <a:avLst/>
          </a:prstGeom>
        </p:spPr>
      </p:pic>
      <p:pic>
        <p:nvPicPr>
          <p:cNvPr id="248" name="Rectangle Rectangle" descr="Rectangle Rectangle"/>
          <p:cNvPicPr>
            <a:picLocks noChangeAspect="0"/>
          </p:cNvPicPr>
          <p:nvPr/>
        </p:nvPicPr>
        <p:blipFill>
          <a:blip r:embed="rId9">
            <a:extLst/>
          </a:blip>
          <a:stretch>
            <a:fillRect/>
          </a:stretch>
        </p:blipFill>
        <p:spPr>
          <a:xfrm>
            <a:off x="10677117" y="5865328"/>
            <a:ext cx="4354164" cy="332830"/>
          </a:xfrm>
          <a:prstGeom prst="rect">
            <a:avLst/>
          </a:prstGeom>
        </p:spPr>
      </p:pic>
      <p:pic>
        <p:nvPicPr>
          <p:cNvPr id="250" name="Rectangle Rectangle" descr="Rectangle Rectangle"/>
          <p:cNvPicPr>
            <a:picLocks noChangeAspect="0"/>
          </p:cNvPicPr>
          <p:nvPr/>
        </p:nvPicPr>
        <p:blipFill>
          <a:blip r:embed="rId9">
            <a:extLst/>
          </a:blip>
          <a:stretch>
            <a:fillRect/>
          </a:stretch>
        </p:blipFill>
        <p:spPr>
          <a:xfrm>
            <a:off x="16646117" y="7986228"/>
            <a:ext cx="4354164" cy="332830"/>
          </a:xfrm>
          <a:prstGeom prst="rect">
            <a:avLst/>
          </a:prstGeom>
        </p:spPr>
      </p:pic>
      <p:pic>
        <p:nvPicPr>
          <p:cNvPr id="252" name="Image" descr="Image"/>
          <p:cNvPicPr>
            <a:picLocks noChangeAspect="1"/>
          </p:cNvPicPr>
          <p:nvPr/>
        </p:nvPicPr>
        <p:blipFill>
          <a:blip r:embed="rId10">
            <a:extLst/>
          </a:blip>
          <a:stretch>
            <a:fillRect/>
          </a:stretch>
        </p:blipFill>
        <p:spPr>
          <a:xfrm>
            <a:off x="14725650" y="8839200"/>
            <a:ext cx="13398500" cy="10541000"/>
          </a:xfrm>
          <a:prstGeom prst="rect">
            <a:avLst/>
          </a:prstGeom>
          <a:ln w="12700">
            <a:miter lim="400000"/>
          </a:ln>
        </p:spPr>
      </p:pic>
      <p:pic>
        <p:nvPicPr>
          <p:cNvPr id="253" name="Rectangle Rectangle" descr="Rectangle Rectangle"/>
          <p:cNvPicPr>
            <a:picLocks noChangeAspect="0"/>
          </p:cNvPicPr>
          <p:nvPr/>
        </p:nvPicPr>
        <p:blipFill>
          <a:blip r:embed="rId11">
            <a:extLst/>
          </a:blip>
          <a:stretch>
            <a:fillRect/>
          </a:stretch>
        </p:blipFill>
        <p:spPr>
          <a:xfrm>
            <a:off x="17230317" y="10132528"/>
            <a:ext cx="2022971" cy="332830"/>
          </a:xfrm>
          <a:prstGeom prst="rect">
            <a:avLst/>
          </a:prstGeom>
        </p:spPr>
      </p:pic>
      <p:pic>
        <p:nvPicPr>
          <p:cNvPr id="255" name="Image" descr="Image"/>
          <p:cNvPicPr>
            <a:picLocks noChangeAspect="1"/>
          </p:cNvPicPr>
          <p:nvPr/>
        </p:nvPicPr>
        <p:blipFill>
          <a:blip r:embed="rId12">
            <a:extLst/>
          </a:blip>
          <a:stretch>
            <a:fillRect/>
          </a:stretch>
        </p:blipFill>
        <p:spPr>
          <a:xfrm>
            <a:off x="16827500" y="2743200"/>
            <a:ext cx="4571198" cy="724703"/>
          </a:xfrm>
          <a:prstGeom prst="rect">
            <a:avLst/>
          </a:prstGeom>
          <a:ln w="25400">
            <a:miter lim="400000"/>
          </a:ln>
          <a:effectLst>
            <a:outerShdw sx="100000" sy="100000" kx="0" ky="0" algn="b" rotWithShape="0" blurRad="254000" dist="127000" dir="5400000">
              <a:srgbClr val="000000">
                <a:alpha val="70000"/>
              </a:srgbClr>
            </a:outerShdw>
          </a:effectLst>
        </p:spPr>
      </p:pic>
      <p:sp>
        <p:nvSpPr>
          <p:cNvPr id="256" name="Durch die Java 11 - Properties  in der pom.xml werden Einstellungen in der IDE für Java 11 durchgeführt (leider nicht durchgängig)"/>
          <p:cNvSpPr/>
          <p:nvPr/>
        </p:nvSpPr>
        <p:spPr>
          <a:xfrm>
            <a:off x="15151100" y="3921502"/>
            <a:ext cx="8810377" cy="2784824"/>
          </a:xfrm>
          <a:prstGeom prst="rect">
            <a:avLst/>
          </a:prstGeom>
          <a:solidFill>
            <a:schemeClr val="accent1"/>
          </a:solidFill>
          <a:ln w="12700">
            <a:miter lim="400000"/>
          </a:ln>
          <a:extLst>
            <a:ext uri="{C572A759-6A51-4108-AA02-DFA0A04FC94B}">
              <ma14:wrappingTextBoxFlag xmlns:ma14="http://schemas.microsoft.com/office/mac/drawingml/2011/main" val="1"/>
            </a:ext>
          </a:extLst>
        </p:spPr>
        <p:txBody>
          <a:bodyPr lIns="0" tIns="0" rIns="0" bIns="0" anchor="ctr"/>
          <a:lstStyle>
            <a:lvl1pPr>
              <a:defRPr b="0" sz="3200">
                <a:solidFill>
                  <a:srgbClr val="FFFFFF"/>
                </a:solidFill>
                <a:latin typeface="+mn-lt"/>
                <a:ea typeface="+mn-ea"/>
                <a:cs typeface="+mn-cs"/>
                <a:sym typeface="Helvetica Neue Medium"/>
              </a:defRPr>
            </a:lvl1pPr>
          </a:lstStyle>
          <a:p>
            <a:pPr/>
            <a:r>
              <a:t>Durch die Java 11 - Properties  in der pom.xml werden Einstellungen in der IDE für Java 11 durchgeführt (leider nicht durchgängig)</a:t>
            </a:r>
          </a:p>
        </p:txBody>
      </p:sp>
      <p:sp>
        <p:nvSpPr>
          <p:cNvPr id="257" name="junit und hamcrest werden nur für das Testen benötigt und sind hier nur der Vollständigkeit halber eingetragen"/>
          <p:cNvSpPr/>
          <p:nvPr/>
        </p:nvSpPr>
        <p:spPr>
          <a:xfrm>
            <a:off x="5702300" y="11185845"/>
            <a:ext cx="5053013" cy="2492055"/>
          </a:xfrm>
          <a:prstGeom prst="rect">
            <a:avLst/>
          </a:prstGeom>
          <a:solidFill>
            <a:schemeClr val="accent1"/>
          </a:solidFill>
          <a:ln w="12700">
            <a:miter lim="400000"/>
          </a:ln>
          <a:extLst>
            <a:ext uri="{C572A759-6A51-4108-AA02-DFA0A04FC94B}">
              <ma14:wrappingTextBoxFlag xmlns:ma14="http://schemas.microsoft.com/office/mac/drawingml/2011/main" val="1"/>
            </a:ext>
          </a:extLst>
        </p:spPr>
        <p:txBody>
          <a:bodyPr lIns="0" tIns="0" rIns="0" bIns="0" anchor="ctr"/>
          <a:lstStyle>
            <a:lvl1pPr>
              <a:defRPr b="0" sz="2700">
                <a:solidFill>
                  <a:srgbClr val="FFFFFF"/>
                </a:solidFill>
                <a:latin typeface="+mn-lt"/>
                <a:ea typeface="+mn-ea"/>
                <a:cs typeface="+mn-cs"/>
                <a:sym typeface="Helvetica Neue Medium"/>
              </a:defRPr>
            </a:lvl1pPr>
          </a:lstStyle>
          <a:p>
            <a:pPr/>
            <a:r>
              <a:t>junit und hamcrest werden nur für das Testen benötigt und sind hier nur der Vollständigkeit halber eingetragen</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9" name="Kontrollieren in Preferences"/>
          <p:cNvSpPr txBox="1"/>
          <p:nvPr>
            <p:ph type="title"/>
          </p:nvPr>
        </p:nvSpPr>
        <p:spPr>
          <a:prstGeom prst="rect">
            <a:avLst/>
          </a:prstGeom>
        </p:spPr>
        <p:txBody>
          <a:bodyPr/>
          <a:lstStyle/>
          <a:p>
            <a:pPr/>
            <a:r>
              <a:t>Kontrollieren in Preferences</a:t>
            </a:r>
          </a:p>
        </p:txBody>
      </p:sp>
      <p:pic>
        <p:nvPicPr>
          <p:cNvPr id="260" name="Image" descr="Image"/>
          <p:cNvPicPr>
            <a:picLocks noChangeAspect="1"/>
          </p:cNvPicPr>
          <p:nvPr/>
        </p:nvPicPr>
        <p:blipFill>
          <a:blip r:embed="rId2">
            <a:extLst/>
          </a:blip>
          <a:stretch>
            <a:fillRect/>
          </a:stretch>
        </p:blipFill>
        <p:spPr>
          <a:xfrm>
            <a:off x="6000750" y="2336800"/>
            <a:ext cx="13398500" cy="10541000"/>
          </a:xfrm>
          <a:prstGeom prst="rect">
            <a:avLst/>
          </a:prstGeom>
          <a:ln w="12700">
            <a:miter lim="400000"/>
          </a:ln>
        </p:spPr>
      </p:pic>
      <p:pic>
        <p:nvPicPr>
          <p:cNvPr id="261" name="Rectangle Rectangle" descr="Rectangle Rectangle"/>
          <p:cNvPicPr>
            <a:picLocks noChangeAspect="0"/>
          </p:cNvPicPr>
          <p:nvPr/>
        </p:nvPicPr>
        <p:blipFill>
          <a:blip r:embed="rId3">
            <a:extLst/>
          </a:blip>
          <a:stretch>
            <a:fillRect/>
          </a:stretch>
        </p:blipFill>
        <p:spPr>
          <a:xfrm>
            <a:off x="16515793" y="5357328"/>
            <a:ext cx="2097980" cy="332830"/>
          </a:xfrm>
          <a:prstGeom prst="rect">
            <a:avLst/>
          </a:prstGeom>
        </p:spPr>
      </p:pic>
      <p:sp>
        <p:nvSpPr>
          <p:cNvPr id="263" name="wird durch die Java 11 - Properties  in der pom.xml voreingestellt"/>
          <p:cNvSpPr/>
          <p:nvPr/>
        </p:nvSpPr>
        <p:spPr>
          <a:xfrm>
            <a:off x="14198600" y="5943600"/>
            <a:ext cx="8810377" cy="1270000"/>
          </a:xfrm>
          <a:prstGeom prst="rect">
            <a:avLst/>
          </a:prstGeom>
          <a:solidFill>
            <a:schemeClr val="accent1"/>
          </a:solidFill>
          <a:ln w="12700">
            <a:miter lim="400000"/>
          </a:ln>
          <a:extLst>
            <a:ext uri="{C572A759-6A51-4108-AA02-DFA0A04FC94B}">
              <ma14:wrappingTextBoxFlag xmlns:ma14="http://schemas.microsoft.com/office/mac/drawingml/2011/main" val="1"/>
            </a:ext>
          </a:extLst>
        </p:spPr>
        <p:txBody>
          <a:bodyPr lIns="0" tIns="0" rIns="0" bIns="0" anchor="ctr"/>
          <a:lstStyle>
            <a:lvl1pPr>
              <a:defRPr b="0" sz="3200">
                <a:solidFill>
                  <a:srgbClr val="FFFFFF"/>
                </a:solidFill>
                <a:latin typeface="+mn-lt"/>
                <a:ea typeface="+mn-ea"/>
                <a:cs typeface="+mn-cs"/>
                <a:sym typeface="Helvetica Neue Medium"/>
              </a:defRPr>
            </a:lvl1pPr>
          </a:lstStyle>
          <a:p>
            <a:pPr/>
            <a:r>
              <a:t>wird durch die Java 11 - Properties  in der pom.xml voreingestellt</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65" name="Image" descr="Image"/>
          <p:cNvPicPr>
            <a:picLocks noChangeAspect="1"/>
          </p:cNvPicPr>
          <p:nvPr/>
        </p:nvPicPr>
        <p:blipFill>
          <a:blip r:embed="rId2">
            <a:extLst/>
          </a:blip>
          <a:stretch>
            <a:fillRect/>
          </a:stretch>
        </p:blipFill>
        <p:spPr>
          <a:xfrm>
            <a:off x="5780522" y="1199392"/>
            <a:ext cx="13411201" cy="11976101"/>
          </a:xfrm>
          <a:prstGeom prst="rect">
            <a:avLst/>
          </a:prstGeom>
          <a:ln w="12700">
            <a:miter lim="400000"/>
          </a:ln>
        </p:spPr>
      </p:pic>
      <p:pic>
        <p:nvPicPr>
          <p:cNvPr id="266" name="Rectangle Rectangle" descr="Rectangle Rectangle"/>
          <p:cNvPicPr>
            <a:picLocks noChangeAspect="0"/>
          </p:cNvPicPr>
          <p:nvPr/>
        </p:nvPicPr>
        <p:blipFill>
          <a:blip r:embed="rId3">
            <a:extLst/>
          </a:blip>
          <a:stretch>
            <a:fillRect/>
          </a:stretch>
        </p:blipFill>
        <p:spPr>
          <a:xfrm>
            <a:off x="10334217" y="10234128"/>
            <a:ext cx="4303811" cy="332830"/>
          </a:xfrm>
          <a:prstGeom prst="rect">
            <a:avLst/>
          </a:prstGeom>
        </p:spPr>
      </p:pic>
      <p:sp>
        <p:nvSpPr>
          <p:cNvPr id="268" name="Hier können die Hinweise während des Codens eingestellt werden"/>
          <p:cNvSpPr/>
          <p:nvPr/>
        </p:nvSpPr>
        <p:spPr>
          <a:xfrm>
            <a:off x="15328900" y="863600"/>
            <a:ext cx="7970243" cy="2582764"/>
          </a:xfrm>
          <a:prstGeom prst="rect">
            <a:avLst/>
          </a:prstGeom>
          <a:solidFill>
            <a:schemeClr val="accent1"/>
          </a:solidFill>
          <a:ln w="12700">
            <a:miter lim="400000"/>
          </a:ln>
          <a:extLst>
            <a:ext uri="{C572A759-6A51-4108-AA02-DFA0A04FC94B}">
              <ma14:wrappingTextBoxFlag xmlns:ma14="http://schemas.microsoft.com/office/mac/drawingml/2011/main" val="1"/>
            </a:ext>
          </a:extLst>
        </p:spPr>
        <p:txBody>
          <a:bodyPr lIns="0" tIns="0" rIns="0" bIns="0" anchor="ctr"/>
          <a:lstStyle>
            <a:lvl1pPr>
              <a:defRPr b="0" sz="3200">
                <a:solidFill>
                  <a:srgbClr val="FFFFFF"/>
                </a:solidFill>
                <a:latin typeface="+mn-lt"/>
                <a:ea typeface="+mn-ea"/>
                <a:cs typeface="+mn-cs"/>
                <a:sym typeface="Helvetica Neue Medium"/>
              </a:defRPr>
            </a:lvl1pPr>
          </a:lstStyle>
          <a:p>
            <a:pPr/>
            <a:r>
              <a:t>Hier können die Hinweise während des Codens eingestellt werden</a:t>
            </a:r>
          </a:p>
        </p:txBody>
      </p:sp>
      <p:sp>
        <p:nvSpPr>
          <p:cNvPr id="269" name="zB"/>
          <p:cNvSpPr/>
          <p:nvPr/>
        </p:nvSpPr>
        <p:spPr>
          <a:xfrm>
            <a:off x="9347200" y="9926450"/>
            <a:ext cx="1031776" cy="948185"/>
          </a:xfrm>
          <a:prstGeom prst="rect">
            <a:avLst/>
          </a:prstGeom>
          <a:solidFill>
            <a:schemeClr val="accent1"/>
          </a:solidFill>
          <a:ln w="12700">
            <a:miter lim="400000"/>
          </a:ln>
          <a:extLst>
            <a:ext uri="{C572A759-6A51-4108-AA02-DFA0A04FC94B}">
              <ma14:wrappingTextBoxFlag xmlns:ma14="http://schemas.microsoft.com/office/mac/drawingml/2011/main" val="1"/>
            </a:ext>
          </a:extLst>
        </p:spPr>
        <p:txBody>
          <a:bodyPr lIns="0" tIns="0" rIns="0" bIns="0" anchor="ctr"/>
          <a:lstStyle>
            <a:lvl1pPr>
              <a:defRPr b="0" sz="3200">
                <a:solidFill>
                  <a:srgbClr val="FFFFFF"/>
                </a:solidFill>
                <a:latin typeface="+mn-lt"/>
                <a:ea typeface="+mn-ea"/>
                <a:cs typeface="+mn-cs"/>
                <a:sym typeface="Helvetica Neue Medium"/>
              </a:defRPr>
            </a:lvl1pPr>
          </a:lstStyle>
          <a:p>
            <a:pPr/>
            <a:r>
              <a:t>zB</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1" name="Title"/>
          <p:cNvSpPr txBox="1"/>
          <p:nvPr>
            <p:ph type="title"/>
          </p:nvPr>
        </p:nvSpPr>
        <p:spPr>
          <a:prstGeom prst="rect">
            <a:avLst/>
          </a:prstGeom>
        </p:spPr>
        <p:txBody>
          <a:bodyPr/>
          <a:lstStyle/>
          <a:p>
            <a:pPr/>
          </a:p>
        </p:txBody>
      </p:sp>
      <p:pic>
        <p:nvPicPr>
          <p:cNvPr id="272" name="Image" descr="Image"/>
          <p:cNvPicPr>
            <a:picLocks noChangeAspect="1"/>
          </p:cNvPicPr>
          <p:nvPr/>
        </p:nvPicPr>
        <p:blipFill>
          <a:blip r:embed="rId2">
            <a:extLst/>
          </a:blip>
          <a:stretch>
            <a:fillRect/>
          </a:stretch>
        </p:blipFill>
        <p:spPr>
          <a:xfrm>
            <a:off x="958850" y="1384300"/>
            <a:ext cx="13398500" cy="10541000"/>
          </a:xfrm>
          <a:prstGeom prst="rect">
            <a:avLst/>
          </a:prstGeom>
          <a:ln w="12700">
            <a:miter lim="400000"/>
          </a:ln>
        </p:spPr>
      </p:pic>
      <p:pic>
        <p:nvPicPr>
          <p:cNvPr id="273" name="Rectangle Rectangle" descr="Rectangle Rectangle"/>
          <p:cNvPicPr>
            <a:picLocks noChangeAspect="0"/>
          </p:cNvPicPr>
          <p:nvPr/>
        </p:nvPicPr>
        <p:blipFill>
          <a:blip r:embed="rId3">
            <a:extLst/>
          </a:blip>
          <a:stretch>
            <a:fillRect/>
          </a:stretch>
        </p:blipFill>
        <p:spPr>
          <a:xfrm>
            <a:off x="5127217" y="3439628"/>
            <a:ext cx="4949378" cy="332830"/>
          </a:xfrm>
          <a:prstGeom prst="rect">
            <a:avLst/>
          </a:prstGeom>
        </p:spPr>
      </p:pic>
      <p:pic>
        <p:nvPicPr>
          <p:cNvPr id="275" name="Image" descr="Image"/>
          <p:cNvPicPr>
            <a:picLocks noChangeAspect="1"/>
          </p:cNvPicPr>
          <p:nvPr/>
        </p:nvPicPr>
        <p:blipFill>
          <a:blip r:embed="rId4">
            <a:extLst/>
          </a:blip>
          <a:stretch>
            <a:fillRect/>
          </a:stretch>
        </p:blipFill>
        <p:spPr>
          <a:xfrm>
            <a:off x="11018205" y="3136142"/>
            <a:ext cx="13411201" cy="10541001"/>
          </a:xfrm>
          <a:prstGeom prst="rect">
            <a:avLst/>
          </a:prstGeom>
          <a:ln w="12700">
            <a:miter lim="400000"/>
          </a:ln>
        </p:spPr>
      </p:pic>
      <p:pic>
        <p:nvPicPr>
          <p:cNvPr id="276" name="Rectangle Rectangle" descr="Rectangle Rectangle"/>
          <p:cNvPicPr>
            <a:picLocks noChangeAspect="0"/>
          </p:cNvPicPr>
          <p:nvPr/>
        </p:nvPicPr>
        <p:blipFill>
          <a:blip r:embed="rId5">
            <a:extLst/>
          </a:blip>
          <a:stretch>
            <a:fillRect/>
          </a:stretch>
        </p:blipFill>
        <p:spPr>
          <a:xfrm>
            <a:off x="14893517" y="5535128"/>
            <a:ext cx="2746523" cy="332830"/>
          </a:xfrm>
          <a:prstGeom prst="rect">
            <a:avLst/>
          </a:prstGeom>
        </p:spPr>
      </p:pic>
      <p:pic>
        <p:nvPicPr>
          <p:cNvPr id="278" name="Rectangle Rectangle" descr="Rectangle Rectangle"/>
          <p:cNvPicPr>
            <a:picLocks noChangeAspect="0"/>
          </p:cNvPicPr>
          <p:nvPr/>
        </p:nvPicPr>
        <p:blipFill>
          <a:blip r:embed="rId5">
            <a:extLst/>
          </a:blip>
          <a:stretch>
            <a:fillRect/>
          </a:stretch>
        </p:blipFill>
        <p:spPr>
          <a:xfrm>
            <a:off x="14893517" y="7796485"/>
            <a:ext cx="2746523" cy="332830"/>
          </a:xfrm>
          <a:prstGeom prst="rect">
            <a:avLst/>
          </a:prstGeom>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1" name="HelloWorld.java"/>
          <p:cNvSpPr txBox="1"/>
          <p:nvPr>
            <p:ph type="title"/>
          </p:nvPr>
        </p:nvSpPr>
        <p:spPr>
          <a:prstGeom prst="rect">
            <a:avLst/>
          </a:prstGeom>
        </p:spPr>
        <p:txBody>
          <a:bodyPr/>
          <a:lstStyle/>
          <a:p>
            <a:pPr/>
            <a:r>
              <a:t>HelloWorld.java</a:t>
            </a:r>
          </a:p>
        </p:txBody>
      </p:sp>
      <p:pic>
        <p:nvPicPr>
          <p:cNvPr id="282" name="Image" descr="Image"/>
          <p:cNvPicPr>
            <a:picLocks noChangeAspect="1"/>
          </p:cNvPicPr>
          <p:nvPr/>
        </p:nvPicPr>
        <p:blipFill>
          <a:blip r:embed="rId2">
            <a:extLst/>
          </a:blip>
          <a:stretch>
            <a:fillRect/>
          </a:stretch>
        </p:blipFill>
        <p:spPr>
          <a:xfrm>
            <a:off x="8077200" y="2952750"/>
            <a:ext cx="10036509" cy="10888373"/>
          </a:xfrm>
          <a:prstGeom prst="rect">
            <a:avLst/>
          </a:prstGeom>
          <a:ln w="12700">
            <a:miter lim="400000"/>
          </a:ln>
        </p:spPr>
      </p:pic>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4" name="Java-Faker"/>
          <p:cNvSpPr txBox="1"/>
          <p:nvPr>
            <p:ph type="title"/>
          </p:nvPr>
        </p:nvSpPr>
        <p:spPr>
          <a:prstGeom prst="rect">
            <a:avLst/>
          </a:prstGeom>
        </p:spPr>
        <p:txBody>
          <a:bodyPr/>
          <a:lstStyle/>
          <a:p>
            <a:pPr/>
            <a:r>
              <a:t>Java-Faker</a:t>
            </a:r>
          </a:p>
        </p:txBody>
      </p:sp>
      <p:pic>
        <p:nvPicPr>
          <p:cNvPr id="285" name="Image" descr="Image"/>
          <p:cNvPicPr>
            <a:picLocks noChangeAspect="1"/>
          </p:cNvPicPr>
          <p:nvPr/>
        </p:nvPicPr>
        <p:blipFill>
          <a:blip r:embed="rId2">
            <a:extLst/>
          </a:blip>
          <a:stretch>
            <a:fillRect/>
          </a:stretch>
        </p:blipFill>
        <p:spPr>
          <a:xfrm>
            <a:off x="3282950" y="2781300"/>
            <a:ext cx="18101992" cy="7038696"/>
          </a:xfrm>
          <a:prstGeom prst="rect">
            <a:avLst/>
          </a:prstGeom>
          <a:ln w="12700">
            <a:miter lim="400000"/>
          </a:ln>
        </p:spPr>
      </p:pic>
      <p:pic>
        <p:nvPicPr>
          <p:cNvPr id="286" name="Image" descr="Image"/>
          <p:cNvPicPr>
            <a:picLocks noChangeAspect="1"/>
          </p:cNvPicPr>
          <p:nvPr/>
        </p:nvPicPr>
        <p:blipFill>
          <a:blip r:embed="rId3">
            <a:extLst/>
          </a:blip>
          <a:stretch>
            <a:fillRect/>
          </a:stretch>
        </p:blipFill>
        <p:spPr>
          <a:xfrm>
            <a:off x="14257996" y="7837347"/>
            <a:ext cx="8975554" cy="4009699"/>
          </a:xfrm>
          <a:prstGeom prst="rect">
            <a:avLst/>
          </a:prstGeom>
          <a:ln w="25400">
            <a:miter lim="400000"/>
          </a:ln>
          <a:effectLst>
            <a:outerShdw sx="100000" sy="100000" kx="0" ky="0" algn="b" rotWithShape="0" blurRad="254000" dist="127000" dir="5400000">
              <a:srgbClr val="000000">
                <a:alpha val="70000"/>
              </a:srgbClr>
            </a:outerShdw>
          </a:effectLst>
        </p:spPr>
      </p:pic>
      <p:sp>
        <p:nvSpPr>
          <p:cNvPr id="287" name="https://github.com/DiUS/java-faker"/>
          <p:cNvSpPr txBox="1"/>
          <p:nvPr/>
        </p:nvSpPr>
        <p:spPr>
          <a:xfrm>
            <a:off x="5000625" y="10940033"/>
            <a:ext cx="6076951" cy="54813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u="sng">
                <a:hlinkClick r:id="rId4" invalidUrl="" action="" tgtFrame="" tooltip="" history="1" highlightClick="0" endSnd="0"/>
              </a:defRPr>
            </a:lvl1pPr>
          </a:lstStyle>
          <a:p>
            <a:pPr>
              <a:defRPr u="none"/>
            </a:pPr>
            <a:r>
              <a:rPr u="sng">
                <a:hlinkClick r:id="rId4" invalidUrl="" action="" tgtFrame="" tooltip="" history="1" highlightClick="0" endSnd="0"/>
              </a:rPr>
              <a:t>https://github.com/DiUS/java-faker</a:t>
            </a:r>
          </a:p>
        </p:txBody>
      </p:sp>
      <p:sp>
        <p:nvSpPr>
          <p:cNvPr id="288" name="Tolle Library zum Erstellen von Testdaten"/>
          <p:cNvSpPr/>
          <p:nvPr/>
        </p:nvSpPr>
        <p:spPr>
          <a:xfrm>
            <a:off x="17970500" y="1778000"/>
            <a:ext cx="5257205" cy="3339654"/>
          </a:xfrm>
          <a:prstGeom prst="rect">
            <a:avLst/>
          </a:prstGeom>
          <a:solidFill>
            <a:schemeClr val="accent1"/>
          </a:solidFill>
          <a:ln w="12700">
            <a:miter lim="400000"/>
          </a:ln>
          <a:extLst>
            <a:ext uri="{C572A759-6A51-4108-AA02-DFA0A04FC94B}">
              <ma14:wrappingTextBoxFlag xmlns:ma14="http://schemas.microsoft.com/office/mac/drawingml/2011/main" val="1"/>
            </a:ext>
          </a:extLst>
        </p:spPr>
        <p:txBody>
          <a:bodyPr lIns="0" tIns="0" rIns="0" bIns="0" anchor="ctr"/>
          <a:lstStyle>
            <a:lvl1pPr>
              <a:defRPr b="0" sz="3200">
                <a:solidFill>
                  <a:srgbClr val="FFFFFF"/>
                </a:solidFill>
                <a:latin typeface="+mn-lt"/>
                <a:ea typeface="+mn-ea"/>
                <a:cs typeface="+mn-cs"/>
                <a:sym typeface="Helvetica Neue Medium"/>
              </a:defRPr>
            </a:lvl1pPr>
          </a:lstStyle>
          <a:p>
            <a:pPr/>
            <a:r>
              <a:t>Tolle Library zum Erstellen von Testdaten</a:t>
            </a:r>
          </a:p>
        </p:txBody>
      </p:sp>
      <p:sp>
        <p:nvSpPr>
          <p:cNvPr id="289" name="Fakers…"/>
          <p:cNvSpPr/>
          <p:nvPr/>
        </p:nvSpPr>
        <p:spPr>
          <a:xfrm>
            <a:off x="214709" y="391261"/>
            <a:ext cx="2507507" cy="13204677"/>
          </a:xfrm>
          <a:prstGeom prst="rect">
            <a:avLst/>
          </a:prstGeom>
          <a:solidFill>
            <a:schemeClr val="accent1"/>
          </a:solidFill>
          <a:ln w="12700">
            <a:miter lim="400000"/>
          </a:ln>
          <a:extLst>
            <a:ext uri="{C572A759-6A51-4108-AA02-DFA0A04FC94B}">
              <ma14:wrappingTextBoxFlag xmlns:ma14="http://schemas.microsoft.com/office/mac/drawingml/2011/main" val="1"/>
            </a:ext>
          </a:extLst>
        </p:spPr>
        <p:txBody>
          <a:bodyPr lIns="0" tIns="0" rIns="0" bIns="0" anchor="ctr"/>
          <a:lstStyle/>
          <a:p>
            <a:pPr>
              <a:defRPr sz="3700">
                <a:solidFill>
                  <a:srgbClr val="FFFFFF"/>
                </a:solidFill>
              </a:defRPr>
            </a:pPr>
            <a:r>
              <a:t>Fakers</a:t>
            </a:r>
          </a:p>
          <a:p>
            <a:pPr>
              <a:defRPr b="0" sz="1400">
                <a:solidFill>
                  <a:srgbClr val="FFFFFF"/>
                </a:solidFill>
                <a:latin typeface="+mn-lt"/>
                <a:ea typeface="+mn-ea"/>
                <a:cs typeface="+mn-cs"/>
                <a:sym typeface="Helvetica Neue Medium"/>
              </a:defRPr>
            </a:pPr>
            <a:r>
              <a:t>Ancient</a:t>
            </a:r>
          </a:p>
          <a:p>
            <a:pPr>
              <a:defRPr b="0" sz="1400">
                <a:solidFill>
                  <a:srgbClr val="FFFFFF"/>
                </a:solidFill>
                <a:latin typeface="+mn-lt"/>
                <a:ea typeface="+mn-ea"/>
                <a:cs typeface="+mn-cs"/>
                <a:sym typeface="Helvetica Neue Medium"/>
              </a:defRPr>
            </a:pPr>
            <a:r>
              <a:t>Animal</a:t>
            </a:r>
          </a:p>
          <a:p>
            <a:pPr>
              <a:defRPr b="0" sz="1400">
                <a:solidFill>
                  <a:srgbClr val="FFFFFF"/>
                </a:solidFill>
                <a:latin typeface="+mn-lt"/>
                <a:ea typeface="+mn-ea"/>
                <a:cs typeface="+mn-cs"/>
                <a:sym typeface="Helvetica Neue Medium"/>
              </a:defRPr>
            </a:pPr>
            <a:r>
              <a:t>Address</a:t>
            </a:r>
          </a:p>
          <a:p>
            <a:pPr>
              <a:defRPr b="0" sz="1400">
                <a:solidFill>
                  <a:srgbClr val="FFFFFF"/>
                </a:solidFill>
                <a:latin typeface="+mn-lt"/>
                <a:ea typeface="+mn-ea"/>
                <a:cs typeface="+mn-cs"/>
                <a:sym typeface="Helvetica Neue Medium"/>
              </a:defRPr>
            </a:pPr>
            <a:r>
              <a:t>App</a:t>
            </a:r>
          </a:p>
          <a:p>
            <a:pPr>
              <a:defRPr b="0" sz="1400">
                <a:solidFill>
                  <a:srgbClr val="FFFFFF"/>
                </a:solidFill>
                <a:latin typeface="+mn-lt"/>
                <a:ea typeface="+mn-ea"/>
                <a:cs typeface="+mn-cs"/>
                <a:sym typeface="Helvetica Neue Medium"/>
              </a:defRPr>
            </a:pPr>
            <a:r>
              <a:t>Artist</a:t>
            </a:r>
          </a:p>
          <a:p>
            <a:pPr>
              <a:defRPr b="0" sz="1400">
                <a:solidFill>
                  <a:srgbClr val="FFFFFF"/>
                </a:solidFill>
                <a:latin typeface="+mn-lt"/>
                <a:ea typeface="+mn-ea"/>
                <a:cs typeface="+mn-cs"/>
                <a:sym typeface="Helvetica Neue Medium"/>
              </a:defRPr>
            </a:pPr>
            <a:r>
              <a:t>Avatar</a:t>
            </a:r>
          </a:p>
          <a:p>
            <a:pPr>
              <a:defRPr b="0" sz="1400">
                <a:solidFill>
                  <a:srgbClr val="FFFFFF"/>
                </a:solidFill>
                <a:latin typeface="+mn-lt"/>
                <a:ea typeface="+mn-ea"/>
                <a:cs typeface="+mn-cs"/>
                <a:sym typeface="Helvetica Neue Medium"/>
              </a:defRPr>
            </a:pPr>
            <a:r>
              <a:t>Back To The Future</a:t>
            </a:r>
          </a:p>
          <a:p>
            <a:pPr>
              <a:defRPr b="0" sz="1400">
                <a:solidFill>
                  <a:srgbClr val="FFFFFF"/>
                </a:solidFill>
                <a:latin typeface="+mn-lt"/>
                <a:ea typeface="+mn-ea"/>
                <a:cs typeface="+mn-cs"/>
                <a:sym typeface="Helvetica Neue Medium"/>
              </a:defRPr>
            </a:pPr>
            <a:r>
              <a:t>Aviation</a:t>
            </a:r>
          </a:p>
          <a:p>
            <a:pPr>
              <a:defRPr b="0" sz="1400">
                <a:solidFill>
                  <a:srgbClr val="FFFFFF"/>
                </a:solidFill>
                <a:latin typeface="+mn-lt"/>
                <a:ea typeface="+mn-ea"/>
                <a:cs typeface="+mn-cs"/>
                <a:sym typeface="Helvetica Neue Medium"/>
              </a:defRPr>
            </a:pPr>
            <a:r>
              <a:t>Beer</a:t>
            </a:r>
          </a:p>
          <a:p>
            <a:pPr>
              <a:defRPr b="0" sz="1400">
                <a:solidFill>
                  <a:srgbClr val="FFFFFF"/>
                </a:solidFill>
                <a:latin typeface="+mn-lt"/>
                <a:ea typeface="+mn-ea"/>
                <a:cs typeface="+mn-cs"/>
                <a:sym typeface="Helvetica Neue Medium"/>
              </a:defRPr>
            </a:pPr>
            <a:r>
              <a:t>Book</a:t>
            </a:r>
          </a:p>
          <a:p>
            <a:pPr>
              <a:defRPr b="0" sz="1400">
                <a:solidFill>
                  <a:srgbClr val="FFFFFF"/>
                </a:solidFill>
                <a:latin typeface="+mn-lt"/>
                <a:ea typeface="+mn-ea"/>
                <a:cs typeface="+mn-cs"/>
                <a:sym typeface="Helvetica Neue Medium"/>
              </a:defRPr>
            </a:pPr>
            <a:r>
              <a:t>Bool</a:t>
            </a:r>
          </a:p>
          <a:p>
            <a:pPr>
              <a:defRPr b="0" sz="1400">
                <a:solidFill>
                  <a:srgbClr val="FFFFFF"/>
                </a:solidFill>
                <a:latin typeface="+mn-lt"/>
                <a:ea typeface="+mn-ea"/>
                <a:cs typeface="+mn-cs"/>
                <a:sym typeface="Helvetica Neue Medium"/>
              </a:defRPr>
            </a:pPr>
            <a:r>
              <a:t>Business</a:t>
            </a:r>
          </a:p>
          <a:p>
            <a:pPr>
              <a:defRPr b="0" sz="1400">
                <a:solidFill>
                  <a:srgbClr val="FFFFFF"/>
                </a:solidFill>
                <a:latin typeface="+mn-lt"/>
                <a:ea typeface="+mn-ea"/>
                <a:cs typeface="+mn-cs"/>
                <a:sym typeface="Helvetica Neue Medium"/>
              </a:defRPr>
            </a:pPr>
            <a:r>
              <a:t>ChuckNorris</a:t>
            </a:r>
          </a:p>
          <a:p>
            <a:pPr>
              <a:defRPr b="0" sz="1400">
                <a:solidFill>
                  <a:srgbClr val="FFFFFF"/>
                </a:solidFill>
                <a:latin typeface="+mn-lt"/>
                <a:ea typeface="+mn-ea"/>
                <a:cs typeface="+mn-cs"/>
                <a:sym typeface="Helvetica Neue Medium"/>
              </a:defRPr>
            </a:pPr>
            <a:r>
              <a:t>Cat</a:t>
            </a:r>
          </a:p>
          <a:p>
            <a:pPr>
              <a:defRPr b="0" sz="1400">
                <a:solidFill>
                  <a:srgbClr val="FFFFFF"/>
                </a:solidFill>
                <a:latin typeface="+mn-lt"/>
                <a:ea typeface="+mn-ea"/>
                <a:cs typeface="+mn-cs"/>
                <a:sym typeface="Helvetica Neue Medium"/>
              </a:defRPr>
            </a:pPr>
            <a:r>
              <a:t>Code</a:t>
            </a:r>
          </a:p>
          <a:p>
            <a:pPr>
              <a:defRPr b="0" sz="1400">
                <a:solidFill>
                  <a:srgbClr val="FFFFFF"/>
                </a:solidFill>
                <a:latin typeface="+mn-lt"/>
                <a:ea typeface="+mn-ea"/>
                <a:cs typeface="+mn-cs"/>
                <a:sym typeface="Helvetica Neue Medium"/>
              </a:defRPr>
            </a:pPr>
            <a:r>
              <a:t>Color</a:t>
            </a:r>
          </a:p>
          <a:p>
            <a:pPr>
              <a:defRPr b="0" sz="1400">
                <a:solidFill>
                  <a:srgbClr val="FFFFFF"/>
                </a:solidFill>
                <a:latin typeface="+mn-lt"/>
                <a:ea typeface="+mn-ea"/>
                <a:cs typeface="+mn-cs"/>
                <a:sym typeface="Helvetica Neue Medium"/>
              </a:defRPr>
            </a:pPr>
            <a:r>
              <a:t>Commerce</a:t>
            </a:r>
          </a:p>
          <a:p>
            <a:pPr>
              <a:defRPr b="0" sz="1400">
                <a:solidFill>
                  <a:srgbClr val="FFFFFF"/>
                </a:solidFill>
                <a:latin typeface="+mn-lt"/>
                <a:ea typeface="+mn-ea"/>
                <a:cs typeface="+mn-cs"/>
                <a:sym typeface="Helvetica Neue Medium"/>
              </a:defRPr>
            </a:pPr>
            <a:r>
              <a:t>Company</a:t>
            </a:r>
          </a:p>
          <a:p>
            <a:pPr>
              <a:defRPr b="0" sz="1400">
                <a:solidFill>
                  <a:srgbClr val="FFFFFF"/>
                </a:solidFill>
                <a:latin typeface="+mn-lt"/>
                <a:ea typeface="+mn-ea"/>
                <a:cs typeface="+mn-cs"/>
                <a:sym typeface="Helvetica Neue Medium"/>
              </a:defRPr>
            </a:pPr>
            <a:r>
              <a:t>Crypto</a:t>
            </a:r>
          </a:p>
          <a:p>
            <a:pPr>
              <a:defRPr b="0" sz="1400">
                <a:solidFill>
                  <a:srgbClr val="FFFFFF"/>
                </a:solidFill>
                <a:latin typeface="+mn-lt"/>
                <a:ea typeface="+mn-ea"/>
                <a:cs typeface="+mn-cs"/>
                <a:sym typeface="Helvetica Neue Medium"/>
              </a:defRPr>
            </a:pPr>
            <a:r>
              <a:t>DateAndTime</a:t>
            </a:r>
          </a:p>
          <a:p>
            <a:pPr>
              <a:defRPr b="0" sz="1400">
                <a:solidFill>
                  <a:srgbClr val="FFFFFF"/>
                </a:solidFill>
                <a:latin typeface="+mn-lt"/>
                <a:ea typeface="+mn-ea"/>
                <a:cs typeface="+mn-cs"/>
                <a:sym typeface="Helvetica Neue Medium"/>
              </a:defRPr>
            </a:pPr>
            <a:r>
              <a:t>Demographic</a:t>
            </a:r>
          </a:p>
          <a:p>
            <a:pPr>
              <a:defRPr b="0" sz="1400">
                <a:solidFill>
                  <a:srgbClr val="FFFFFF"/>
                </a:solidFill>
                <a:latin typeface="+mn-lt"/>
                <a:ea typeface="+mn-ea"/>
                <a:cs typeface="+mn-cs"/>
                <a:sym typeface="Helvetica Neue Medium"/>
              </a:defRPr>
            </a:pPr>
            <a:r>
              <a:t>Dog</a:t>
            </a:r>
          </a:p>
          <a:p>
            <a:pPr>
              <a:defRPr b="0" sz="1400">
                <a:solidFill>
                  <a:srgbClr val="FFFFFF"/>
                </a:solidFill>
                <a:latin typeface="+mn-lt"/>
                <a:ea typeface="+mn-ea"/>
                <a:cs typeface="+mn-cs"/>
                <a:sym typeface="Helvetica Neue Medium"/>
              </a:defRPr>
            </a:pPr>
            <a:r>
              <a:t>DragonBall</a:t>
            </a:r>
          </a:p>
          <a:p>
            <a:pPr>
              <a:defRPr b="0" sz="1400">
                <a:solidFill>
                  <a:srgbClr val="FFFFFF"/>
                </a:solidFill>
                <a:latin typeface="+mn-lt"/>
                <a:ea typeface="+mn-ea"/>
                <a:cs typeface="+mn-cs"/>
                <a:sym typeface="Helvetica Neue Medium"/>
              </a:defRPr>
            </a:pPr>
            <a:r>
              <a:t>Dune</a:t>
            </a:r>
          </a:p>
          <a:p>
            <a:pPr>
              <a:defRPr b="0" sz="1400">
                <a:solidFill>
                  <a:srgbClr val="FFFFFF"/>
                </a:solidFill>
                <a:latin typeface="+mn-lt"/>
                <a:ea typeface="+mn-ea"/>
                <a:cs typeface="+mn-cs"/>
                <a:sym typeface="Helvetica Neue Medium"/>
              </a:defRPr>
            </a:pPr>
            <a:r>
              <a:t>Educator</a:t>
            </a:r>
          </a:p>
          <a:p>
            <a:pPr>
              <a:defRPr b="0" sz="1400">
                <a:solidFill>
                  <a:srgbClr val="FFFFFF"/>
                </a:solidFill>
                <a:latin typeface="+mn-lt"/>
                <a:ea typeface="+mn-ea"/>
                <a:cs typeface="+mn-cs"/>
                <a:sym typeface="Helvetica Neue Medium"/>
              </a:defRPr>
            </a:pPr>
            <a:r>
              <a:t>Esports</a:t>
            </a:r>
          </a:p>
          <a:p>
            <a:pPr>
              <a:defRPr b="0" sz="1400">
                <a:solidFill>
                  <a:srgbClr val="FFFFFF"/>
                </a:solidFill>
                <a:latin typeface="+mn-lt"/>
                <a:ea typeface="+mn-ea"/>
                <a:cs typeface="+mn-cs"/>
                <a:sym typeface="Helvetica Neue Medium"/>
              </a:defRPr>
            </a:pPr>
            <a:r>
              <a:t>File</a:t>
            </a:r>
          </a:p>
          <a:p>
            <a:pPr>
              <a:defRPr b="0" sz="1400">
                <a:solidFill>
                  <a:srgbClr val="FFFFFF"/>
                </a:solidFill>
                <a:latin typeface="+mn-lt"/>
                <a:ea typeface="+mn-ea"/>
                <a:cs typeface="+mn-cs"/>
                <a:sym typeface="Helvetica Neue Medium"/>
              </a:defRPr>
            </a:pPr>
            <a:r>
              <a:t>Finance</a:t>
            </a:r>
          </a:p>
          <a:p>
            <a:pPr>
              <a:defRPr b="0" sz="1400">
                <a:solidFill>
                  <a:srgbClr val="FFFFFF"/>
                </a:solidFill>
                <a:latin typeface="+mn-lt"/>
                <a:ea typeface="+mn-ea"/>
                <a:cs typeface="+mn-cs"/>
                <a:sym typeface="Helvetica Neue Medium"/>
              </a:defRPr>
            </a:pPr>
            <a:r>
              <a:t>Food</a:t>
            </a:r>
          </a:p>
          <a:p>
            <a:pPr>
              <a:defRPr b="0" sz="1400">
                <a:solidFill>
                  <a:srgbClr val="FFFFFF"/>
                </a:solidFill>
                <a:latin typeface="+mn-lt"/>
                <a:ea typeface="+mn-ea"/>
                <a:cs typeface="+mn-cs"/>
                <a:sym typeface="Helvetica Neue Medium"/>
              </a:defRPr>
            </a:pPr>
            <a:r>
              <a:t>Friends</a:t>
            </a:r>
          </a:p>
          <a:p>
            <a:pPr>
              <a:defRPr b="0" sz="1400">
                <a:solidFill>
                  <a:srgbClr val="FFFFFF"/>
                </a:solidFill>
                <a:latin typeface="+mn-lt"/>
                <a:ea typeface="+mn-ea"/>
                <a:cs typeface="+mn-cs"/>
                <a:sym typeface="Helvetica Neue Medium"/>
              </a:defRPr>
            </a:pPr>
            <a:r>
              <a:t>FunnyName</a:t>
            </a:r>
          </a:p>
          <a:p>
            <a:pPr>
              <a:defRPr b="0" sz="1400">
                <a:solidFill>
                  <a:srgbClr val="FFFFFF"/>
                </a:solidFill>
                <a:latin typeface="+mn-lt"/>
                <a:ea typeface="+mn-ea"/>
                <a:cs typeface="+mn-cs"/>
                <a:sym typeface="Helvetica Neue Medium"/>
              </a:defRPr>
            </a:pPr>
            <a:r>
              <a:t>GameOfThrones</a:t>
            </a:r>
          </a:p>
          <a:p>
            <a:pPr>
              <a:defRPr b="0" sz="1400">
                <a:solidFill>
                  <a:srgbClr val="FFFFFF"/>
                </a:solidFill>
                <a:latin typeface="+mn-lt"/>
                <a:ea typeface="+mn-ea"/>
                <a:cs typeface="+mn-cs"/>
                <a:sym typeface="Helvetica Neue Medium"/>
              </a:defRPr>
            </a:pPr>
            <a:r>
              <a:t>Hacker</a:t>
            </a:r>
          </a:p>
          <a:p>
            <a:pPr>
              <a:defRPr b="0" sz="1400">
                <a:solidFill>
                  <a:srgbClr val="FFFFFF"/>
                </a:solidFill>
                <a:latin typeface="+mn-lt"/>
                <a:ea typeface="+mn-ea"/>
                <a:cs typeface="+mn-cs"/>
                <a:sym typeface="Helvetica Neue Medium"/>
              </a:defRPr>
            </a:pPr>
            <a:r>
              <a:t>HarryPotter</a:t>
            </a:r>
          </a:p>
          <a:p>
            <a:pPr>
              <a:defRPr b="0" sz="1400">
                <a:solidFill>
                  <a:srgbClr val="FFFFFF"/>
                </a:solidFill>
                <a:latin typeface="+mn-lt"/>
                <a:ea typeface="+mn-ea"/>
                <a:cs typeface="+mn-cs"/>
                <a:sym typeface="Helvetica Neue Medium"/>
              </a:defRPr>
            </a:pPr>
            <a:r>
              <a:t>Hipster</a:t>
            </a:r>
          </a:p>
          <a:p>
            <a:pPr>
              <a:defRPr b="0" sz="1400">
                <a:solidFill>
                  <a:srgbClr val="FFFFFF"/>
                </a:solidFill>
                <a:latin typeface="+mn-lt"/>
                <a:ea typeface="+mn-ea"/>
                <a:cs typeface="+mn-cs"/>
                <a:sym typeface="Helvetica Neue Medium"/>
              </a:defRPr>
            </a:pPr>
            <a:r>
              <a:t>HitchhikersGuideToTheGalaxy</a:t>
            </a:r>
          </a:p>
          <a:p>
            <a:pPr>
              <a:defRPr b="0" sz="1400">
                <a:solidFill>
                  <a:srgbClr val="FFFFFF"/>
                </a:solidFill>
                <a:latin typeface="+mn-lt"/>
                <a:ea typeface="+mn-ea"/>
                <a:cs typeface="+mn-cs"/>
                <a:sym typeface="Helvetica Neue Medium"/>
              </a:defRPr>
            </a:pPr>
            <a:r>
              <a:t>Hobbit</a:t>
            </a:r>
          </a:p>
          <a:p>
            <a:pPr>
              <a:defRPr b="0" sz="1400">
                <a:solidFill>
                  <a:srgbClr val="FFFFFF"/>
                </a:solidFill>
                <a:latin typeface="+mn-lt"/>
                <a:ea typeface="+mn-ea"/>
                <a:cs typeface="+mn-cs"/>
                <a:sym typeface="Helvetica Neue Medium"/>
              </a:defRPr>
            </a:pPr>
            <a:r>
              <a:t>HowIMetYourMother</a:t>
            </a:r>
          </a:p>
          <a:p>
            <a:pPr>
              <a:defRPr b="0" sz="1400">
                <a:solidFill>
                  <a:srgbClr val="FFFFFF"/>
                </a:solidFill>
                <a:latin typeface="+mn-lt"/>
                <a:ea typeface="+mn-ea"/>
                <a:cs typeface="+mn-cs"/>
                <a:sym typeface="Helvetica Neue Medium"/>
              </a:defRPr>
            </a:pPr>
            <a:r>
              <a:t>IdNumber</a:t>
            </a:r>
          </a:p>
          <a:p>
            <a:pPr>
              <a:defRPr b="0" sz="1400">
                <a:solidFill>
                  <a:srgbClr val="FFFFFF"/>
                </a:solidFill>
                <a:latin typeface="+mn-lt"/>
                <a:ea typeface="+mn-ea"/>
                <a:cs typeface="+mn-cs"/>
                <a:sym typeface="Helvetica Neue Medium"/>
              </a:defRPr>
            </a:pPr>
            <a:r>
              <a:t>Internet</a:t>
            </a:r>
          </a:p>
          <a:p>
            <a:pPr>
              <a:defRPr b="0" sz="1400">
                <a:solidFill>
                  <a:srgbClr val="FFFFFF"/>
                </a:solidFill>
                <a:latin typeface="+mn-lt"/>
                <a:ea typeface="+mn-ea"/>
                <a:cs typeface="+mn-cs"/>
                <a:sym typeface="Helvetica Neue Medium"/>
              </a:defRPr>
            </a:pPr>
            <a:r>
              <a:t>Job</a:t>
            </a:r>
          </a:p>
          <a:p>
            <a:pPr>
              <a:defRPr b="0" sz="1400">
                <a:solidFill>
                  <a:srgbClr val="FFFFFF"/>
                </a:solidFill>
                <a:latin typeface="+mn-lt"/>
                <a:ea typeface="+mn-ea"/>
                <a:cs typeface="+mn-cs"/>
                <a:sym typeface="Helvetica Neue Medium"/>
              </a:defRPr>
            </a:pPr>
            <a:r>
              <a:t>LeagueOfLegends</a:t>
            </a:r>
          </a:p>
          <a:p>
            <a:pPr>
              <a:defRPr b="0" sz="1400">
                <a:solidFill>
                  <a:srgbClr val="FFFFFF"/>
                </a:solidFill>
                <a:latin typeface="+mn-lt"/>
                <a:ea typeface="+mn-ea"/>
                <a:cs typeface="+mn-cs"/>
                <a:sym typeface="Helvetica Neue Medium"/>
              </a:defRPr>
            </a:pPr>
            <a:r>
              <a:t>Lebowski</a:t>
            </a:r>
          </a:p>
          <a:p>
            <a:pPr>
              <a:defRPr b="0" sz="1400">
                <a:solidFill>
                  <a:srgbClr val="FFFFFF"/>
                </a:solidFill>
                <a:latin typeface="+mn-lt"/>
                <a:ea typeface="+mn-ea"/>
                <a:cs typeface="+mn-cs"/>
                <a:sym typeface="Helvetica Neue Medium"/>
              </a:defRPr>
            </a:pPr>
            <a:r>
              <a:t>LordOfTheRings</a:t>
            </a:r>
          </a:p>
          <a:p>
            <a:pPr>
              <a:defRPr b="0" sz="1400">
                <a:solidFill>
                  <a:srgbClr val="FFFFFF"/>
                </a:solidFill>
                <a:latin typeface="+mn-lt"/>
                <a:ea typeface="+mn-ea"/>
                <a:cs typeface="+mn-cs"/>
                <a:sym typeface="Helvetica Neue Medium"/>
              </a:defRPr>
            </a:pPr>
            <a:r>
              <a:t>Lorem</a:t>
            </a:r>
          </a:p>
          <a:p>
            <a:pPr>
              <a:defRPr b="0" sz="1400">
                <a:solidFill>
                  <a:srgbClr val="FFFFFF"/>
                </a:solidFill>
                <a:latin typeface="+mn-lt"/>
                <a:ea typeface="+mn-ea"/>
                <a:cs typeface="+mn-cs"/>
                <a:sym typeface="Helvetica Neue Medium"/>
              </a:defRPr>
            </a:pPr>
            <a:r>
              <a:t>Matz</a:t>
            </a:r>
          </a:p>
          <a:p>
            <a:pPr>
              <a:defRPr b="0" sz="1400">
                <a:solidFill>
                  <a:srgbClr val="FFFFFF"/>
                </a:solidFill>
                <a:latin typeface="+mn-lt"/>
                <a:ea typeface="+mn-ea"/>
                <a:cs typeface="+mn-cs"/>
                <a:sym typeface="Helvetica Neue Medium"/>
              </a:defRPr>
            </a:pPr>
            <a:r>
              <a:t>Music</a:t>
            </a:r>
          </a:p>
          <a:p>
            <a:pPr>
              <a:defRPr b="0" sz="1400">
                <a:solidFill>
                  <a:srgbClr val="FFFFFF"/>
                </a:solidFill>
                <a:latin typeface="+mn-lt"/>
                <a:ea typeface="+mn-ea"/>
                <a:cs typeface="+mn-cs"/>
                <a:sym typeface="Helvetica Neue Medium"/>
              </a:defRPr>
            </a:pPr>
            <a:r>
              <a:t>Name</a:t>
            </a:r>
          </a:p>
          <a:p>
            <a:pPr>
              <a:defRPr b="0" sz="1400">
                <a:solidFill>
                  <a:srgbClr val="FFFFFF"/>
                </a:solidFill>
                <a:latin typeface="+mn-lt"/>
                <a:ea typeface="+mn-ea"/>
                <a:cs typeface="+mn-cs"/>
                <a:sym typeface="Helvetica Neue Medium"/>
              </a:defRPr>
            </a:pPr>
            <a:r>
              <a:t>Nation</a:t>
            </a:r>
          </a:p>
          <a:p>
            <a:pPr>
              <a:defRPr b="0" sz="1400">
                <a:solidFill>
                  <a:srgbClr val="FFFFFF"/>
                </a:solidFill>
                <a:latin typeface="+mn-lt"/>
                <a:ea typeface="+mn-ea"/>
                <a:cs typeface="+mn-cs"/>
                <a:sym typeface="Helvetica Neue Medium"/>
              </a:defRPr>
            </a:pPr>
            <a:r>
              <a:t>Number</a:t>
            </a:r>
          </a:p>
          <a:p>
            <a:pPr>
              <a:defRPr b="0" sz="1400">
                <a:solidFill>
                  <a:srgbClr val="FFFFFF"/>
                </a:solidFill>
                <a:latin typeface="+mn-lt"/>
                <a:ea typeface="+mn-ea"/>
                <a:cs typeface="+mn-cs"/>
                <a:sym typeface="Helvetica Neue Medium"/>
              </a:defRPr>
            </a:pPr>
            <a:r>
              <a:t>Options</a:t>
            </a:r>
          </a:p>
          <a:p>
            <a:pPr>
              <a:defRPr b="0" sz="1400">
                <a:solidFill>
                  <a:srgbClr val="FFFFFF"/>
                </a:solidFill>
                <a:latin typeface="+mn-lt"/>
                <a:ea typeface="+mn-ea"/>
                <a:cs typeface="+mn-cs"/>
                <a:sym typeface="Helvetica Neue Medium"/>
              </a:defRPr>
            </a:pPr>
            <a:r>
              <a:t>Overwatch</a:t>
            </a:r>
          </a:p>
          <a:p>
            <a:pPr>
              <a:defRPr b="0" sz="1400">
                <a:solidFill>
                  <a:srgbClr val="FFFFFF"/>
                </a:solidFill>
                <a:latin typeface="+mn-lt"/>
                <a:ea typeface="+mn-ea"/>
                <a:cs typeface="+mn-cs"/>
                <a:sym typeface="Helvetica Neue Medium"/>
              </a:defRPr>
            </a:pPr>
            <a:r>
              <a:t>PhoneNumber</a:t>
            </a:r>
          </a:p>
          <a:p>
            <a:pPr>
              <a:defRPr b="0" sz="1400">
                <a:solidFill>
                  <a:srgbClr val="FFFFFF"/>
                </a:solidFill>
                <a:latin typeface="+mn-lt"/>
                <a:ea typeface="+mn-ea"/>
                <a:cs typeface="+mn-cs"/>
                <a:sym typeface="Helvetica Neue Medium"/>
              </a:defRPr>
            </a:pPr>
            <a:r>
              <a:t>Pokemon</a:t>
            </a:r>
          </a:p>
          <a:p>
            <a:pPr>
              <a:defRPr b="0" sz="1400">
                <a:solidFill>
                  <a:srgbClr val="FFFFFF"/>
                </a:solidFill>
                <a:latin typeface="+mn-lt"/>
                <a:ea typeface="+mn-ea"/>
                <a:cs typeface="+mn-cs"/>
                <a:sym typeface="Helvetica Neue Medium"/>
              </a:defRPr>
            </a:pPr>
            <a:r>
              <a:t>Princess Bride</a:t>
            </a:r>
          </a:p>
          <a:p>
            <a:pPr>
              <a:defRPr b="0" sz="1400">
                <a:solidFill>
                  <a:srgbClr val="FFFFFF"/>
                </a:solidFill>
                <a:latin typeface="+mn-lt"/>
                <a:ea typeface="+mn-ea"/>
                <a:cs typeface="+mn-cs"/>
                <a:sym typeface="Helvetica Neue Medium"/>
              </a:defRPr>
            </a:pPr>
            <a:r>
              <a:t>Relationship Terms</a:t>
            </a:r>
          </a:p>
          <a:p>
            <a:pPr>
              <a:defRPr b="0" sz="1400">
                <a:solidFill>
                  <a:srgbClr val="FFFFFF"/>
                </a:solidFill>
                <a:latin typeface="+mn-lt"/>
                <a:ea typeface="+mn-ea"/>
                <a:cs typeface="+mn-cs"/>
                <a:sym typeface="Helvetica Neue Medium"/>
              </a:defRPr>
            </a:pPr>
            <a:r>
              <a:t>RickAndMorty</a:t>
            </a:r>
          </a:p>
          <a:p>
            <a:pPr>
              <a:defRPr b="0" sz="1400">
                <a:solidFill>
                  <a:srgbClr val="FFFFFF"/>
                </a:solidFill>
                <a:latin typeface="+mn-lt"/>
                <a:ea typeface="+mn-ea"/>
                <a:cs typeface="+mn-cs"/>
                <a:sym typeface="Helvetica Neue Medium"/>
              </a:defRPr>
            </a:pPr>
            <a:r>
              <a:t>Robin</a:t>
            </a:r>
          </a:p>
          <a:p>
            <a:pPr>
              <a:defRPr b="0" sz="1400">
                <a:solidFill>
                  <a:srgbClr val="FFFFFF"/>
                </a:solidFill>
                <a:latin typeface="+mn-lt"/>
                <a:ea typeface="+mn-ea"/>
                <a:cs typeface="+mn-cs"/>
                <a:sym typeface="Helvetica Neue Medium"/>
              </a:defRPr>
            </a:pPr>
            <a:r>
              <a:t>RockBand</a:t>
            </a:r>
          </a:p>
          <a:p>
            <a:pPr>
              <a:defRPr b="0" sz="1400">
                <a:solidFill>
                  <a:srgbClr val="FFFFFF"/>
                </a:solidFill>
                <a:latin typeface="+mn-lt"/>
                <a:ea typeface="+mn-ea"/>
                <a:cs typeface="+mn-cs"/>
                <a:sym typeface="Helvetica Neue Medium"/>
              </a:defRPr>
            </a:pPr>
            <a:r>
              <a:t>Shakespeare</a:t>
            </a:r>
          </a:p>
          <a:p>
            <a:pPr>
              <a:defRPr b="0" sz="1400">
                <a:solidFill>
                  <a:srgbClr val="FFFFFF"/>
                </a:solidFill>
                <a:latin typeface="+mn-lt"/>
                <a:ea typeface="+mn-ea"/>
                <a:cs typeface="+mn-cs"/>
                <a:sym typeface="Helvetica Neue Medium"/>
              </a:defRPr>
            </a:pPr>
            <a:r>
              <a:t>SlackEmoji</a:t>
            </a:r>
          </a:p>
          <a:p>
            <a:pPr>
              <a:defRPr b="0" sz="1400">
                <a:solidFill>
                  <a:srgbClr val="FFFFFF"/>
                </a:solidFill>
                <a:latin typeface="+mn-lt"/>
                <a:ea typeface="+mn-ea"/>
                <a:cs typeface="+mn-cs"/>
                <a:sym typeface="Helvetica Neue Medium"/>
              </a:defRPr>
            </a:pPr>
            <a:r>
              <a:t>Space</a:t>
            </a:r>
          </a:p>
          <a:p>
            <a:pPr>
              <a:defRPr b="0" sz="1400">
                <a:solidFill>
                  <a:srgbClr val="FFFFFF"/>
                </a:solidFill>
                <a:latin typeface="+mn-lt"/>
                <a:ea typeface="+mn-ea"/>
                <a:cs typeface="+mn-cs"/>
                <a:sym typeface="Helvetica Neue Medium"/>
              </a:defRPr>
            </a:pPr>
            <a:r>
              <a:t>StarTrek</a:t>
            </a:r>
          </a:p>
          <a:p>
            <a:pPr>
              <a:defRPr b="0" sz="1400">
                <a:solidFill>
                  <a:srgbClr val="FFFFFF"/>
                </a:solidFill>
                <a:latin typeface="+mn-lt"/>
                <a:ea typeface="+mn-ea"/>
                <a:cs typeface="+mn-cs"/>
                <a:sym typeface="Helvetica Neue Medium"/>
              </a:defRPr>
            </a:pPr>
            <a:r>
              <a:t>Stock</a:t>
            </a:r>
          </a:p>
          <a:p>
            <a:pPr>
              <a:defRPr b="0" sz="1400">
                <a:solidFill>
                  <a:srgbClr val="FFFFFF"/>
                </a:solidFill>
                <a:latin typeface="+mn-lt"/>
                <a:ea typeface="+mn-ea"/>
                <a:cs typeface="+mn-cs"/>
                <a:sym typeface="Helvetica Neue Medium"/>
              </a:defRPr>
            </a:pPr>
            <a:r>
              <a:t>Superhero</a:t>
            </a:r>
          </a:p>
          <a:p>
            <a:pPr>
              <a:defRPr b="0" sz="1400">
                <a:solidFill>
                  <a:srgbClr val="FFFFFF"/>
                </a:solidFill>
                <a:latin typeface="+mn-lt"/>
                <a:ea typeface="+mn-ea"/>
                <a:cs typeface="+mn-cs"/>
                <a:sym typeface="Helvetica Neue Medium"/>
              </a:defRPr>
            </a:pPr>
            <a:r>
              <a:t>Team</a:t>
            </a:r>
          </a:p>
          <a:p>
            <a:pPr>
              <a:defRPr b="0" sz="1400">
                <a:solidFill>
                  <a:srgbClr val="FFFFFF"/>
                </a:solidFill>
                <a:latin typeface="+mn-lt"/>
                <a:ea typeface="+mn-ea"/>
                <a:cs typeface="+mn-cs"/>
                <a:sym typeface="Helvetica Neue Medium"/>
              </a:defRPr>
            </a:pPr>
            <a:r>
              <a:t>TwinPeaks</a:t>
            </a:r>
          </a:p>
          <a:p>
            <a:pPr>
              <a:defRPr b="0" sz="1400">
                <a:solidFill>
                  <a:srgbClr val="FFFFFF"/>
                </a:solidFill>
                <a:latin typeface="+mn-lt"/>
                <a:ea typeface="+mn-ea"/>
                <a:cs typeface="+mn-cs"/>
                <a:sym typeface="Helvetica Neue Medium"/>
              </a:defRPr>
            </a:pPr>
            <a:r>
              <a:t>University</a:t>
            </a:r>
          </a:p>
          <a:p>
            <a:pPr>
              <a:defRPr b="0" sz="1400">
                <a:solidFill>
                  <a:srgbClr val="FFFFFF"/>
                </a:solidFill>
                <a:latin typeface="+mn-lt"/>
                <a:ea typeface="+mn-ea"/>
                <a:cs typeface="+mn-cs"/>
                <a:sym typeface="Helvetica Neue Medium"/>
              </a:defRPr>
            </a:pPr>
            <a:r>
              <a:t>Weather</a:t>
            </a:r>
          </a:p>
          <a:p>
            <a:pPr>
              <a:defRPr b="0" sz="1400">
                <a:solidFill>
                  <a:srgbClr val="FFFFFF"/>
                </a:solidFill>
                <a:latin typeface="+mn-lt"/>
                <a:ea typeface="+mn-ea"/>
                <a:cs typeface="+mn-cs"/>
                <a:sym typeface="Helvetica Neue Medium"/>
              </a:defRPr>
            </a:pPr>
            <a:r>
              <a:t>Witcher</a:t>
            </a:r>
          </a:p>
          <a:p>
            <a:pPr>
              <a:defRPr b="0" sz="1400">
                <a:solidFill>
                  <a:srgbClr val="FFFFFF"/>
                </a:solidFill>
                <a:latin typeface="+mn-lt"/>
                <a:ea typeface="+mn-ea"/>
                <a:cs typeface="+mn-cs"/>
                <a:sym typeface="Helvetica Neue Medium"/>
              </a:defRPr>
            </a:pPr>
            <a:r>
              <a:t>Yoda</a:t>
            </a:r>
          </a:p>
          <a:p>
            <a:pPr>
              <a:defRPr b="0" sz="1400">
                <a:solidFill>
                  <a:srgbClr val="FFFFFF"/>
                </a:solidFill>
                <a:latin typeface="+mn-lt"/>
                <a:ea typeface="+mn-ea"/>
                <a:cs typeface="+mn-cs"/>
                <a:sym typeface="Helvetica Neue Medium"/>
              </a:defRPr>
            </a:pPr>
            <a:r>
              <a:t>Zelda</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1" name="Ressourcen"/>
          <p:cNvSpPr txBox="1"/>
          <p:nvPr>
            <p:ph type="title"/>
          </p:nvPr>
        </p:nvSpPr>
        <p:spPr>
          <a:prstGeom prst="rect">
            <a:avLst/>
          </a:prstGeom>
        </p:spPr>
        <p:txBody>
          <a:bodyPr/>
          <a:lstStyle/>
          <a:p>
            <a:pPr/>
            <a:r>
              <a:t>Ressourcen</a:t>
            </a:r>
          </a:p>
        </p:txBody>
      </p:sp>
      <p:sp>
        <p:nvSpPr>
          <p:cNvPr id="292" name="Ullenboom, C.; Java ist auch eine Insel, 14. Auflage, Rheinwerk Verlag Bonn 2019…"/>
          <p:cNvSpPr txBox="1"/>
          <p:nvPr>
            <p:ph type="body" idx="1"/>
          </p:nvPr>
        </p:nvSpPr>
        <p:spPr>
          <a:prstGeom prst="rect">
            <a:avLst/>
          </a:prstGeom>
        </p:spPr>
        <p:txBody>
          <a:bodyPr/>
          <a:lstStyle/>
          <a:p>
            <a:pPr marL="615950" indent="-615950" defTabSz="800735">
              <a:spcBef>
                <a:spcPts val="5700"/>
              </a:spcBef>
              <a:defRPr sz="4656"/>
            </a:pPr>
            <a:r>
              <a:t>Ullenboom, C.; Java ist auch eine Insel, 14. Auflage, Rheinwerk Verlag Bonn 2019</a:t>
            </a:r>
          </a:p>
          <a:p>
            <a:pPr marL="615950" indent="-615950" defTabSz="800735">
              <a:spcBef>
                <a:spcPts val="5700"/>
              </a:spcBef>
              <a:defRPr sz="4656"/>
            </a:pPr>
            <a:r>
              <a:t>Ullenboom, C.; Java ist auch eine Insel, 12. Auflage, </a:t>
            </a:r>
            <a:r>
              <a:rPr u="sng">
                <a:hlinkClick r:id="rId2" invalidUrl="" action="" tgtFrame="" tooltip="" history="1" highlightClick="0" endSnd="0"/>
              </a:rPr>
              <a:t>http://openbook.rheinwerk-verlag.de/javainsel/</a:t>
            </a:r>
            <a:r>
              <a:t> (frei verfügbar)</a:t>
            </a:r>
          </a:p>
          <a:p>
            <a:pPr marL="615950" indent="-615950" defTabSz="800735">
              <a:spcBef>
                <a:spcPts val="5700"/>
              </a:spcBef>
              <a:defRPr sz="4656"/>
            </a:pPr>
            <a:r>
              <a:t>Java Notes for Professionals book, </a:t>
            </a:r>
            <a:r>
              <a:rPr u="sng">
                <a:hlinkClick r:id="rId3" invalidUrl="" action="" tgtFrame="" tooltip="" history="1" highlightClick="0" endSnd="0"/>
              </a:rPr>
              <a:t>https://goalkicker.com/JavaBook/</a:t>
            </a:r>
            <a:r>
              <a:t>, download am 26. August 2019 (frei verfügbar)</a:t>
            </a:r>
          </a:p>
          <a:p>
            <a:pPr marL="615950" indent="-615950" defTabSz="800735">
              <a:spcBef>
                <a:spcPts val="5700"/>
              </a:spcBef>
              <a:defRPr sz="4656"/>
            </a:pPr>
            <a:r>
              <a:t>Präsentationen der Oracle Academy (Java, SQL, PL/SQL, …)</a:t>
            </a:r>
            <a:br/>
            <a:r>
              <a:rPr u="sng">
                <a:hlinkClick r:id="rId4" invalidUrl="" action="" tgtFrame="" tooltip="" history="1" highlightClick="0" endSnd="0"/>
              </a:rPr>
              <a:t>https://en.ppt-online.org/search?text=oracle&amp;cat=&amp;lang=en</a:t>
            </a:r>
          </a:p>
          <a:p>
            <a:pPr marL="615950" indent="-615950" defTabSz="800735">
              <a:spcBef>
                <a:spcPts val="5700"/>
              </a:spcBef>
              <a:defRPr sz="4656"/>
            </a:pPr>
            <a:r>
              <a:t>Oracle Java Tutorial, </a:t>
            </a:r>
            <a:r>
              <a:rPr u="sng">
                <a:hlinkClick r:id="rId5" invalidUrl="" action="" tgtFrame="" tooltip="" history="1" highlightClick="0" endSnd="0"/>
              </a:rPr>
              <a:t>https://docs.oracle.com/javase/tutorial/</a:t>
            </a:r>
          </a:p>
        </p:txBody>
      </p:sp>
      <p:pic>
        <p:nvPicPr>
          <p:cNvPr id="293" name="Rectangle Rectangle" descr="Rectangle Rectangle"/>
          <p:cNvPicPr>
            <a:picLocks noChangeAspect="0"/>
          </p:cNvPicPr>
          <p:nvPr/>
        </p:nvPicPr>
        <p:blipFill>
          <a:blip r:embed="rId6">
            <a:extLst/>
          </a:blip>
          <a:stretch>
            <a:fillRect/>
          </a:stretch>
        </p:blipFill>
        <p:spPr>
          <a:xfrm>
            <a:off x="1571217" y="9536385"/>
            <a:ext cx="17302658" cy="1551584"/>
          </a:xfrm>
          <a:prstGeom prst="rect">
            <a:avLst/>
          </a:prstGeom>
        </p:spPr>
      </p:pic>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296" name="Title"/>
          <p:cNvSpPr txBox="1"/>
          <p:nvPr>
            <p:ph type="title"/>
          </p:nvPr>
        </p:nvSpPr>
        <p:spPr>
          <a:prstGeom prst="rect">
            <a:avLst/>
          </a:prstGeom>
        </p:spPr>
        <p:txBody>
          <a:bodyPr/>
          <a:lstStyle/>
          <a:p>
            <a:pP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4" name="Overview"/>
          <p:cNvSpPr txBox="1"/>
          <p:nvPr>
            <p:ph type="title"/>
          </p:nvPr>
        </p:nvSpPr>
        <p:spPr>
          <a:prstGeom prst="rect">
            <a:avLst/>
          </a:prstGeom>
        </p:spPr>
        <p:txBody>
          <a:bodyPr/>
          <a:lstStyle/>
          <a:p>
            <a:pPr/>
            <a:r>
              <a:t>Overview</a:t>
            </a:r>
          </a:p>
        </p:txBody>
      </p:sp>
      <p:pic>
        <p:nvPicPr>
          <p:cNvPr id="125" name="Image" descr="Image"/>
          <p:cNvPicPr>
            <a:picLocks noChangeAspect="1"/>
          </p:cNvPicPr>
          <p:nvPr/>
        </p:nvPicPr>
        <p:blipFill>
          <a:blip r:embed="rId2">
            <a:extLst/>
          </a:blip>
          <a:stretch>
            <a:fillRect/>
          </a:stretch>
        </p:blipFill>
        <p:spPr>
          <a:xfrm>
            <a:off x="358543" y="3060676"/>
            <a:ext cx="12742419" cy="9904656"/>
          </a:xfrm>
          <a:prstGeom prst="rect">
            <a:avLst/>
          </a:prstGeom>
          <a:ln w="12700">
            <a:miter lim="400000"/>
          </a:ln>
        </p:spPr>
      </p:pic>
      <p:pic>
        <p:nvPicPr>
          <p:cNvPr id="126" name="Image" descr="Image"/>
          <p:cNvPicPr>
            <a:picLocks noChangeAspect="1"/>
          </p:cNvPicPr>
          <p:nvPr/>
        </p:nvPicPr>
        <p:blipFill>
          <a:blip r:embed="rId3">
            <a:extLst/>
          </a:blip>
          <a:stretch>
            <a:fillRect/>
          </a:stretch>
        </p:blipFill>
        <p:spPr>
          <a:xfrm>
            <a:off x="15135344" y="3885504"/>
            <a:ext cx="9020372" cy="9212807"/>
          </a:xfrm>
          <a:prstGeom prst="rect">
            <a:avLst/>
          </a:prstGeom>
          <a:ln w="12700">
            <a:miter lim="400000"/>
          </a:ln>
        </p:spPr>
      </p:pic>
      <p:sp>
        <p:nvSpPr>
          <p:cNvPr id="127" name="https://slideplayer.com/slide/9575588/"/>
          <p:cNvSpPr txBox="1"/>
          <p:nvPr/>
        </p:nvSpPr>
        <p:spPr>
          <a:xfrm>
            <a:off x="11012932" y="13084555"/>
            <a:ext cx="4466337" cy="39929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2000" u="sng">
                <a:hlinkClick r:id="rId4" invalidUrl="" action="" tgtFrame="" tooltip="" history="1" highlightClick="0" endSnd="0"/>
              </a:defRPr>
            </a:lvl1pPr>
          </a:lstStyle>
          <a:p>
            <a:pPr>
              <a:defRPr u="none"/>
            </a:pPr>
            <a:r>
              <a:rPr u="sng">
                <a:hlinkClick r:id="rId4" invalidUrl="" action="" tgtFrame="" tooltip="" history="1" highlightClick="0" endSnd="0"/>
              </a:rPr>
              <a:t>https://slideplayer.com/slide/9575588/</a:t>
            </a:r>
          </a:p>
        </p:txBody>
      </p:sp>
      <p:sp>
        <p:nvSpPr>
          <p:cNvPr id="128" name="/ OS"/>
          <p:cNvSpPr txBox="1"/>
          <p:nvPr/>
        </p:nvSpPr>
        <p:spPr>
          <a:xfrm>
            <a:off x="11853671" y="6247575"/>
            <a:ext cx="905257" cy="560450"/>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 OS</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298" name="Title"/>
          <p:cNvSpPr txBox="1"/>
          <p:nvPr>
            <p:ph type="title"/>
          </p:nvPr>
        </p:nvSpPr>
        <p:spPr>
          <a:prstGeom prst="rect">
            <a:avLst/>
          </a:prstGeom>
        </p:spPr>
        <p:txBody>
          <a:bodyPr/>
          <a:lstStyle/>
          <a:p>
            <a:pP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300" name="Title"/>
          <p:cNvSpPr txBox="1"/>
          <p:nvPr>
            <p:ph type="title"/>
          </p:nvPr>
        </p:nvSpPr>
        <p:spPr>
          <a:prstGeom prst="rect">
            <a:avLst/>
          </a:prstGeom>
        </p:spPr>
        <p:txBody>
          <a:bodyPr/>
          <a:lstStyle/>
          <a:p>
            <a:pPr/>
          </a:p>
        </p:txBody>
      </p:sp>
      <p:pic>
        <p:nvPicPr>
          <p:cNvPr id="301" name="Rectangle Square" descr="Rectangle Square"/>
          <p:cNvPicPr>
            <a:picLocks noChangeAspect="0"/>
          </p:cNvPicPr>
          <p:nvPr/>
        </p:nvPicPr>
        <p:blipFill>
          <a:blip r:embed="rId2">
            <a:extLst/>
          </a:blip>
          <a:stretch>
            <a:fillRect/>
          </a:stretch>
        </p:blipFill>
        <p:spPr>
          <a:xfrm>
            <a:off x="3438117" y="5243028"/>
            <a:ext cx="2906811" cy="332830"/>
          </a:xfrm>
          <a:prstGeom prst="rect">
            <a:avLst/>
          </a:prstGeom>
        </p:spPr>
      </p:pic>
      <p:pic>
        <p:nvPicPr>
          <p:cNvPr id="303" name="Rectangle Square" descr="Rectangle Square"/>
          <p:cNvPicPr>
            <a:picLocks noChangeAspect="0"/>
          </p:cNvPicPr>
          <p:nvPr/>
        </p:nvPicPr>
        <p:blipFill>
          <a:blip r:embed="rId3">
            <a:extLst/>
          </a:blip>
          <a:stretch>
            <a:fillRect/>
          </a:stretch>
        </p:blipFill>
        <p:spPr>
          <a:xfrm>
            <a:off x="3450817" y="5976641"/>
            <a:ext cx="7271566" cy="1070968"/>
          </a:xfrm>
          <a:prstGeom prst="rect">
            <a:avLst/>
          </a:prstGeom>
        </p:spPr>
      </p:pic>
      <p:sp>
        <p:nvSpPr>
          <p:cNvPr id="305" name="1"/>
          <p:cNvSpPr/>
          <p:nvPr/>
        </p:nvSpPr>
        <p:spPr>
          <a:xfrm>
            <a:off x="924004" y="3530453"/>
            <a:ext cx="785621" cy="785622"/>
          </a:xfrm>
          <a:prstGeom prst="ellipse">
            <a:avLst/>
          </a:prstGeom>
          <a:blipFill>
            <a:blip r:embed="rId4"/>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defTabSz="584200">
              <a:defRPr sz="2800">
                <a:solidFill>
                  <a:srgbClr val="FFFFFF"/>
                </a:solidFill>
                <a:latin typeface="Helvetica"/>
                <a:ea typeface="Helvetica"/>
                <a:cs typeface="Helvetica"/>
                <a:sym typeface="Helvetica"/>
              </a:defRPr>
            </a:lvl1pPr>
          </a:lstStyle>
          <a:p>
            <a:pPr/>
            <a:r>
              <a:t>1</a:t>
            </a:r>
          </a:p>
        </p:txBody>
      </p:sp>
      <p:sp>
        <p:nvSpPr>
          <p:cNvPr id="306" name="2"/>
          <p:cNvSpPr/>
          <p:nvPr/>
        </p:nvSpPr>
        <p:spPr>
          <a:xfrm>
            <a:off x="2198465" y="3530453"/>
            <a:ext cx="785621" cy="785622"/>
          </a:xfrm>
          <a:prstGeom prst="ellipse">
            <a:avLst/>
          </a:prstGeom>
          <a:blipFill>
            <a:blip r:embed="rId5"/>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defTabSz="584200">
              <a:defRPr sz="2800">
                <a:solidFill>
                  <a:srgbClr val="FFFFFF"/>
                </a:solidFill>
                <a:latin typeface="Helvetica"/>
                <a:ea typeface="Helvetica"/>
                <a:cs typeface="Helvetica"/>
                <a:sym typeface="Helvetica"/>
              </a:defRPr>
            </a:lvl1pPr>
          </a:lstStyle>
          <a:p>
            <a:pPr/>
            <a:r>
              <a:t>2</a:t>
            </a:r>
          </a:p>
        </p:txBody>
      </p:sp>
      <p:sp>
        <p:nvSpPr>
          <p:cNvPr id="307" name="3"/>
          <p:cNvSpPr/>
          <p:nvPr/>
        </p:nvSpPr>
        <p:spPr>
          <a:xfrm>
            <a:off x="3472926" y="3530453"/>
            <a:ext cx="785621" cy="785622"/>
          </a:xfrm>
          <a:prstGeom prst="ellipse">
            <a:avLst/>
          </a:prstGeom>
          <a:blipFill>
            <a:blip r:embed="rId6"/>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defTabSz="584200">
              <a:defRPr sz="2800">
                <a:solidFill>
                  <a:srgbClr val="FFFFFF"/>
                </a:solidFill>
                <a:latin typeface="Helvetica"/>
                <a:ea typeface="Helvetica"/>
                <a:cs typeface="Helvetica"/>
                <a:sym typeface="Helvetica"/>
              </a:defRPr>
            </a:lvl1pPr>
          </a:lstStyle>
          <a:p>
            <a:pPr/>
            <a:r>
              <a:t>3</a:t>
            </a:r>
          </a:p>
        </p:txBody>
      </p:sp>
      <p:grpSp>
        <p:nvGrpSpPr>
          <p:cNvPr id="310" name="Überblick"/>
          <p:cNvGrpSpPr/>
          <p:nvPr/>
        </p:nvGrpSpPr>
        <p:grpSpPr>
          <a:xfrm rot="1740000">
            <a:off x="9235432" y="3334857"/>
            <a:ext cx="3131290" cy="1614010"/>
            <a:chOff x="0" y="0"/>
            <a:chExt cx="3131289" cy="1614009"/>
          </a:xfrm>
        </p:grpSpPr>
        <p:sp>
          <p:nvSpPr>
            <p:cNvPr id="309" name="Überblick"/>
            <p:cNvSpPr/>
            <p:nvPr/>
          </p:nvSpPr>
          <p:spPr>
            <a:xfrm>
              <a:off x="158749" y="158749"/>
              <a:ext cx="2813790" cy="1296511"/>
            </a:xfrm>
            <a:prstGeom prst="rect">
              <a:avLst/>
            </a:prstGeom>
            <a:noFill/>
            <a:ln>
              <a:noFill/>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defTabSz="584200">
                <a:defRPr b="0" sz="3500">
                  <a:solidFill>
                    <a:srgbClr val="FF2600"/>
                  </a:solidFill>
                  <a:latin typeface="Chalkduster"/>
                  <a:ea typeface="Chalkduster"/>
                  <a:cs typeface="Chalkduster"/>
                  <a:sym typeface="Chalkduster"/>
                </a:defRPr>
              </a:lvl1pPr>
            </a:lstStyle>
            <a:p>
              <a:pPr/>
              <a:r>
                <a:t>Überblick</a:t>
              </a:r>
            </a:p>
          </p:txBody>
        </p:sp>
        <p:pic>
          <p:nvPicPr>
            <p:cNvPr id="308" name="Überblick Überblick" descr="Überblick Überblick"/>
            <p:cNvPicPr>
              <a:picLocks noChangeAspect="0"/>
            </p:cNvPicPr>
            <p:nvPr/>
          </p:nvPicPr>
          <p:blipFill>
            <a:blip r:embed="rId7">
              <a:extLst/>
            </a:blip>
            <a:stretch>
              <a:fillRect/>
            </a:stretch>
          </p:blipFill>
          <p:spPr>
            <a:xfrm>
              <a:off x="-1" y="0"/>
              <a:ext cx="3131291" cy="1614010"/>
            </a:xfrm>
            <a:prstGeom prst="rect">
              <a:avLst/>
            </a:prstGeom>
            <a:effectLst/>
          </p:spPr>
        </p:pic>
      </p:grpSp>
      <p:sp>
        <p:nvSpPr>
          <p:cNvPr id="311" name="1"/>
          <p:cNvSpPr/>
          <p:nvPr/>
        </p:nvSpPr>
        <p:spPr>
          <a:xfrm>
            <a:off x="1511300" y="8967861"/>
            <a:ext cx="1089075" cy="1092201"/>
          </a:xfrm>
          <a:prstGeom prst="ellipse">
            <a:avLst/>
          </a:prstGeom>
          <a:solidFill>
            <a:schemeClr val="accent1"/>
          </a:solidFill>
          <a:ln w="12700">
            <a:miter lim="400000"/>
          </a:ln>
          <a:extLst>
            <a:ext uri="{C572A759-6A51-4108-AA02-DFA0A04FC94B}">
              <ma14:wrappingTextBoxFlag xmlns:ma14="http://schemas.microsoft.com/office/mac/drawingml/2011/main" val="1"/>
            </a:ext>
          </a:extLst>
        </p:spPr>
        <p:txBody>
          <a:bodyPr lIns="0" tIns="0" rIns="0" bIns="0" anchor="ctr"/>
          <a:lstStyle>
            <a:lvl1pPr>
              <a:defRPr sz="4000">
                <a:solidFill>
                  <a:srgbClr val="FFFFFF"/>
                </a:solidFill>
              </a:defRPr>
            </a:lvl1pPr>
          </a:lstStyle>
          <a:p>
            <a:pPr/>
            <a:r>
              <a:t>1</a:t>
            </a:r>
          </a:p>
        </p:txBody>
      </p:sp>
      <p:sp>
        <p:nvSpPr>
          <p:cNvPr id="312" name="2"/>
          <p:cNvSpPr/>
          <p:nvPr/>
        </p:nvSpPr>
        <p:spPr>
          <a:xfrm>
            <a:off x="3175000" y="8967861"/>
            <a:ext cx="1089075" cy="1092201"/>
          </a:xfrm>
          <a:prstGeom prst="ellipse">
            <a:avLst/>
          </a:prstGeom>
          <a:solidFill>
            <a:schemeClr val="accent1"/>
          </a:solidFill>
          <a:ln w="12700">
            <a:miter lim="400000"/>
          </a:ln>
          <a:extLst>
            <a:ext uri="{C572A759-6A51-4108-AA02-DFA0A04FC94B}">
              <ma14:wrappingTextBoxFlag xmlns:ma14="http://schemas.microsoft.com/office/mac/drawingml/2011/main" val="1"/>
            </a:ext>
          </a:extLst>
        </p:spPr>
        <p:txBody>
          <a:bodyPr lIns="0" tIns="0" rIns="0" bIns="0" anchor="ctr"/>
          <a:lstStyle>
            <a:lvl1pPr>
              <a:defRPr sz="4000">
                <a:solidFill>
                  <a:srgbClr val="FFFFFF"/>
                </a:solidFill>
              </a:defRPr>
            </a:lvl1pPr>
          </a:lstStyle>
          <a:p>
            <a:pPr/>
            <a:r>
              <a:t>2</a:t>
            </a:r>
          </a:p>
        </p:txBody>
      </p:sp>
      <p:sp>
        <p:nvSpPr>
          <p:cNvPr id="313" name="3"/>
          <p:cNvSpPr/>
          <p:nvPr/>
        </p:nvSpPr>
        <p:spPr>
          <a:xfrm>
            <a:off x="4927600" y="8967861"/>
            <a:ext cx="1089075" cy="1092201"/>
          </a:xfrm>
          <a:prstGeom prst="ellipse">
            <a:avLst/>
          </a:prstGeom>
          <a:solidFill>
            <a:schemeClr val="accent1"/>
          </a:solidFill>
          <a:ln w="12700">
            <a:miter lim="400000"/>
          </a:ln>
          <a:extLst>
            <a:ext uri="{C572A759-6A51-4108-AA02-DFA0A04FC94B}">
              <ma14:wrappingTextBoxFlag xmlns:ma14="http://schemas.microsoft.com/office/mac/drawingml/2011/main" val="1"/>
            </a:ext>
          </a:extLst>
        </p:spPr>
        <p:txBody>
          <a:bodyPr lIns="0" tIns="0" rIns="0" bIns="0" anchor="ctr"/>
          <a:lstStyle>
            <a:lvl1pPr>
              <a:defRPr sz="4000">
                <a:solidFill>
                  <a:srgbClr val="FFFFFF"/>
                </a:solidFill>
              </a:defRPr>
            </a:lvl1pPr>
          </a:lstStyle>
          <a:p>
            <a:pPr/>
            <a:r>
              <a:t>3</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15" name="Image" descr="Image"/>
          <p:cNvPicPr>
            <a:picLocks noChangeAspect="1"/>
          </p:cNvPicPr>
          <p:nvPr/>
        </p:nvPicPr>
        <p:blipFill>
          <a:blip r:embed="rId2">
            <a:extLst/>
          </a:blip>
          <a:stretch>
            <a:fillRect/>
          </a:stretch>
        </p:blipFill>
        <p:spPr>
          <a:xfrm>
            <a:off x="6914643" y="3749628"/>
            <a:ext cx="4827009" cy="7918544"/>
          </a:xfrm>
          <a:prstGeom prst="rect">
            <a:avLst/>
          </a:prstGeom>
          <a:ln w="12700">
            <a:miter lim="400000"/>
          </a:ln>
        </p:spPr>
      </p:pic>
      <p:sp>
        <p:nvSpPr>
          <p:cNvPr id="316" name="Noch Fragen?"/>
          <p:cNvSpPr txBox="1"/>
          <p:nvPr/>
        </p:nvSpPr>
        <p:spPr>
          <a:xfrm>
            <a:off x="12500134" y="6057900"/>
            <a:ext cx="4969223" cy="3302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defTabSz="584200">
              <a:defRPr b="0" sz="8000">
                <a:latin typeface="Helvetica Light"/>
                <a:ea typeface="Helvetica Light"/>
                <a:cs typeface="Helvetica Light"/>
                <a:sym typeface="Helvetica Light"/>
              </a:defRPr>
            </a:lvl1pPr>
          </a:lstStyle>
          <a:p>
            <a:pPr/>
            <a:r>
              <a:t>Noch Fragen?</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18" name="Logo_rgb.jpg" descr="Logo_rgb.jpg"/>
          <p:cNvPicPr>
            <a:picLocks noChangeAspect="1"/>
          </p:cNvPicPr>
          <p:nvPr/>
        </p:nvPicPr>
        <p:blipFill>
          <a:blip r:embed="rId2">
            <a:extLst/>
          </a:blip>
          <a:stretch>
            <a:fillRect/>
          </a:stretch>
        </p:blipFill>
        <p:spPr>
          <a:xfrm>
            <a:off x="1557567" y="5271073"/>
            <a:ext cx="21268866" cy="3173853"/>
          </a:xfrm>
          <a:prstGeom prst="rect">
            <a:avLst/>
          </a:prstGeom>
          <a:ln w="12700">
            <a:miter lim="400000"/>
          </a:ln>
        </p:spPr>
      </p:pic>
      <p:sp>
        <p:nvSpPr>
          <p:cNvPr id="319" name="Schön, hier zu lernen"/>
          <p:cNvSpPr txBox="1"/>
          <p:nvPr/>
        </p:nvSpPr>
        <p:spPr>
          <a:xfrm>
            <a:off x="15505842" y="8100030"/>
            <a:ext cx="7139116" cy="94494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500">
                <a:solidFill>
                  <a:srgbClr val="C01323"/>
                </a:solidFill>
              </a:defRPr>
            </a:lvl1pPr>
          </a:lstStyle>
          <a:p>
            <a:pPr/>
            <a:r>
              <a:t>Schön, hier zu lernen</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0" name="Java-Versionen"/>
          <p:cNvSpPr txBox="1"/>
          <p:nvPr>
            <p:ph type="title"/>
          </p:nvPr>
        </p:nvSpPr>
        <p:spPr>
          <a:prstGeom prst="rect">
            <a:avLst/>
          </a:prstGeom>
        </p:spPr>
        <p:txBody>
          <a:bodyPr/>
          <a:lstStyle/>
          <a:p>
            <a:pPr/>
            <a:r>
              <a:t>Java-Versionen</a:t>
            </a:r>
          </a:p>
        </p:txBody>
      </p:sp>
      <p:pic>
        <p:nvPicPr>
          <p:cNvPr id="131" name="jakarta_ee_400x400.png" descr="jakarta_ee_400x400.png"/>
          <p:cNvPicPr>
            <a:picLocks noChangeAspect="1"/>
          </p:cNvPicPr>
          <p:nvPr/>
        </p:nvPicPr>
        <p:blipFill>
          <a:blip r:embed="rId2">
            <a:extLst/>
          </a:blip>
          <a:stretch>
            <a:fillRect/>
          </a:stretch>
        </p:blipFill>
        <p:spPr>
          <a:xfrm>
            <a:off x="13843000" y="4318000"/>
            <a:ext cx="5080000" cy="5080000"/>
          </a:xfrm>
          <a:prstGeom prst="rect">
            <a:avLst/>
          </a:prstGeom>
          <a:ln w="12700">
            <a:miter lim="400000"/>
          </a:ln>
        </p:spPr>
      </p:pic>
      <p:pic>
        <p:nvPicPr>
          <p:cNvPr id="132" name="java.png" descr="java.png"/>
          <p:cNvPicPr>
            <a:picLocks noChangeAspect="1"/>
          </p:cNvPicPr>
          <p:nvPr/>
        </p:nvPicPr>
        <p:blipFill>
          <a:blip r:embed="rId3">
            <a:extLst/>
          </a:blip>
          <a:stretch>
            <a:fillRect/>
          </a:stretch>
        </p:blipFill>
        <p:spPr>
          <a:xfrm>
            <a:off x="3282950" y="5378450"/>
            <a:ext cx="3289300" cy="3289300"/>
          </a:xfrm>
          <a:prstGeom prst="rect">
            <a:avLst/>
          </a:prstGeom>
          <a:ln w="12700">
            <a:miter lim="400000"/>
          </a:ln>
        </p:spPr>
      </p:pic>
      <p:sp>
        <p:nvSpPr>
          <p:cNvPr id="133" name="Java SE…"/>
          <p:cNvSpPr/>
          <p:nvPr/>
        </p:nvSpPr>
        <p:spPr>
          <a:xfrm>
            <a:off x="2489200" y="2882900"/>
            <a:ext cx="5080000" cy="1619250"/>
          </a:xfrm>
          <a:prstGeom prst="rect">
            <a:avLst/>
          </a:prstGeom>
          <a:solidFill>
            <a:schemeClr val="accent1"/>
          </a:solidFill>
          <a:ln w="12700">
            <a:miter lim="400000"/>
          </a:ln>
          <a:extLst>
            <a:ext uri="{C572A759-6A51-4108-AA02-DFA0A04FC94B}">
              <ma14:wrappingTextBoxFlag xmlns:ma14="http://schemas.microsoft.com/office/mac/drawingml/2011/main" val="1"/>
            </a:ext>
          </a:extLst>
        </p:spPr>
        <p:txBody>
          <a:bodyPr lIns="0" tIns="0" rIns="0" bIns="0" anchor="ctr"/>
          <a:lstStyle/>
          <a:p>
            <a:pPr>
              <a:defRPr b="0" sz="3200">
                <a:solidFill>
                  <a:srgbClr val="FFFFFF"/>
                </a:solidFill>
                <a:latin typeface="+mn-lt"/>
                <a:ea typeface="+mn-ea"/>
                <a:cs typeface="+mn-cs"/>
                <a:sym typeface="Helvetica Neue Medium"/>
              </a:defRPr>
            </a:pPr>
            <a:r>
              <a:t>Java SE</a:t>
            </a:r>
          </a:p>
          <a:p>
            <a:pPr>
              <a:defRPr b="0" sz="3200">
                <a:solidFill>
                  <a:srgbClr val="FFFFFF"/>
                </a:solidFill>
                <a:latin typeface="+mn-lt"/>
                <a:ea typeface="+mn-ea"/>
                <a:cs typeface="+mn-cs"/>
                <a:sym typeface="Helvetica Neue Medium"/>
              </a:defRPr>
            </a:pPr>
            <a:r>
              <a:t>Standard Edition</a:t>
            </a:r>
          </a:p>
        </p:txBody>
      </p:sp>
      <p:sp>
        <p:nvSpPr>
          <p:cNvPr id="134" name="Jakarta EE…"/>
          <p:cNvSpPr/>
          <p:nvPr/>
        </p:nvSpPr>
        <p:spPr>
          <a:xfrm>
            <a:off x="13982700" y="2882900"/>
            <a:ext cx="5080000" cy="1619250"/>
          </a:xfrm>
          <a:prstGeom prst="rect">
            <a:avLst/>
          </a:prstGeom>
          <a:solidFill>
            <a:schemeClr val="accent1"/>
          </a:solidFill>
          <a:ln w="12700">
            <a:miter lim="400000"/>
          </a:ln>
          <a:extLst>
            <a:ext uri="{C572A759-6A51-4108-AA02-DFA0A04FC94B}">
              <ma14:wrappingTextBoxFlag xmlns:ma14="http://schemas.microsoft.com/office/mac/drawingml/2011/main" val="1"/>
            </a:ext>
          </a:extLst>
        </p:spPr>
        <p:txBody>
          <a:bodyPr lIns="0" tIns="0" rIns="0" bIns="0" anchor="ctr"/>
          <a:lstStyle/>
          <a:p>
            <a:pPr>
              <a:defRPr b="0" sz="3200">
                <a:solidFill>
                  <a:srgbClr val="FFFFFF"/>
                </a:solidFill>
                <a:latin typeface="+mn-lt"/>
                <a:ea typeface="+mn-ea"/>
                <a:cs typeface="+mn-cs"/>
                <a:sym typeface="Helvetica Neue Medium"/>
              </a:defRPr>
            </a:pPr>
            <a:r>
              <a:t>Jakarta EE</a:t>
            </a:r>
          </a:p>
          <a:p>
            <a:pPr>
              <a:defRPr b="0" sz="3200">
                <a:solidFill>
                  <a:srgbClr val="FFFFFF"/>
                </a:solidFill>
                <a:latin typeface="+mn-lt"/>
                <a:ea typeface="+mn-ea"/>
                <a:cs typeface="+mn-cs"/>
                <a:sym typeface="Helvetica Neue Medium"/>
              </a:defRPr>
            </a:pPr>
            <a:r>
              <a:t>Enterprise Edition</a:t>
            </a:r>
          </a:p>
        </p:txBody>
      </p:sp>
      <p:sp>
        <p:nvSpPr>
          <p:cNvPr id="135" name="Java SE beinhaltet die Basistechnologien für Desktops"/>
          <p:cNvSpPr txBox="1"/>
          <p:nvPr>
            <p:ph type="body" sz="quarter" idx="1"/>
          </p:nvPr>
        </p:nvSpPr>
        <p:spPr>
          <a:xfrm>
            <a:off x="838200" y="9169648"/>
            <a:ext cx="10223500" cy="3657352"/>
          </a:xfrm>
          <a:prstGeom prst="rect">
            <a:avLst/>
          </a:prstGeom>
        </p:spPr>
        <p:txBody>
          <a:bodyPr/>
          <a:lstStyle>
            <a:lvl1pPr marL="558800" indent="-558800">
              <a:spcBef>
                <a:spcPts val="4500"/>
              </a:spcBef>
              <a:defRPr sz="3800"/>
            </a:lvl1pPr>
          </a:lstStyle>
          <a:p>
            <a:pPr/>
            <a:r>
              <a:t>Java SE beinhaltet die Basistechnologien für Desktops</a:t>
            </a:r>
          </a:p>
        </p:txBody>
      </p:sp>
      <p:sp>
        <p:nvSpPr>
          <p:cNvPr id="136" name="früher Java EE…"/>
          <p:cNvSpPr txBox="1"/>
          <p:nvPr/>
        </p:nvSpPr>
        <p:spPr>
          <a:xfrm>
            <a:off x="12382500" y="9169648"/>
            <a:ext cx="10223500" cy="365735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marL="374396" indent="-374396" algn="l" defTabSz="553084">
              <a:spcBef>
                <a:spcPts val="3000"/>
              </a:spcBef>
              <a:buSzPct val="125000"/>
              <a:buChar char="•"/>
              <a:defRPr b="0" sz="2546"/>
            </a:pPr>
            <a:r>
              <a:t>früher Java EE</a:t>
            </a:r>
          </a:p>
          <a:p>
            <a:pPr marL="374396" indent="-374396" algn="l" defTabSz="553084">
              <a:spcBef>
                <a:spcPts val="3000"/>
              </a:spcBef>
              <a:buSzPct val="125000"/>
              <a:buChar char="•"/>
              <a:defRPr b="0" sz="2546"/>
            </a:pPr>
            <a:r>
              <a:t>Java EE wurde von der Eclipse Foundation übernommen und weiterentwickelt</a:t>
            </a:r>
          </a:p>
          <a:p>
            <a:pPr marL="374396" indent="-374396" algn="l" defTabSz="553084">
              <a:spcBef>
                <a:spcPts val="3000"/>
              </a:spcBef>
              <a:buSzPct val="125000"/>
              <a:buChar char="•"/>
              <a:defRPr b="0" sz="2546"/>
            </a:pPr>
            <a:r>
              <a:t>beinhaltet Technologien für verteilte Systeme</a:t>
            </a:r>
          </a:p>
          <a:p>
            <a:pPr marL="374396" indent="-374396" algn="l" defTabSz="553084">
              <a:spcBef>
                <a:spcPts val="3000"/>
              </a:spcBef>
              <a:buSzPct val="125000"/>
              <a:buChar char="•"/>
              <a:defRPr b="0" sz="2546"/>
            </a:pPr>
            <a:r>
              <a:t>wird immer mehr mit Microprofile kombiniert (Quarkus, Helidon, …)</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8" name="Java SE"/>
          <p:cNvSpPr txBox="1"/>
          <p:nvPr>
            <p:ph type="title"/>
          </p:nvPr>
        </p:nvSpPr>
        <p:spPr>
          <a:prstGeom prst="rect">
            <a:avLst/>
          </a:prstGeom>
        </p:spPr>
        <p:txBody>
          <a:bodyPr/>
          <a:lstStyle/>
          <a:p>
            <a:pPr/>
            <a:r>
              <a:t>Java SE</a:t>
            </a:r>
          </a:p>
        </p:txBody>
      </p:sp>
      <p:pic>
        <p:nvPicPr>
          <p:cNvPr id="139" name="2167990.jpg" descr="2167990.jpg"/>
          <p:cNvPicPr>
            <a:picLocks noChangeAspect="1"/>
          </p:cNvPicPr>
          <p:nvPr/>
        </p:nvPicPr>
        <p:blipFill>
          <a:blip r:embed="rId2">
            <a:extLst/>
          </a:blip>
          <a:stretch>
            <a:fillRect/>
          </a:stretch>
        </p:blipFill>
        <p:spPr>
          <a:xfrm>
            <a:off x="5528076" y="2717918"/>
            <a:ext cx="14287686" cy="10447356"/>
          </a:xfrm>
          <a:prstGeom prst="rect">
            <a:avLst/>
          </a:prstGeom>
          <a:ln w="12700">
            <a:miter lim="400000"/>
          </a:ln>
        </p:spPr>
      </p:pic>
      <p:sp>
        <p:nvSpPr>
          <p:cNvPr id="140" name="https://www.oracle.com/technetwork/java/javase/tech/index.html"/>
          <p:cNvSpPr txBox="1"/>
          <p:nvPr/>
        </p:nvSpPr>
        <p:spPr>
          <a:xfrm>
            <a:off x="8537194" y="13135355"/>
            <a:ext cx="7512813" cy="39929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2000" u="sng">
                <a:hlinkClick r:id="rId3" invalidUrl="" action="" tgtFrame="" tooltip="" history="1" highlightClick="0" endSnd="0"/>
              </a:defRPr>
            </a:lvl1pPr>
          </a:lstStyle>
          <a:p>
            <a:pPr>
              <a:defRPr u="none"/>
            </a:pPr>
            <a:r>
              <a:rPr u="sng">
                <a:hlinkClick r:id="rId3" invalidUrl="" action="" tgtFrame="" tooltip="" history="1" highlightClick="0" endSnd="0"/>
              </a:rPr>
              <a:t>https://www.oracle.com/technetwork/java/javase/tech/index.html</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2" name="Welches Java JDK?"/>
          <p:cNvSpPr txBox="1"/>
          <p:nvPr>
            <p:ph type="title"/>
          </p:nvPr>
        </p:nvSpPr>
        <p:spPr>
          <a:prstGeom prst="rect">
            <a:avLst/>
          </a:prstGeom>
        </p:spPr>
        <p:txBody>
          <a:bodyPr/>
          <a:lstStyle/>
          <a:p>
            <a:pPr/>
            <a:r>
              <a:t>Welches Java JDK?</a:t>
            </a:r>
          </a:p>
        </p:txBody>
      </p:sp>
      <p:sp>
        <p:nvSpPr>
          <p:cNvPr id="143" name="Oracle JDK (lizenzrechtlich eingeschränkt nutzbar) https://www.oracle.com/technetwork/java/javase/downloads/index.html…"/>
          <p:cNvSpPr txBox="1"/>
          <p:nvPr>
            <p:ph type="body" idx="1"/>
          </p:nvPr>
        </p:nvSpPr>
        <p:spPr>
          <a:prstGeom prst="rect">
            <a:avLst/>
          </a:prstGeom>
        </p:spPr>
        <p:txBody>
          <a:bodyPr/>
          <a:lstStyle/>
          <a:p>
            <a:pPr marL="514350" indent="-514350" defTabSz="668655">
              <a:spcBef>
                <a:spcPts val="4700"/>
              </a:spcBef>
              <a:defRPr sz="3888">
                <a:solidFill>
                  <a:srgbClr val="929292"/>
                </a:solidFill>
              </a:defRPr>
            </a:pPr>
            <a:r>
              <a:t>Oracle JDK (lizenzrechtlich eingeschränkt nutzbar)</a:t>
            </a:r>
            <a:br/>
            <a:r>
              <a:rPr u="sng">
                <a:hlinkClick r:id="rId2" invalidUrl="" action="" tgtFrame="" tooltip="" history="1" highlightClick="0" endSnd="0"/>
              </a:rPr>
              <a:t>https://www.oracle.com/technetwork/java/javase/downloads/index.html</a:t>
            </a:r>
          </a:p>
          <a:p>
            <a:pPr marL="514350" indent="-514350" defTabSz="668655">
              <a:spcBef>
                <a:spcPts val="4700"/>
              </a:spcBef>
              <a:defRPr sz="3888"/>
            </a:pPr>
            <a:r>
              <a:rPr b="1"/>
              <a:t>Oracle openJDK</a:t>
            </a:r>
            <a:r>
              <a:t> (kann als vollwertiger Ersatz verwendet werden)</a:t>
            </a:r>
            <a:br/>
            <a:r>
              <a:rPr u="sng">
                <a:hlinkClick r:id="rId3" invalidUrl="" action="" tgtFrame="" tooltip="" history="1" highlightClick="0" endSnd="0"/>
              </a:rPr>
              <a:t>https://openjdk.java.net/</a:t>
            </a:r>
            <a:r>
              <a:t> , </a:t>
            </a:r>
            <a:r>
              <a:rPr u="sng">
                <a:hlinkClick r:id="rId4" invalidUrl="" action="" tgtFrame="" tooltip="" history="1" highlightClick="0" endSnd="0"/>
              </a:rPr>
              <a:t>https://jdk.java.net/</a:t>
            </a:r>
            <a:r>
              <a:t> </a:t>
            </a:r>
          </a:p>
          <a:p>
            <a:pPr marL="514350" indent="-514350" defTabSz="668655">
              <a:spcBef>
                <a:spcPts val="4700"/>
              </a:spcBef>
              <a:defRPr sz="3888"/>
            </a:pPr>
            <a:r>
              <a:rPr b="1"/>
              <a:t>AdoptOpenJDK</a:t>
            </a:r>
            <a:r>
              <a:t> (wird von IBM, Microsoft usw unterstützt, kann bedenkenlos verwendet werden)</a:t>
            </a:r>
            <a:br/>
            <a:r>
              <a:rPr u="sng">
                <a:hlinkClick r:id="rId5" invalidUrl="" action="" tgtFrame="" tooltip="" history="1" highlightClick="0" endSnd="0"/>
              </a:rPr>
              <a:t>https://adoptopenjdk.net/</a:t>
            </a:r>
            <a:r>
              <a:t>  </a:t>
            </a:r>
            <a:r>
              <a:rPr sz="3321"/>
              <a:t>(Hinweis: Mac-User können sich AdoptOpenJDK per HomeBrew installieren)</a:t>
            </a:r>
            <a:endParaRPr sz="3321"/>
          </a:p>
          <a:p>
            <a:pPr marL="514350" indent="-514350" defTabSz="668655">
              <a:spcBef>
                <a:spcPts val="4700"/>
              </a:spcBef>
              <a:defRPr sz="3888"/>
            </a:pPr>
            <a:r>
              <a:rPr b="1"/>
              <a:t>Amazon Corretto</a:t>
            </a:r>
            <a:r>
              <a:t> (wird in der AWS verwendet, ebenfalls zu empfehlen)</a:t>
            </a:r>
            <a:br/>
            <a:r>
              <a:rPr u="sng">
                <a:hlinkClick r:id="rId6" invalidUrl="" action="" tgtFrame="" tooltip="" history="1" highlightClick="0" endSnd="0"/>
              </a:rPr>
              <a:t>https://aws.amazon.com/de/corretto/</a:t>
            </a:r>
          </a:p>
          <a:p>
            <a:pPr marL="514350" indent="-514350" defTabSz="668655">
              <a:spcBef>
                <a:spcPts val="4700"/>
              </a:spcBef>
              <a:defRPr sz="3888"/>
            </a:pPr>
            <a:r>
              <a:rPr b="1"/>
              <a:t>Zulu openJDK</a:t>
            </a:r>
            <a:r>
              <a:t> (könnte auch verwendet werden)</a:t>
            </a:r>
            <a:br/>
            <a:r>
              <a:rPr u="sng">
                <a:hlinkClick r:id="rId7" invalidUrl="" action="" tgtFrame="" tooltip="" history="1" highlightClick="0" endSnd="0"/>
              </a:rPr>
              <a:t>https://www.azul.com/downloads/zulu-community/</a:t>
            </a:r>
            <a:r>
              <a:t> </a:t>
            </a:r>
          </a:p>
        </p:txBody>
      </p:sp>
      <p:sp>
        <p:nvSpPr>
          <p:cNvPr id="144" name="In den meisten Linux Systemen wird über den Paketmanager Oracle openJDK installiert und ist daher am meisten verbreitet. AdoptOpenJDK und Amazon Corretto JDK sind durch ihren Einsatz in der jeweiligen Cloud (azure bzw aws) sicherlich produktionsbereit"/>
          <p:cNvSpPr/>
          <p:nvPr/>
        </p:nvSpPr>
        <p:spPr>
          <a:xfrm>
            <a:off x="15379700" y="10027046"/>
            <a:ext cx="8552359" cy="3543301"/>
          </a:xfrm>
          <a:prstGeom prst="rect">
            <a:avLst/>
          </a:prstGeom>
          <a:solidFill>
            <a:schemeClr val="accent1"/>
          </a:solidFill>
          <a:ln w="12700">
            <a:miter lim="400000"/>
          </a:ln>
          <a:extLst>
            <a:ext uri="{C572A759-6A51-4108-AA02-DFA0A04FC94B}">
              <ma14:wrappingTextBoxFlag xmlns:ma14="http://schemas.microsoft.com/office/mac/drawingml/2011/main" val="1"/>
            </a:ext>
          </a:extLst>
        </p:spPr>
        <p:txBody>
          <a:bodyPr lIns="0" tIns="0" rIns="0" bIns="0" anchor="ctr"/>
          <a:lstStyle>
            <a:lvl1pPr>
              <a:defRPr b="0" sz="3200">
                <a:solidFill>
                  <a:srgbClr val="FFFFFF"/>
                </a:solidFill>
                <a:latin typeface="+mn-lt"/>
                <a:ea typeface="+mn-ea"/>
                <a:cs typeface="+mn-cs"/>
                <a:sym typeface="Helvetica Neue Medium"/>
              </a:defRPr>
            </a:lvl1pPr>
          </a:lstStyle>
          <a:p>
            <a:pPr/>
            <a:r>
              <a:t>In den meisten Linux Systemen wird über den Paketmanager Oracle openJDK installiert und ist daher am meisten verbreitet. AdoptOpenJDK und Amazon Corretto JDK sind durch ihren Einsatz in der jeweiligen Cloud (azure bzw aws) sicherlich produktionsbereit </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6" name="Java installieren"/>
          <p:cNvSpPr txBox="1"/>
          <p:nvPr>
            <p:ph type="title"/>
          </p:nvPr>
        </p:nvSpPr>
        <p:spPr>
          <a:prstGeom prst="rect">
            <a:avLst/>
          </a:prstGeom>
        </p:spPr>
        <p:txBody>
          <a:bodyPr/>
          <a:lstStyle/>
          <a:p>
            <a:pPr/>
            <a:r>
              <a:t>Java installieren</a:t>
            </a:r>
          </a:p>
        </p:txBody>
      </p:sp>
      <p:pic>
        <p:nvPicPr>
          <p:cNvPr id="147" name="1280px-Windows_10_Logo.svg.png" descr="1280px-Windows_10_Logo.svg.png"/>
          <p:cNvPicPr>
            <a:picLocks noChangeAspect="1"/>
          </p:cNvPicPr>
          <p:nvPr/>
        </p:nvPicPr>
        <p:blipFill>
          <a:blip r:embed="rId2">
            <a:extLst/>
          </a:blip>
          <a:stretch>
            <a:fillRect/>
          </a:stretch>
        </p:blipFill>
        <p:spPr>
          <a:xfrm>
            <a:off x="1663700" y="3966567"/>
            <a:ext cx="4774964" cy="884115"/>
          </a:xfrm>
          <a:prstGeom prst="rect">
            <a:avLst/>
          </a:prstGeom>
          <a:ln w="12700">
            <a:miter lim="400000"/>
          </a:ln>
        </p:spPr>
      </p:pic>
      <p:pic>
        <p:nvPicPr>
          <p:cNvPr id="148" name="220px-Tux.png" descr="220px-Tux.png"/>
          <p:cNvPicPr>
            <a:picLocks noChangeAspect="1"/>
          </p:cNvPicPr>
          <p:nvPr/>
        </p:nvPicPr>
        <p:blipFill>
          <a:blip r:embed="rId3">
            <a:extLst/>
          </a:blip>
          <a:stretch>
            <a:fillRect/>
          </a:stretch>
        </p:blipFill>
        <p:spPr>
          <a:xfrm>
            <a:off x="10835867" y="3565197"/>
            <a:ext cx="1361321" cy="1615021"/>
          </a:xfrm>
          <a:prstGeom prst="rect">
            <a:avLst/>
          </a:prstGeom>
          <a:ln w="12700">
            <a:miter lim="400000"/>
          </a:ln>
        </p:spPr>
      </p:pic>
      <p:sp>
        <p:nvSpPr>
          <p:cNvPr id="149" name="Linux"/>
          <p:cNvSpPr txBox="1"/>
          <p:nvPr/>
        </p:nvSpPr>
        <p:spPr>
          <a:xfrm>
            <a:off x="12408996" y="3896221"/>
            <a:ext cx="1935957" cy="95297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6000">
                <a:latin typeface="Arial"/>
                <a:ea typeface="Arial"/>
                <a:cs typeface="Arial"/>
                <a:sym typeface="Arial"/>
              </a:defRPr>
            </a:lvl1pPr>
          </a:lstStyle>
          <a:p>
            <a:pPr/>
            <a:r>
              <a:t>Linux</a:t>
            </a:r>
          </a:p>
        </p:txBody>
      </p:sp>
      <p:pic>
        <p:nvPicPr>
          <p:cNvPr id="150" name="585px-MacOS-Logo.svg.png" descr="585px-MacOS-Logo.svg.png"/>
          <p:cNvPicPr>
            <a:picLocks noChangeAspect="1"/>
          </p:cNvPicPr>
          <p:nvPr/>
        </p:nvPicPr>
        <p:blipFill>
          <a:blip r:embed="rId4">
            <a:extLst/>
          </a:blip>
          <a:stretch>
            <a:fillRect/>
          </a:stretch>
        </p:blipFill>
        <p:spPr>
          <a:xfrm>
            <a:off x="19061574" y="3452714"/>
            <a:ext cx="1935957" cy="1839987"/>
          </a:xfrm>
          <a:prstGeom prst="rect">
            <a:avLst/>
          </a:prstGeom>
          <a:ln w="12700">
            <a:miter lim="400000"/>
          </a:ln>
        </p:spPr>
      </p:pic>
      <p:sp>
        <p:nvSpPr>
          <p:cNvPr id="151" name="https://www.oracle.com/technetwork/java/javase/downloads/index.html"/>
          <p:cNvSpPr txBox="1"/>
          <p:nvPr/>
        </p:nvSpPr>
        <p:spPr>
          <a:xfrm>
            <a:off x="1141230" y="6832297"/>
            <a:ext cx="5819903" cy="29982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1400" u="sng">
                <a:hlinkClick r:id="rId5" invalidUrl="" action="" tgtFrame="" tooltip="" history="1" highlightClick="0" endSnd="0"/>
              </a:defRPr>
            </a:lvl1pPr>
          </a:lstStyle>
          <a:p>
            <a:pPr>
              <a:defRPr u="none"/>
            </a:pPr>
            <a:r>
              <a:rPr u="sng">
                <a:hlinkClick r:id="rId5" invalidUrl="" action="" tgtFrame="" tooltip="" history="1" highlightClick="0" endSnd="0"/>
              </a:rPr>
              <a:t>https://www.oracle.com/technetwork/java/javase/downloads/index.html</a:t>
            </a:r>
          </a:p>
        </p:txBody>
      </p:sp>
      <p:sp>
        <p:nvSpPr>
          <p:cNvPr id="152" name="Oracle Java (nur für Developer)"/>
          <p:cNvSpPr txBox="1"/>
          <p:nvPr/>
        </p:nvSpPr>
        <p:spPr>
          <a:xfrm>
            <a:off x="1171393" y="6168584"/>
            <a:ext cx="5759578"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Oracle Java (nur für Developer)</a:t>
            </a:r>
          </a:p>
        </p:txBody>
      </p:sp>
      <p:sp>
        <p:nvSpPr>
          <p:cNvPr id="153" name="freies Java: zB AdoptOpenJDK"/>
          <p:cNvSpPr txBox="1"/>
          <p:nvPr/>
        </p:nvSpPr>
        <p:spPr>
          <a:xfrm>
            <a:off x="1203016" y="7486487"/>
            <a:ext cx="5696332"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freies Java: zB AdoptOpenJDK</a:t>
            </a:r>
          </a:p>
        </p:txBody>
      </p:sp>
      <p:pic>
        <p:nvPicPr>
          <p:cNvPr id="154" name="Image" descr="Image"/>
          <p:cNvPicPr>
            <a:picLocks noChangeAspect="1"/>
          </p:cNvPicPr>
          <p:nvPr/>
        </p:nvPicPr>
        <p:blipFill>
          <a:blip r:embed="rId6">
            <a:extLst/>
          </a:blip>
          <a:stretch>
            <a:fillRect/>
          </a:stretch>
        </p:blipFill>
        <p:spPr>
          <a:xfrm>
            <a:off x="1562863" y="8113893"/>
            <a:ext cx="4976638" cy="5157607"/>
          </a:xfrm>
          <a:prstGeom prst="rect">
            <a:avLst/>
          </a:prstGeom>
          <a:ln w="12700">
            <a:miter lim="400000"/>
          </a:ln>
        </p:spPr>
      </p:pic>
      <p:pic>
        <p:nvPicPr>
          <p:cNvPr id="155" name="Rectangle Rectangle" descr="Rectangle Rectangle"/>
          <p:cNvPicPr>
            <a:picLocks noChangeAspect="0"/>
          </p:cNvPicPr>
          <p:nvPr/>
        </p:nvPicPr>
        <p:blipFill>
          <a:blip r:embed="rId7">
            <a:extLst/>
          </a:blip>
          <a:stretch>
            <a:fillRect/>
          </a:stretch>
        </p:blipFill>
        <p:spPr>
          <a:xfrm>
            <a:off x="3527017" y="11631128"/>
            <a:ext cx="1189037" cy="459483"/>
          </a:xfrm>
          <a:prstGeom prst="rect">
            <a:avLst/>
          </a:prstGeom>
        </p:spPr>
      </p:pic>
      <p:sp>
        <p:nvSpPr>
          <p:cNvPr id="157" name="Tipp: Verwenden Sie das Installationsprogramm"/>
          <p:cNvSpPr/>
          <p:nvPr/>
        </p:nvSpPr>
        <p:spPr>
          <a:xfrm>
            <a:off x="165100" y="10138411"/>
            <a:ext cx="2573536" cy="1108572"/>
          </a:xfrm>
          <a:prstGeom prst="rect">
            <a:avLst/>
          </a:prstGeom>
          <a:solidFill>
            <a:schemeClr val="accent1"/>
          </a:solidFill>
          <a:ln w="12700">
            <a:miter lim="400000"/>
          </a:ln>
          <a:extLst>
            <a:ext uri="{C572A759-6A51-4108-AA02-DFA0A04FC94B}">
              <ma14:wrappingTextBoxFlag xmlns:ma14="http://schemas.microsoft.com/office/mac/drawingml/2011/main" val="1"/>
            </a:ext>
          </a:extLst>
        </p:spPr>
        <p:txBody>
          <a:bodyPr lIns="0" tIns="0" rIns="0" bIns="0" anchor="ctr"/>
          <a:lstStyle>
            <a:lvl1pPr>
              <a:defRPr b="0" sz="1400">
                <a:solidFill>
                  <a:srgbClr val="FFFFFF"/>
                </a:solidFill>
                <a:latin typeface="+mn-lt"/>
                <a:ea typeface="+mn-ea"/>
                <a:cs typeface="+mn-cs"/>
                <a:sym typeface="Helvetica Neue Medium"/>
              </a:defRPr>
            </a:lvl1pPr>
          </a:lstStyle>
          <a:p>
            <a:pPr/>
            <a:r>
              <a:t>Tipp: Verwenden Sie das Installationsprogramm</a:t>
            </a:r>
          </a:p>
        </p:txBody>
      </p:sp>
      <p:sp>
        <p:nvSpPr>
          <p:cNvPr id="158" name="Line"/>
          <p:cNvSpPr/>
          <p:nvPr/>
        </p:nvSpPr>
        <p:spPr>
          <a:xfrm>
            <a:off x="2679700" y="11252199"/>
            <a:ext cx="839838" cy="444455"/>
          </a:xfrm>
          <a:prstGeom prst="line">
            <a:avLst/>
          </a:prstGeom>
          <a:ln w="25400">
            <a:solidFill>
              <a:srgbClr val="000000"/>
            </a:solidFill>
            <a:miter lim="400000"/>
            <a:tailEnd type="triangle"/>
          </a:ln>
        </p:spPr>
        <p:txBody>
          <a:bodyPr lIns="0" tIns="0" rIns="0" bIns="0" anchor="ctr"/>
          <a:lstStyle/>
          <a:p>
            <a:pPr>
              <a:defRPr b="0" sz="3200">
                <a:solidFill>
                  <a:srgbClr val="FFFFFF"/>
                </a:solidFill>
                <a:latin typeface="+mn-lt"/>
                <a:ea typeface="+mn-ea"/>
                <a:cs typeface="+mn-cs"/>
                <a:sym typeface="Helvetica Neue Medium"/>
              </a:defRPr>
            </a:pPr>
          </a:p>
        </p:txBody>
      </p:sp>
      <p:sp>
        <p:nvSpPr>
          <p:cNvPr id="159" name="sudo apt update…"/>
          <p:cNvSpPr txBox="1"/>
          <p:nvPr/>
        </p:nvSpPr>
        <p:spPr>
          <a:xfrm>
            <a:off x="10222484" y="6960166"/>
            <a:ext cx="5513833" cy="31389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0"/>
            </a:pPr>
            <a:r>
              <a:t>sudo apt update</a:t>
            </a:r>
          </a:p>
          <a:p>
            <a:pPr>
              <a:defRPr b="0"/>
            </a:pPr>
          </a:p>
          <a:p>
            <a:pPr>
              <a:defRPr b="0"/>
            </a:pPr>
            <a:r>
              <a:t>sudo apt install default-jdk</a:t>
            </a:r>
          </a:p>
          <a:p>
            <a:pPr>
              <a:defRPr b="0" sz="2000"/>
            </a:pPr>
            <a:r>
              <a:t>oder</a:t>
            </a:r>
          </a:p>
          <a:p>
            <a:pPr>
              <a:defRPr b="0"/>
            </a:pPr>
            <a:r>
              <a:t>sudo apt install openjdk-11-jdk</a:t>
            </a:r>
          </a:p>
          <a:p>
            <a:pPr>
              <a:defRPr b="0"/>
            </a:pPr>
          </a:p>
          <a:p>
            <a:pPr>
              <a:defRPr b="0"/>
            </a:pPr>
            <a:r>
              <a:t>java -version</a:t>
            </a:r>
          </a:p>
        </p:txBody>
      </p:sp>
      <p:sp>
        <p:nvSpPr>
          <p:cNvPr id="160" name="open JDK"/>
          <p:cNvSpPr txBox="1"/>
          <p:nvPr/>
        </p:nvSpPr>
        <p:spPr>
          <a:xfrm>
            <a:off x="12029566" y="6168584"/>
            <a:ext cx="1899667"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open JDK</a:t>
            </a:r>
          </a:p>
        </p:txBody>
      </p:sp>
      <p:sp>
        <p:nvSpPr>
          <p:cNvPr id="161" name="AdoptOpenJDK"/>
          <p:cNvSpPr txBox="1"/>
          <p:nvPr/>
        </p:nvSpPr>
        <p:spPr>
          <a:xfrm>
            <a:off x="18554130" y="5728851"/>
            <a:ext cx="2950846" cy="5604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AdoptOpenJDK</a:t>
            </a:r>
          </a:p>
        </p:txBody>
      </p:sp>
      <p:sp>
        <p:nvSpPr>
          <p:cNvPr id="162" name="Empfehlung:…"/>
          <p:cNvSpPr txBox="1"/>
          <p:nvPr/>
        </p:nvSpPr>
        <p:spPr>
          <a:xfrm>
            <a:off x="18047438" y="6325358"/>
            <a:ext cx="3964230" cy="8296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0" sz="2400"/>
            </a:pPr>
            <a:r>
              <a:t>Empfehlung: </a:t>
            </a:r>
          </a:p>
          <a:p>
            <a:pPr>
              <a:defRPr b="0" sz="2400"/>
            </a:pPr>
            <a:r>
              <a:t>Verwendung von Homebrew</a:t>
            </a:r>
          </a:p>
        </p:txBody>
      </p:sp>
      <p:sp>
        <p:nvSpPr>
          <p:cNvPr id="163" name="https://brew.sh/index_de"/>
          <p:cNvSpPr txBox="1"/>
          <p:nvPr/>
        </p:nvSpPr>
        <p:spPr>
          <a:xfrm>
            <a:off x="18986146" y="9281737"/>
            <a:ext cx="2086814" cy="29982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1400" u="sng">
                <a:hlinkClick r:id="rId8" invalidUrl="" action="" tgtFrame="" tooltip="" history="1" highlightClick="0" endSnd="0"/>
              </a:defRPr>
            </a:lvl1pPr>
          </a:lstStyle>
          <a:p>
            <a:pPr>
              <a:defRPr u="none"/>
            </a:pPr>
            <a:r>
              <a:rPr u="sng">
                <a:hlinkClick r:id="rId8" invalidUrl="" action="" tgtFrame="" tooltip="" history="1" highlightClick="0" endSnd="0"/>
              </a:rPr>
              <a:t>https://brew.sh/index_de</a:t>
            </a:r>
          </a:p>
        </p:txBody>
      </p:sp>
      <p:pic>
        <p:nvPicPr>
          <p:cNvPr id="164" name="Image" descr="Image"/>
          <p:cNvPicPr>
            <a:picLocks noChangeAspect="1"/>
          </p:cNvPicPr>
          <p:nvPr/>
        </p:nvPicPr>
        <p:blipFill>
          <a:blip r:embed="rId9">
            <a:extLst/>
          </a:blip>
          <a:stretch>
            <a:fillRect/>
          </a:stretch>
        </p:blipFill>
        <p:spPr>
          <a:xfrm>
            <a:off x="18462707" y="7191081"/>
            <a:ext cx="3133693" cy="2054599"/>
          </a:xfrm>
          <a:prstGeom prst="rect">
            <a:avLst/>
          </a:prstGeom>
          <a:ln w="12700">
            <a:miter lim="400000"/>
          </a:ln>
        </p:spPr>
      </p:pic>
      <p:sp>
        <p:nvSpPr>
          <p:cNvPr id="165" name="anschließend Installation…"/>
          <p:cNvSpPr txBox="1"/>
          <p:nvPr/>
        </p:nvSpPr>
        <p:spPr>
          <a:xfrm>
            <a:off x="17906163" y="9673493"/>
            <a:ext cx="4246779" cy="8296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0" sz="2400"/>
            </a:pPr>
            <a:r>
              <a:t>anschließend Installation </a:t>
            </a:r>
          </a:p>
          <a:p>
            <a:pPr>
              <a:defRPr b="0" sz="2400"/>
            </a:pPr>
            <a:r>
              <a:t>der gewünschten JDK-Version</a:t>
            </a:r>
          </a:p>
        </p:txBody>
      </p:sp>
      <p:sp>
        <p:nvSpPr>
          <p:cNvPr id="166" name="Rectangle"/>
          <p:cNvSpPr/>
          <p:nvPr/>
        </p:nvSpPr>
        <p:spPr>
          <a:xfrm>
            <a:off x="1168400" y="3434938"/>
            <a:ext cx="21196300" cy="1947374"/>
          </a:xfrm>
          <a:prstGeom prst="rect">
            <a:avLst/>
          </a:prstGeom>
          <a:ln w="25400">
            <a:solidFill>
              <a:srgbClr val="000000"/>
            </a:solidFill>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167" name="brew tap AdoptOpenJDK/openjdk…"/>
          <p:cNvSpPr txBox="1"/>
          <p:nvPr/>
        </p:nvSpPr>
        <p:spPr>
          <a:xfrm>
            <a:off x="17025748" y="10595093"/>
            <a:ext cx="6007609" cy="10053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0"/>
            </a:pPr>
            <a:r>
              <a:t>brew tap AdoptOpenJDK/openjdk</a:t>
            </a:r>
          </a:p>
          <a:p>
            <a:pPr>
              <a:defRPr b="0"/>
            </a:pPr>
            <a:r>
              <a:t>brew cask install &lt;version&gt;</a:t>
            </a:r>
          </a:p>
        </p:txBody>
      </p:sp>
      <p:sp>
        <p:nvSpPr>
          <p:cNvPr id="168" name="brew tap AdoptOpenJDK/openjdk…"/>
          <p:cNvSpPr txBox="1"/>
          <p:nvPr/>
        </p:nvSpPr>
        <p:spPr>
          <a:xfrm>
            <a:off x="17298322" y="11838634"/>
            <a:ext cx="5665661" cy="80462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0" sz="2300"/>
            </a:pPr>
            <a:r>
              <a:t>brew tap AdoptOpenJDK/openjdk</a:t>
            </a:r>
          </a:p>
          <a:p>
            <a:pPr>
              <a:defRPr b="0" sz="2300"/>
            </a:pPr>
            <a:r>
              <a:t>brew cask install adoptopenjdk-openjdk11</a:t>
            </a:r>
          </a:p>
        </p:txBody>
      </p:sp>
      <p:sp>
        <p:nvSpPr>
          <p:cNvPr id="169" name="Rectangle"/>
          <p:cNvSpPr/>
          <p:nvPr/>
        </p:nvSpPr>
        <p:spPr>
          <a:xfrm>
            <a:off x="17233901" y="11808587"/>
            <a:ext cx="5794503" cy="927573"/>
          </a:xfrm>
          <a:prstGeom prst="rect">
            <a:avLst/>
          </a:prstGeom>
          <a:ln w="25400">
            <a:solidFill>
              <a:srgbClr val="000000"/>
            </a:solidFill>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170" name="Rectangle"/>
          <p:cNvSpPr/>
          <p:nvPr/>
        </p:nvSpPr>
        <p:spPr>
          <a:xfrm>
            <a:off x="10210418" y="7019149"/>
            <a:ext cx="5670932" cy="3143801"/>
          </a:xfrm>
          <a:prstGeom prst="rect">
            <a:avLst/>
          </a:prstGeom>
          <a:ln w="25400">
            <a:solidFill>
              <a:srgbClr val="000000"/>
            </a:solidFill>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171" name="Liste aller Versionen:…"/>
          <p:cNvSpPr txBox="1"/>
          <p:nvPr/>
        </p:nvSpPr>
        <p:spPr>
          <a:xfrm>
            <a:off x="17569789" y="12881464"/>
            <a:ext cx="5449622" cy="73055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0" sz="2500"/>
            </a:pPr>
            <a:r>
              <a:t>Liste aller Versionen: </a:t>
            </a:r>
          </a:p>
          <a:p>
            <a:pPr>
              <a:defRPr b="0" sz="1700"/>
            </a:pPr>
            <a:r>
              <a:rPr u="sng">
                <a:hlinkClick r:id="rId10" invalidUrl="" action="" tgtFrame="" tooltip="" history="1" highlightClick="0" endSnd="0"/>
              </a:rPr>
              <a:t>https://github.com/AdoptOpenJDK/homebrew-openjdk</a:t>
            </a:r>
          </a:p>
        </p:txBody>
      </p:sp>
      <p:sp>
        <p:nvSpPr>
          <p:cNvPr id="172" name="Empfehlung: Es ist sinnvoll, vor allem eine LTS-Version (Long Term Support) zu installieren, also derzeit 8 oder 11"/>
          <p:cNvSpPr/>
          <p:nvPr/>
        </p:nvSpPr>
        <p:spPr>
          <a:xfrm>
            <a:off x="1181100" y="2210401"/>
            <a:ext cx="21170900" cy="1108572"/>
          </a:xfrm>
          <a:prstGeom prst="rect">
            <a:avLst/>
          </a:prstGeom>
          <a:solidFill>
            <a:schemeClr val="accent5">
              <a:hueOff val="-82419"/>
              <a:satOff val="-9513"/>
              <a:lumOff val="-16343"/>
            </a:schemeClr>
          </a:solidFill>
          <a:ln w="12700">
            <a:miter lim="400000"/>
          </a:ln>
          <a:extLst>
            <a:ext uri="{C572A759-6A51-4108-AA02-DFA0A04FC94B}">
              <ma14:wrappingTextBoxFlag xmlns:ma14="http://schemas.microsoft.com/office/mac/drawingml/2011/main" val="1"/>
            </a:ext>
          </a:extLst>
        </p:spPr>
        <p:txBody>
          <a:bodyPr lIns="0" tIns="0" rIns="0" bIns="0" anchor="ctr"/>
          <a:lstStyle>
            <a:lvl1pPr>
              <a:defRPr b="0" sz="3200">
                <a:solidFill>
                  <a:srgbClr val="FFFFFF"/>
                </a:solidFill>
                <a:latin typeface="+mn-lt"/>
                <a:ea typeface="+mn-ea"/>
                <a:cs typeface="+mn-cs"/>
                <a:sym typeface="Helvetica Neue Medium"/>
              </a:defRPr>
            </a:lvl1pPr>
          </a:lstStyle>
          <a:p>
            <a:pPr/>
            <a:r>
              <a:t>Empfehlung: Es ist sinnvoll, vor allem eine LTS-Version (Long Term Support) zu installieren, also derzeit 8 oder 11</a:t>
            </a:r>
          </a:p>
        </p:txBody>
      </p:sp>
      <p:sp>
        <p:nvSpPr>
          <p:cNvPr id="173" name="Liste aller verfügbaren Version:…"/>
          <p:cNvSpPr txBox="1"/>
          <p:nvPr/>
        </p:nvSpPr>
        <p:spPr>
          <a:xfrm>
            <a:off x="12431409" y="11844662"/>
            <a:ext cx="4731487" cy="85542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0" sz="2600"/>
            </a:pPr>
            <a:r>
              <a:t>Liste aller verfügbaren Version:</a:t>
            </a:r>
          </a:p>
          <a:p>
            <a:pPr>
              <a:defRPr b="0" sz="2300"/>
            </a:pPr>
            <a:r>
              <a:t>brew search adoptopenjdk --casks</a:t>
            </a:r>
          </a:p>
        </p:txBody>
      </p:sp>
      <p:sp>
        <p:nvSpPr>
          <p:cNvPr id="174" name="siehe auch:…"/>
          <p:cNvSpPr txBox="1"/>
          <p:nvPr/>
        </p:nvSpPr>
        <p:spPr>
          <a:xfrm>
            <a:off x="10075826" y="10256017"/>
            <a:ext cx="6089854" cy="67904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0" sz="1900"/>
            </a:pPr>
            <a:r>
              <a:t>siehe auch: </a:t>
            </a:r>
          </a:p>
          <a:p>
            <a:pPr>
              <a:defRPr b="0" sz="1900"/>
            </a:pPr>
            <a:r>
              <a:rPr u="sng">
                <a:hlinkClick r:id="rId11" invalidUrl="" action="" tgtFrame="" tooltip="" history="1" highlightClick="0" endSnd="0"/>
              </a:rPr>
              <a:t>https://wiki.ubuntuusers.de/Java/Installation/OpenJDK/</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6" name="Tooling"/>
          <p:cNvSpPr txBox="1"/>
          <p:nvPr>
            <p:ph type="title"/>
          </p:nvPr>
        </p:nvSpPr>
        <p:spPr>
          <a:prstGeom prst="rect">
            <a:avLst/>
          </a:prstGeom>
        </p:spPr>
        <p:txBody>
          <a:bodyPr/>
          <a:lstStyle/>
          <a:p>
            <a:pPr/>
            <a:r>
              <a:t>Tooling</a:t>
            </a:r>
          </a:p>
        </p:txBody>
      </p:sp>
      <p:pic>
        <p:nvPicPr>
          <p:cNvPr id="177" name="1200px-IntelliJ_IDEA_Logo.svg.png" descr="1200px-IntelliJ_IDEA_Logo.svg.png"/>
          <p:cNvPicPr>
            <a:picLocks noChangeAspect="1"/>
          </p:cNvPicPr>
          <p:nvPr/>
        </p:nvPicPr>
        <p:blipFill>
          <a:blip r:embed="rId2">
            <a:extLst/>
          </a:blip>
          <a:stretch>
            <a:fillRect/>
          </a:stretch>
        </p:blipFill>
        <p:spPr>
          <a:xfrm>
            <a:off x="3556000" y="3850160"/>
            <a:ext cx="2439616" cy="2439616"/>
          </a:xfrm>
          <a:prstGeom prst="rect">
            <a:avLst/>
          </a:prstGeom>
          <a:ln w="12700">
            <a:miter lim="400000"/>
          </a:ln>
        </p:spPr>
      </p:pic>
      <p:sp>
        <p:nvSpPr>
          <p:cNvPr id="178" name="IDE…"/>
          <p:cNvSpPr txBox="1"/>
          <p:nvPr/>
        </p:nvSpPr>
        <p:spPr>
          <a:xfrm>
            <a:off x="2619247" y="6685725"/>
            <a:ext cx="3956305" cy="10303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IDE</a:t>
            </a:r>
          </a:p>
          <a:p>
            <a:pPr/>
            <a:r>
              <a:t>IntelliJ IDEA Ultimate</a:t>
            </a:r>
          </a:p>
        </p:txBody>
      </p:sp>
      <p:pic>
        <p:nvPicPr>
          <p:cNvPr id="179" name="1280px-Maven_logo.svg.png" descr="1280px-Maven_logo.svg.png"/>
          <p:cNvPicPr>
            <a:picLocks noChangeAspect="1"/>
          </p:cNvPicPr>
          <p:nvPr/>
        </p:nvPicPr>
        <p:blipFill>
          <a:blip r:embed="rId3">
            <a:extLst/>
          </a:blip>
          <a:stretch>
            <a:fillRect/>
          </a:stretch>
        </p:blipFill>
        <p:spPr>
          <a:xfrm>
            <a:off x="10035798" y="4051300"/>
            <a:ext cx="5280402" cy="1336602"/>
          </a:xfrm>
          <a:prstGeom prst="rect">
            <a:avLst/>
          </a:prstGeom>
          <a:ln w="12700">
            <a:miter lim="400000"/>
          </a:ln>
        </p:spPr>
      </p:pic>
      <p:sp>
        <p:nvSpPr>
          <p:cNvPr id="180" name="Build Tool…"/>
          <p:cNvSpPr txBox="1"/>
          <p:nvPr/>
        </p:nvSpPr>
        <p:spPr>
          <a:xfrm>
            <a:off x="10968291" y="6685725"/>
            <a:ext cx="2803018" cy="10303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Build Tool</a:t>
            </a:r>
          </a:p>
          <a:p>
            <a:pPr/>
            <a:r>
              <a:t>Apache Maven</a:t>
            </a:r>
          </a:p>
        </p:txBody>
      </p:sp>
      <p:pic>
        <p:nvPicPr>
          <p:cNvPr id="181" name="junit5-banner.png" descr="junit5-banner.png"/>
          <p:cNvPicPr>
            <a:picLocks noChangeAspect="1"/>
          </p:cNvPicPr>
          <p:nvPr/>
        </p:nvPicPr>
        <p:blipFill>
          <a:blip r:embed="rId4">
            <a:extLst/>
          </a:blip>
          <a:stretch>
            <a:fillRect/>
          </a:stretch>
        </p:blipFill>
        <p:spPr>
          <a:xfrm>
            <a:off x="18722872" y="3998420"/>
            <a:ext cx="4721329" cy="1442362"/>
          </a:xfrm>
          <a:prstGeom prst="rect">
            <a:avLst/>
          </a:prstGeom>
          <a:ln w="12700">
            <a:miter lim="400000"/>
          </a:ln>
        </p:spPr>
      </p:pic>
      <p:sp>
        <p:nvSpPr>
          <p:cNvPr id="182" name="Test Framework…"/>
          <p:cNvSpPr txBox="1"/>
          <p:nvPr/>
        </p:nvSpPr>
        <p:spPr>
          <a:xfrm>
            <a:off x="19410108" y="6685725"/>
            <a:ext cx="3140584" cy="10303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Test Framework</a:t>
            </a:r>
          </a:p>
          <a:p>
            <a:pPr/>
            <a:r>
              <a:t>JUnit 5</a:t>
            </a:r>
          </a:p>
        </p:txBody>
      </p:sp>
      <p:pic>
        <p:nvPicPr>
          <p:cNvPr id="183" name="Git-Logo-2Color.png" descr="Git-Logo-2Color.png"/>
          <p:cNvPicPr>
            <a:picLocks noChangeAspect="1"/>
          </p:cNvPicPr>
          <p:nvPr/>
        </p:nvPicPr>
        <p:blipFill>
          <a:blip r:embed="rId5">
            <a:extLst/>
          </a:blip>
          <a:stretch>
            <a:fillRect/>
          </a:stretch>
        </p:blipFill>
        <p:spPr>
          <a:xfrm>
            <a:off x="2094892" y="9762349"/>
            <a:ext cx="2439616" cy="1018741"/>
          </a:xfrm>
          <a:prstGeom prst="rect">
            <a:avLst/>
          </a:prstGeom>
          <a:ln w="12700">
            <a:miter lim="400000"/>
          </a:ln>
        </p:spPr>
      </p:pic>
      <p:pic>
        <p:nvPicPr>
          <p:cNvPr id="184" name="GitHub-Logo.png" descr="GitHub-Logo.png"/>
          <p:cNvPicPr>
            <a:picLocks noChangeAspect="1"/>
          </p:cNvPicPr>
          <p:nvPr/>
        </p:nvPicPr>
        <p:blipFill>
          <a:blip r:embed="rId6">
            <a:extLst/>
          </a:blip>
          <a:stretch>
            <a:fillRect/>
          </a:stretch>
        </p:blipFill>
        <p:spPr>
          <a:xfrm>
            <a:off x="4995888" y="9970885"/>
            <a:ext cx="2303039" cy="601669"/>
          </a:xfrm>
          <a:prstGeom prst="rect">
            <a:avLst/>
          </a:prstGeom>
          <a:ln w="12700">
            <a:miter lim="400000"/>
          </a:ln>
        </p:spPr>
      </p:pic>
      <p:pic>
        <p:nvPicPr>
          <p:cNvPr id="185" name="57B9A1C5-5056-B71D-5E0FAB0C40FD1ED1-supporting_image_1.png" descr="57B9A1C5-5056-B71D-5E0FAB0C40FD1ED1-supporting_image_1.png"/>
          <p:cNvPicPr>
            <a:picLocks noChangeAspect="1"/>
          </p:cNvPicPr>
          <p:nvPr/>
        </p:nvPicPr>
        <p:blipFill>
          <a:blip r:embed="rId7">
            <a:extLst/>
          </a:blip>
          <a:stretch>
            <a:fillRect/>
          </a:stretch>
        </p:blipFill>
        <p:spPr>
          <a:xfrm>
            <a:off x="9735835" y="9013898"/>
            <a:ext cx="5267930" cy="2515643"/>
          </a:xfrm>
          <a:prstGeom prst="rect">
            <a:avLst/>
          </a:prstGeom>
          <a:ln w="12700">
            <a:miter lim="400000"/>
          </a:ln>
        </p:spPr>
      </p:pic>
      <p:sp>
        <p:nvSpPr>
          <p:cNvPr id="186" name="git on GitHub"/>
          <p:cNvSpPr txBox="1"/>
          <p:nvPr/>
        </p:nvSpPr>
        <p:spPr>
          <a:xfrm>
            <a:off x="3341052" y="11530775"/>
            <a:ext cx="2512696" cy="5604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git on GitHub</a:t>
            </a:r>
          </a:p>
        </p:txBody>
      </p:sp>
      <p:sp>
        <p:nvSpPr>
          <p:cNvPr id="187" name="GitHubClassroom"/>
          <p:cNvSpPr txBox="1"/>
          <p:nvPr/>
        </p:nvSpPr>
        <p:spPr>
          <a:xfrm>
            <a:off x="10523219" y="11530775"/>
            <a:ext cx="3337561" cy="5604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GitHubClassroom</a:t>
            </a:r>
          </a:p>
        </p:txBody>
      </p:sp>
      <p:sp>
        <p:nvSpPr>
          <p:cNvPr id="188" name="https://junit.org/junit5/docs/current/user-guide/"/>
          <p:cNvSpPr txBox="1"/>
          <p:nvPr/>
        </p:nvSpPr>
        <p:spPr>
          <a:xfrm>
            <a:off x="18521578" y="7750200"/>
            <a:ext cx="4917644" cy="374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1800" u="sng">
                <a:hlinkClick r:id="rId8" invalidUrl="" action="" tgtFrame="" tooltip="" history="1" highlightClick="0" endSnd="0"/>
              </a:defRPr>
            </a:lvl1pPr>
          </a:lstStyle>
          <a:p>
            <a:pPr>
              <a:defRPr u="none"/>
            </a:pPr>
            <a:r>
              <a:rPr u="sng">
                <a:hlinkClick r:id="rId8" invalidUrl="" action="" tgtFrame="" tooltip="" history="1" highlightClick="0" endSnd="0"/>
              </a:rPr>
              <a:t>https://junit.org/junit5/docs/current/user-guide/</a:t>
            </a:r>
          </a:p>
        </p:txBody>
      </p:sp>
      <p:sp>
        <p:nvSpPr>
          <p:cNvPr id="189" name="https://github.com/junit-team/junit5-samples/tree/r5.5.1/junit5-jupiter-starter-maven"/>
          <p:cNvSpPr txBox="1"/>
          <p:nvPr/>
        </p:nvSpPr>
        <p:spPr>
          <a:xfrm>
            <a:off x="15697987" y="8158925"/>
            <a:ext cx="8659826" cy="374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1800" u="sng">
                <a:hlinkClick r:id="rId9" invalidUrl="" action="" tgtFrame="" tooltip="" history="1" highlightClick="0" endSnd="0"/>
              </a:defRPr>
            </a:lvl1pPr>
          </a:lstStyle>
          <a:p>
            <a:pPr>
              <a:defRPr u="none"/>
            </a:pPr>
            <a:r>
              <a:rPr u="sng">
                <a:hlinkClick r:id="rId9" invalidUrl="" action="" tgtFrame="" tooltip="" history="1" highlightClick="0" endSnd="0"/>
              </a:rPr>
              <a:t>https://github.com/junit-team/junit5-samples/tree/r5.5.1/junit5-jupiter-starter-maven</a:t>
            </a:r>
          </a:p>
        </p:txBody>
      </p:sp>
      <p:sp>
        <p:nvSpPr>
          <p:cNvPr id="190" name="https://books.goalkicker.com/GitBook/"/>
          <p:cNvSpPr txBox="1"/>
          <p:nvPr/>
        </p:nvSpPr>
        <p:spPr>
          <a:xfrm>
            <a:off x="2521684" y="12220955"/>
            <a:ext cx="4508247" cy="39929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2000" u="sng">
                <a:hlinkClick r:id="rId10" invalidUrl="" action="" tgtFrame="" tooltip="" history="1" highlightClick="0" endSnd="0"/>
              </a:defRPr>
            </a:lvl1pPr>
          </a:lstStyle>
          <a:p>
            <a:pPr>
              <a:defRPr u="none"/>
            </a:pPr>
            <a:r>
              <a:rPr u="sng">
                <a:hlinkClick r:id="rId10" invalidUrl="" action="" tgtFrame="" tooltip="" history="1" highlightClick="0" endSnd="0"/>
              </a:rPr>
              <a:t>https://books.goalkicker.com/GitBook/</a:t>
            </a:r>
          </a:p>
        </p:txBody>
      </p:sp>
      <p:pic>
        <p:nvPicPr>
          <p:cNvPr id="191" name="2000px-Moodle-logo.svg.png" descr="2000px-Moodle-logo.svg.png"/>
          <p:cNvPicPr>
            <a:picLocks noChangeAspect="1"/>
          </p:cNvPicPr>
          <p:nvPr/>
        </p:nvPicPr>
        <p:blipFill>
          <a:blip r:embed="rId11">
            <a:extLst/>
          </a:blip>
          <a:stretch>
            <a:fillRect/>
          </a:stretch>
        </p:blipFill>
        <p:spPr>
          <a:xfrm>
            <a:off x="18619736" y="9483258"/>
            <a:ext cx="4721329" cy="1265317"/>
          </a:xfrm>
          <a:prstGeom prst="rect">
            <a:avLst/>
          </a:prstGeom>
          <a:ln w="12700">
            <a:miter lim="400000"/>
          </a:ln>
        </p:spPr>
      </p:pic>
      <p:sp>
        <p:nvSpPr>
          <p:cNvPr id="192" name="https://edufs.edu.htl-leonding.ac.at/moodle/login/index.php"/>
          <p:cNvSpPr txBox="1"/>
          <p:nvPr/>
        </p:nvSpPr>
        <p:spPr>
          <a:xfrm>
            <a:off x="17533493" y="11706796"/>
            <a:ext cx="6893815" cy="39928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2000" u="sng">
                <a:hlinkClick r:id="rId12" invalidUrl="" action="" tgtFrame="" tooltip="" history="1" highlightClick="0" endSnd="0"/>
              </a:defRPr>
            </a:lvl1pPr>
          </a:lstStyle>
          <a:p>
            <a:pPr>
              <a:defRPr u="none"/>
            </a:pPr>
            <a:r>
              <a:rPr u="sng">
                <a:hlinkClick r:id="rId12" invalidUrl="" action="" tgtFrame="" tooltip="" history="1" highlightClick="0" endSnd="0"/>
              </a:rPr>
              <a:t>https://edufs.edu.htl-leonding.ac.at/moodle/login/index.php</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4" name="Installieren von JetBrains-Produkten"/>
          <p:cNvSpPr txBox="1"/>
          <p:nvPr>
            <p:ph type="title"/>
          </p:nvPr>
        </p:nvSpPr>
        <p:spPr>
          <a:prstGeom prst="rect">
            <a:avLst/>
          </a:prstGeom>
        </p:spPr>
        <p:txBody>
          <a:bodyPr/>
          <a:lstStyle>
            <a:lvl1pPr defTabSz="718184">
              <a:defRPr sz="9744"/>
            </a:lvl1pPr>
          </a:lstStyle>
          <a:p>
            <a:pPr/>
            <a:r>
              <a:t>Installieren von JetBrains-Produkten</a:t>
            </a:r>
          </a:p>
        </p:txBody>
      </p:sp>
      <p:sp>
        <p:nvSpPr>
          <p:cNvPr id="195" name="https://www.jetbrains.com/toolbox-app/"/>
          <p:cNvSpPr txBox="1"/>
          <p:nvPr/>
        </p:nvSpPr>
        <p:spPr>
          <a:xfrm>
            <a:off x="1887537" y="4043933"/>
            <a:ext cx="6943726" cy="54813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u="sng">
                <a:hlinkClick r:id="rId2" invalidUrl="" action="" tgtFrame="" tooltip="" history="1" highlightClick="0" endSnd="0"/>
              </a:defRPr>
            </a:lvl1pPr>
          </a:lstStyle>
          <a:p>
            <a:pPr>
              <a:defRPr u="none"/>
            </a:pPr>
            <a:r>
              <a:rPr u="sng">
                <a:hlinkClick r:id="rId2" invalidUrl="" action="" tgtFrame="" tooltip="" history="1" highlightClick="0" endSnd="0"/>
              </a:rPr>
              <a:t>https://www.jetbrains.com/toolbox-app/</a:t>
            </a:r>
          </a:p>
        </p:txBody>
      </p:sp>
      <p:sp>
        <p:nvSpPr>
          <p:cNvPr id="196" name="Installieren der JetBrains Toolbox"/>
          <p:cNvSpPr txBox="1"/>
          <p:nvPr/>
        </p:nvSpPr>
        <p:spPr>
          <a:xfrm>
            <a:off x="2269299" y="3062542"/>
            <a:ext cx="6180202" cy="5604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Installieren der JetBrains Toolbox</a:t>
            </a:r>
          </a:p>
        </p:txBody>
      </p:sp>
      <p:sp>
        <p:nvSpPr>
          <p:cNvPr id="197" name="1"/>
          <p:cNvSpPr/>
          <p:nvPr/>
        </p:nvSpPr>
        <p:spPr>
          <a:xfrm>
            <a:off x="1104900" y="2796667"/>
            <a:ext cx="1089075" cy="1092201"/>
          </a:xfrm>
          <a:prstGeom prst="ellipse">
            <a:avLst/>
          </a:prstGeom>
          <a:solidFill>
            <a:schemeClr val="accent1"/>
          </a:solidFill>
          <a:ln w="12700">
            <a:miter lim="400000"/>
          </a:ln>
          <a:extLst>
            <a:ext uri="{C572A759-6A51-4108-AA02-DFA0A04FC94B}">
              <ma14:wrappingTextBoxFlag xmlns:ma14="http://schemas.microsoft.com/office/mac/drawingml/2011/main" val="1"/>
            </a:ext>
          </a:extLst>
        </p:spPr>
        <p:txBody>
          <a:bodyPr lIns="0" tIns="0" rIns="0" bIns="0" anchor="ctr"/>
          <a:lstStyle>
            <a:lvl1pPr>
              <a:defRPr sz="4000">
                <a:solidFill>
                  <a:srgbClr val="FFFFFF"/>
                </a:solidFill>
              </a:defRPr>
            </a:lvl1pPr>
          </a:lstStyle>
          <a:p>
            <a:pPr/>
            <a:r>
              <a:t>1</a:t>
            </a:r>
          </a:p>
        </p:txBody>
      </p:sp>
      <p:sp>
        <p:nvSpPr>
          <p:cNvPr id="198" name="2"/>
          <p:cNvSpPr/>
          <p:nvPr/>
        </p:nvSpPr>
        <p:spPr>
          <a:xfrm>
            <a:off x="11747500" y="2796667"/>
            <a:ext cx="1089075" cy="1092201"/>
          </a:xfrm>
          <a:prstGeom prst="ellipse">
            <a:avLst/>
          </a:prstGeom>
          <a:solidFill>
            <a:schemeClr val="accent1"/>
          </a:solidFill>
          <a:ln w="12700">
            <a:miter lim="400000"/>
          </a:ln>
          <a:extLst>
            <a:ext uri="{C572A759-6A51-4108-AA02-DFA0A04FC94B}">
              <ma14:wrappingTextBoxFlag xmlns:ma14="http://schemas.microsoft.com/office/mac/drawingml/2011/main" val="1"/>
            </a:ext>
          </a:extLst>
        </p:spPr>
        <p:txBody>
          <a:bodyPr lIns="0" tIns="0" rIns="0" bIns="0" anchor="ctr"/>
          <a:lstStyle>
            <a:lvl1pPr>
              <a:defRPr sz="4000">
                <a:solidFill>
                  <a:srgbClr val="FFFFFF"/>
                </a:solidFill>
              </a:defRPr>
            </a:lvl1pPr>
          </a:lstStyle>
          <a:p>
            <a:pPr/>
            <a:r>
              <a:t>2</a:t>
            </a:r>
          </a:p>
        </p:txBody>
      </p:sp>
      <p:sp>
        <p:nvSpPr>
          <p:cNvPr id="199" name="3"/>
          <p:cNvSpPr/>
          <p:nvPr/>
        </p:nvSpPr>
        <p:spPr>
          <a:xfrm>
            <a:off x="11747500" y="5983361"/>
            <a:ext cx="1089075" cy="1092201"/>
          </a:xfrm>
          <a:prstGeom prst="ellipse">
            <a:avLst/>
          </a:prstGeom>
          <a:solidFill>
            <a:schemeClr val="accent1"/>
          </a:solidFill>
          <a:ln w="12700">
            <a:miter lim="400000"/>
          </a:ln>
          <a:extLst>
            <a:ext uri="{C572A759-6A51-4108-AA02-DFA0A04FC94B}">
              <ma14:wrappingTextBoxFlag xmlns:ma14="http://schemas.microsoft.com/office/mac/drawingml/2011/main" val="1"/>
            </a:ext>
          </a:extLst>
        </p:spPr>
        <p:txBody>
          <a:bodyPr lIns="0" tIns="0" rIns="0" bIns="0" anchor="ctr"/>
          <a:lstStyle>
            <a:lvl1pPr>
              <a:defRPr sz="4000">
                <a:solidFill>
                  <a:srgbClr val="FFFFFF"/>
                </a:solidFill>
              </a:defRPr>
            </a:lvl1pPr>
          </a:lstStyle>
          <a:p>
            <a:pPr/>
            <a:r>
              <a:t>3</a:t>
            </a:r>
          </a:p>
        </p:txBody>
      </p:sp>
      <p:pic>
        <p:nvPicPr>
          <p:cNvPr id="200" name="Image" descr="Image"/>
          <p:cNvPicPr>
            <a:picLocks noChangeAspect="1"/>
          </p:cNvPicPr>
          <p:nvPr/>
        </p:nvPicPr>
        <p:blipFill>
          <a:blip r:embed="rId3">
            <a:extLst/>
          </a:blip>
          <a:stretch>
            <a:fillRect/>
          </a:stretch>
        </p:blipFill>
        <p:spPr>
          <a:xfrm>
            <a:off x="1366976" y="5013008"/>
            <a:ext cx="7603848" cy="5765555"/>
          </a:xfrm>
          <a:prstGeom prst="rect">
            <a:avLst/>
          </a:prstGeom>
          <a:ln w="25400">
            <a:miter lim="400000"/>
          </a:ln>
          <a:effectLst>
            <a:outerShdw sx="100000" sy="100000" kx="0" ky="0" algn="b" rotWithShape="0" blurRad="254000" dist="127000" dir="5400000">
              <a:srgbClr val="000000">
                <a:alpha val="70000"/>
              </a:srgbClr>
            </a:outerShdw>
          </a:effectLst>
        </p:spPr>
      </p:pic>
      <p:sp>
        <p:nvSpPr>
          <p:cNvPr id="201" name="das gewünschte Produkt installieren:…"/>
          <p:cNvSpPr txBox="1"/>
          <p:nvPr/>
        </p:nvSpPr>
        <p:spPr>
          <a:xfrm>
            <a:off x="12925298" y="2827592"/>
            <a:ext cx="7042405" cy="10303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das gewünschte Produkt installieren: </a:t>
            </a:r>
          </a:p>
          <a:p>
            <a:pPr/>
            <a:r>
              <a:t>IntelliJ IDEA Ultimate</a:t>
            </a:r>
          </a:p>
        </p:txBody>
      </p:sp>
      <p:sp>
        <p:nvSpPr>
          <p:cNvPr id="202" name="Ein Konto bei JetBrains erstellen und sich…"/>
          <p:cNvSpPr txBox="1"/>
          <p:nvPr/>
        </p:nvSpPr>
        <p:spPr>
          <a:xfrm>
            <a:off x="12961619" y="6014287"/>
            <a:ext cx="7909561" cy="10303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Ein Konto bei JetBrains erstellen und sich </a:t>
            </a:r>
          </a:p>
          <a:p>
            <a:pPr/>
            <a:r>
              <a:t>gratis alle JetBrains-Lizenzen besorgen</a:t>
            </a:r>
          </a:p>
        </p:txBody>
      </p:sp>
      <p:sp>
        <p:nvSpPr>
          <p:cNvPr id="203" name="https://account.jetbrains.com/login"/>
          <p:cNvSpPr txBox="1"/>
          <p:nvPr/>
        </p:nvSpPr>
        <p:spPr>
          <a:xfrm>
            <a:off x="13902119" y="9205983"/>
            <a:ext cx="6077332" cy="5481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u="sng">
                <a:hlinkClick r:id="rId4" invalidUrl="" action="" tgtFrame="" tooltip="" history="1" highlightClick="0" endSnd="0"/>
              </a:defRPr>
            </a:lvl1pPr>
          </a:lstStyle>
          <a:p>
            <a:pPr>
              <a:defRPr u="none"/>
            </a:pPr>
            <a:r>
              <a:rPr u="sng">
                <a:hlinkClick r:id="rId4" invalidUrl="" action="" tgtFrame="" tooltip="" history="1" highlightClick="0" endSnd="0"/>
              </a:rPr>
              <a:t>https://account.jetbrains.com/login</a:t>
            </a:r>
          </a:p>
        </p:txBody>
      </p:sp>
      <p:sp>
        <p:nvSpPr>
          <p:cNvPr id="204" name="https://www.jetbrains.com/student/"/>
          <p:cNvSpPr txBox="1"/>
          <p:nvPr/>
        </p:nvSpPr>
        <p:spPr>
          <a:xfrm>
            <a:off x="13902118" y="11695358"/>
            <a:ext cx="6139816" cy="5481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u="sng">
                <a:hlinkClick r:id="rId5" invalidUrl="" action="" tgtFrame="" tooltip="" history="1" highlightClick="0" endSnd="0"/>
              </a:defRPr>
            </a:lvl1pPr>
          </a:lstStyle>
          <a:p>
            <a:pPr>
              <a:defRPr u="none"/>
            </a:pPr>
            <a:r>
              <a:rPr u="sng">
                <a:hlinkClick r:id="rId5" invalidUrl="" action="" tgtFrame="" tooltip="" history="1" highlightClick="0" endSnd="0"/>
              </a:rPr>
              <a:t>https://www.jetbrains.com/student/</a:t>
            </a:r>
          </a:p>
        </p:txBody>
      </p:sp>
      <p:pic>
        <p:nvPicPr>
          <p:cNvPr id="205" name="Image" descr="Image">
            <a:hlinkClick r:id="rId5" invalidUrl="" action="" tgtFrame="" tooltip="" history="1" highlightClick="0" endSnd="0"/>
          </p:cNvPr>
          <p:cNvPicPr>
            <a:picLocks noChangeAspect="1"/>
          </p:cNvPicPr>
          <p:nvPr/>
        </p:nvPicPr>
        <p:blipFill>
          <a:blip r:embed="rId6">
            <a:extLst/>
          </a:blip>
          <a:stretch>
            <a:fillRect/>
          </a:stretch>
        </p:blipFill>
        <p:spPr>
          <a:xfrm>
            <a:off x="20362386" y="11429674"/>
            <a:ext cx="3327401" cy="1079501"/>
          </a:xfrm>
          <a:prstGeom prst="rect">
            <a:avLst/>
          </a:prstGeom>
          <a:ln w="12700">
            <a:miter lim="400000"/>
          </a:ln>
        </p:spPr>
      </p:pic>
      <p:sp>
        <p:nvSpPr>
          <p:cNvPr id="206" name="siehe auch:…"/>
          <p:cNvSpPr txBox="1"/>
          <p:nvPr/>
        </p:nvSpPr>
        <p:spPr>
          <a:xfrm>
            <a:off x="13000037" y="12562789"/>
            <a:ext cx="8493126" cy="75702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0"/>
            </a:pPr>
            <a:r>
              <a:t>siehe auch:</a:t>
            </a:r>
          </a:p>
          <a:p>
            <a:pPr>
              <a:defRPr b="0" sz="1400"/>
            </a:pPr>
            <a:r>
              <a:rPr u="sng">
                <a:hlinkClick r:id="rId7" invalidUrl="" action="" tgtFrame="" tooltip="" history="1" highlightClick="0" endSnd="0"/>
              </a:rPr>
              <a:t>http://edufs.edu.htl-leonding.ac.at/~t.stuetz/download/nvs/JetBrains.Registrierung.Studentenaccount.pdf</a:t>
            </a:r>
          </a:p>
        </p:txBody>
      </p:sp>
      <p:sp>
        <p:nvSpPr>
          <p:cNvPr id="207" name="https://studentsmx.htl-leonding.ac.at/roundcube/"/>
          <p:cNvSpPr txBox="1"/>
          <p:nvPr/>
        </p:nvSpPr>
        <p:spPr>
          <a:xfrm>
            <a:off x="13902118" y="7848743"/>
            <a:ext cx="8505826" cy="5481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u="sng">
                <a:hlinkClick r:id="rId8" invalidUrl="" action="" tgtFrame="" tooltip="" history="1" highlightClick="0" endSnd="0"/>
              </a:defRPr>
            </a:lvl1pPr>
          </a:lstStyle>
          <a:p>
            <a:pPr>
              <a:defRPr u="none"/>
            </a:pPr>
            <a:r>
              <a:rPr u="sng">
                <a:hlinkClick r:id="rId8" invalidUrl="" action="" tgtFrame="" tooltip="" history="1" highlightClick="0" endSnd="0"/>
              </a:rPr>
              <a:t>https://studentsmx.htl-leonding.ac.at/roundcube/</a:t>
            </a:r>
          </a:p>
        </p:txBody>
      </p:sp>
      <p:sp>
        <p:nvSpPr>
          <p:cNvPr id="208" name="beim HTL-Leonding Studentenemail einloggen"/>
          <p:cNvSpPr txBox="1"/>
          <p:nvPr/>
        </p:nvSpPr>
        <p:spPr>
          <a:xfrm>
            <a:off x="13902118" y="7321970"/>
            <a:ext cx="8543164" cy="5604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lstStyle>
          <a:p>
            <a:pPr/>
            <a:r>
              <a:t>beim HTL-Leonding Studentenemail einloggen</a:t>
            </a:r>
          </a:p>
        </p:txBody>
      </p:sp>
      <p:sp>
        <p:nvSpPr>
          <p:cNvPr id="209" name="ein Konto bei JetBrains erstellen (mit Studentenemail)"/>
          <p:cNvSpPr txBox="1"/>
          <p:nvPr/>
        </p:nvSpPr>
        <p:spPr>
          <a:xfrm>
            <a:off x="13902118" y="8758955"/>
            <a:ext cx="9883141"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lstStyle>
          <a:p>
            <a:pPr/>
            <a:r>
              <a:t>ein Konto bei JetBrains erstellen (mit Studentenemail)</a:t>
            </a:r>
          </a:p>
        </p:txBody>
      </p:sp>
      <p:sp>
        <p:nvSpPr>
          <p:cNvPr id="210" name="Auf der JetBrains-Seite mit neuem Konto anmelden…"/>
          <p:cNvSpPr txBox="1"/>
          <p:nvPr/>
        </p:nvSpPr>
        <p:spPr>
          <a:xfrm>
            <a:off x="13902118" y="10563068"/>
            <a:ext cx="9672829" cy="10303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r>
              <a:t>Auf der JetBrains-Seite mit neuem Konto anmelden </a:t>
            </a:r>
          </a:p>
          <a:p>
            <a:pPr algn="l"/>
            <a:r>
              <a:t>und um die Studentenlizenz ansuchen</a:t>
            </a:r>
          </a:p>
        </p:txBody>
      </p:sp>
      <p:sp>
        <p:nvSpPr>
          <p:cNvPr id="211" name="Tipp: Passwort merken, da die Lizenz jährlich zu verlängern ist"/>
          <p:cNvSpPr txBox="1"/>
          <p:nvPr/>
        </p:nvSpPr>
        <p:spPr>
          <a:xfrm>
            <a:off x="13902118" y="9727277"/>
            <a:ext cx="8945246" cy="47371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0" sz="2500"/>
            </a:lvl1pPr>
          </a:lstStyle>
          <a:p>
            <a:pPr/>
            <a:r>
              <a:t>Tipp: Passwort merken, da die Lizenz jährlich zu verlängern ist</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3" name="Syllabus"/>
          <p:cNvSpPr txBox="1"/>
          <p:nvPr>
            <p:ph type="title"/>
          </p:nvPr>
        </p:nvSpPr>
        <p:spPr>
          <a:prstGeom prst="rect">
            <a:avLst/>
          </a:prstGeom>
        </p:spPr>
        <p:txBody>
          <a:bodyPr/>
          <a:lstStyle/>
          <a:p>
            <a:pPr/>
            <a:r>
              <a:t>Syllabus</a:t>
            </a:r>
          </a:p>
        </p:txBody>
      </p:sp>
      <p:sp>
        <p:nvSpPr>
          <p:cNvPr id="214" name="Java basics…"/>
          <p:cNvSpPr txBox="1"/>
          <p:nvPr>
            <p:ph type="body" sz="half" idx="1"/>
          </p:nvPr>
        </p:nvSpPr>
        <p:spPr>
          <a:prstGeom prst="rect">
            <a:avLst/>
          </a:prstGeom>
        </p:spPr>
        <p:txBody>
          <a:bodyPr/>
          <a:lstStyle/>
          <a:p>
            <a:pPr/>
            <a:r>
              <a:t>Java basics</a:t>
            </a:r>
          </a:p>
          <a:p>
            <a:pPr/>
            <a:r>
              <a:t>Unit testing </a:t>
            </a:r>
          </a:p>
          <a:p>
            <a:pPr/>
            <a:r>
              <a:t>Collections </a:t>
            </a:r>
          </a:p>
          <a:p>
            <a:pPr/>
            <a:r>
              <a:t>Exception Handling</a:t>
            </a:r>
          </a:p>
          <a:p>
            <a:pPr/>
            <a:r>
              <a:t>Java FX</a:t>
            </a:r>
          </a:p>
          <a:p>
            <a:pPr/>
            <a:r>
              <a:t>Lambda expressions </a:t>
            </a:r>
            <a:br/>
          </a:p>
        </p:txBody>
      </p:sp>
      <p:sp>
        <p:nvSpPr>
          <p:cNvPr id="215" name="Java Streaming API…"/>
          <p:cNvSpPr txBox="1"/>
          <p:nvPr/>
        </p:nvSpPr>
        <p:spPr>
          <a:xfrm>
            <a:off x="12547600" y="3149600"/>
            <a:ext cx="10223500" cy="9296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marL="558800" indent="-558800" algn="l">
              <a:spcBef>
                <a:spcPts val="4500"/>
              </a:spcBef>
              <a:buSzPct val="125000"/>
              <a:buChar char="•"/>
              <a:defRPr b="0" sz="3800"/>
            </a:pPr>
            <a:r>
              <a:t>Java Streaming API</a:t>
            </a:r>
          </a:p>
          <a:p>
            <a:pPr marL="558800" indent="-558800" algn="l">
              <a:spcBef>
                <a:spcPts val="4500"/>
              </a:spcBef>
              <a:buSzPct val="125000"/>
              <a:buChar char="•"/>
              <a:defRPr b="0" sz="3800"/>
            </a:pPr>
            <a:r>
              <a:t>Java FX / MVC Pattern</a:t>
            </a:r>
          </a:p>
          <a:p>
            <a:pPr marL="558800" indent="-558800" algn="l">
              <a:spcBef>
                <a:spcPts val="4500"/>
              </a:spcBef>
              <a:buSzPct val="125000"/>
              <a:buChar char="•"/>
              <a:defRPr b="0" sz="3800"/>
            </a:pPr>
            <a:r>
              <a:t>Threads</a:t>
            </a:r>
          </a:p>
          <a:p>
            <a:pPr marL="558800" indent="-558800" algn="l">
              <a:spcBef>
                <a:spcPts val="4500"/>
              </a:spcBef>
              <a:buSzPct val="125000"/>
              <a:buChar char="•"/>
              <a:defRPr b="0" sz="3800"/>
            </a:pPr>
            <a:r>
              <a:t>Database access: JDBC</a:t>
            </a:r>
          </a:p>
          <a:p>
            <a:pPr marL="558800" indent="-558800" algn="l">
              <a:spcBef>
                <a:spcPts val="4500"/>
              </a:spcBef>
              <a:buSzPct val="125000"/>
              <a:buChar char="•"/>
              <a:defRPr b="0" sz="3800"/>
            </a:pPr>
            <a:r>
              <a:t>Sockets / Serialization</a:t>
            </a:r>
          </a:p>
          <a:p>
            <a:pPr marL="558800" indent="-558800" algn="l">
              <a:spcBef>
                <a:spcPts val="4500"/>
              </a:spcBef>
              <a:buSzPct val="125000"/>
              <a:buChar char="•"/>
              <a:defRPr b="0" sz="3800"/>
            </a:pPr>
            <a:r>
              <a:t>(Remote Method Invocation – RMI) </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