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0"/>
    <p:restoredTop sz="94279"/>
  </p:normalViewPr>
  <p:slideViewPr>
    <p:cSldViewPr snapToGrid="0" snapToObjects="1">
      <p:cViewPr varScale="1">
        <p:scale>
          <a:sx n="69" d="100"/>
          <a:sy n="69" d="100"/>
        </p:scale>
        <p:origin x="84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hyperlink" Target="https://mvnrepository.com/repos/central"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5.png"/><Relationship Id="rId7"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66.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6.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hyperlink" Target="https://mvnrepository.com/repos/centra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hyperlink" Target="https://github.com/openjfx/samples/blob/master/HelloFX/Maven/hellofx/pom.x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hyperlink" Target="https://www.schmiedecke.info/Prg1/Konzepte/VL19-%20JAVAFX%20Panes%20and%20Controls.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raw.githubusercontent.com/openjfx/samples/master/HelloFX/Maven/hellofx/src/main/java/HelloFX.java"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hyperlink" Target="https://www.schmiedecke.info/Prg1/Konzepte/VL19-%20JAVAFX%20Panes%20and%20Controls.pdf" TargetMode="External"/><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docs.oracle.com/javafx/2/ui_controls/jfxpub-ui_controls.htm" TargetMode="Externa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8" Type="http://schemas.openxmlformats.org/officeDocument/2006/relationships/hyperlink" Target="https://www.schmiedecke.info/Prg1/Konzepte/VL21-%20JAVAFX-Navigation.pdf" TargetMode="External"/><Relationship Id="rId3" Type="http://schemas.openxmlformats.org/officeDocument/2006/relationships/hyperlink" Target="https://openjfx.io/javadoc/11/javafx.graphics/javafx/scene/doc-files/cssref.html" TargetMode="External"/><Relationship Id="rId7" Type="http://schemas.openxmlformats.org/officeDocument/2006/relationships/hyperlink" Target="https://www.schmiedecke.info/Prg1/Konzepte/VL20-%20JAVAFX-Interaktion.pdf" TargetMode="External"/><Relationship Id="rId2" Type="http://schemas.openxmlformats.org/officeDocument/2006/relationships/hyperlink" Target="https://openjfx.io/javadoc/11/javafx.fxml/javafx/fxml/doc-files/introduction_to_fxml.html" TargetMode="External"/><Relationship Id="rId1" Type="http://schemas.openxmlformats.org/officeDocument/2006/relationships/slideLayout" Target="../slideLayouts/slideLayout6.xml"/><Relationship Id="rId6" Type="http://schemas.openxmlformats.org/officeDocument/2006/relationships/hyperlink" Target="https://www.schmiedecke.info/Prg1/Konzepte/VL19-%20JAVAFX%20Panes%20and%20Controls.pdf" TargetMode="External"/><Relationship Id="rId5" Type="http://schemas.openxmlformats.org/officeDocument/2006/relationships/hyperlink" Target="https://www.schmiedecke.info/Prg1/Konzepte/VL18-GUIs-mit-JavaFX-Intro.pdf" TargetMode="External"/><Relationship Id="rId4" Type="http://schemas.openxmlformats.org/officeDocument/2006/relationships/hyperlink" Target="https://wiki.openjdk.java.net/display/OpenJFX"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ti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openjfx.io/openjfx-docs/#maven" TargetMode="Externa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youtu.be/Ri6No63fl-A" TargetMode="External"/><Relationship Id="rId4" Type="http://schemas.openxmlformats.org/officeDocument/2006/relationships/hyperlink" Target="https://youtu.be/r_tdK8zWr_w"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hyperlink" Target="https://openjfx.io/openjfx-docs/#maven"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Einführung"/>
          <p:cNvSpPr txBox="1">
            <a:spLocks noGrp="1"/>
          </p:cNvSpPr>
          <p:nvPr>
            <p:ph type="ctrTitle"/>
          </p:nvPr>
        </p:nvSpPr>
        <p:spPr>
          <a:prstGeom prst="rect">
            <a:avLst/>
          </a:prstGeom>
        </p:spPr>
        <p:txBody>
          <a:bodyPr/>
          <a:lstStyle/>
          <a:p>
            <a:r>
              <a:t>Einführung</a:t>
            </a:r>
          </a:p>
        </p:txBody>
      </p:sp>
      <p:sp>
        <p:nvSpPr>
          <p:cNvPr id="120" name="Body"/>
          <p:cNvSpPr txBox="1">
            <a:spLocks noGrp="1"/>
          </p:cNvSpPr>
          <p:nvPr>
            <p:ph type="subTitle" sz="quarter" idx="1"/>
          </p:nvPr>
        </p:nvSpPr>
        <p:spPr>
          <a:prstGeom prst="rect">
            <a:avLst/>
          </a:prstGeom>
        </p:spPr>
        <p:txBody>
          <a:bodyPr/>
          <a:lstStyle/>
          <a:p>
            <a:endParaRPr/>
          </a:p>
        </p:txBody>
      </p:sp>
      <p:pic>
        <p:nvPicPr>
          <p:cNvPr id="121" name="JavaFX_Logo.png" descr="JavaFX_Logo.png"/>
          <p:cNvPicPr>
            <a:picLocks noChangeAspect="1"/>
          </p:cNvPicPr>
          <p:nvPr/>
        </p:nvPicPr>
        <p:blipFill>
          <a:blip r:embed="rId2">
            <a:extLst/>
          </a:blip>
          <a:stretch>
            <a:fillRect/>
          </a:stretch>
        </p:blipFill>
        <p:spPr>
          <a:xfrm>
            <a:off x="7766050" y="1079500"/>
            <a:ext cx="9097732" cy="3795373"/>
          </a:xfrm>
          <a:prstGeom prst="rect">
            <a:avLst/>
          </a:prstGeom>
          <a:ln w="12700">
            <a:miter lim="400000"/>
          </a:ln>
        </p:spPr>
      </p:pic>
      <p:sp>
        <p:nvSpPr>
          <p:cNvPr id="122" name="SEW3…"/>
          <p:cNvSpPr/>
          <p:nvPr/>
        </p:nvSpPr>
        <p:spPr>
          <a:xfrm>
            <a:off x="18687925" y="9867900"/>
            <a:ext cx="4991350" cy="3411290"/>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defRPr sz="10100" b="0">
                <a:solidFill>
                  <a:srgbClr val="FFFFFF"/>
                </a:solidFill>
                <a:latin typeface="+mn-lt"/>
                <a:ea typeface="+mn-ea"/>
                <a:cs typeface="+mn-cs"/>
                <a:sym typeface="Helvetica Neue Medium"/>
              </a:defRPr>
            </a:pPr>
            <a:r>
              <a:t>SEW3</a:t>
            </a:r>
          </a:p>
          <a:p>
            <a:pPr>
              <a:defRPr sz="3200" b="0">
                <a:solidFill>
                  <a:srgbClr val="FFFFFF"/>
                </a:solidFill>
                <a:latin typeface="+mn-lt"/>
                <a:ea typeface="+mn-ea"/>
                <a:cs typeface="+mn-cs"/>
                <a:sym typeface="Helvetica Neue Medium"/>
              </a:defRPr>
            </a:pPr>
            <a:r>
              <a:t>IT-Medientechnik</a:t>
            </a:r>
          </a:p>
        </p:txBody>
      </p:sp>
      <p:sp>
        <p:nvSpPr>
          <p:cNvPr id="123" name="TWS"/>
          <p:cNvSpPr/>
          <p:nvPr/>
        </p:nvSpPr>
        <p:spPr>
          <a:xfrm>
            <a:off x="539625" y="11863585"/>
            <a:ext cx="3136356" cy="1390205"/>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6000" b="0">
                <a:solidFill>
                  <a:srgbClr val="FFFFFF"/>
                </a:solidFill>
                <a:latin typeface="+mn-lt"/>
                <a:ea typeface="+mn-ea"/>
                <a:cs typeface="+mn-cs"/>
                <a:sym typeface="Helvetica Neue Medium"/>
              </a:defRPr>
            </a:lvl1pPr>
          </a:lstStyle>
          <a:p>
            <a:r>
              <a:t>TWS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Archetype auswählen"/>
          <p:cNvSpPr txBox="1">
            <a:spLocks noGrp="1"/>
          </p:cNvSpPr>
          <p:nvPr>
            <p:ph type="title"/>
          </p:nvPr>
        </p:nvSpPr>
        <p:spPr>
          <a:prstGeom prst="rect">
            <a:avLst/>
          </a:prstGeom>
        </p:spPr>
        <p:txBody>
          <a:bodyPr/>
          <a:lstStyle/>
          <a:p>
            <a:r>
              <a:t>Archetype auswählen</a:t>
            </a:r>
          </a:p>
        </p:txBody>
      </p:sp>
      <p:pic>
        <p:nvPicPr>
          <p:cNvPr id="199" name="Image" descr="Image"/>
          <p:cNvPicPr>
            <a:picLocks noChangeAspect="1"/>
          </p:cNvPicPr>
          <p:nvPr/>
        </p:nvPicPr>
        <p:blipFill>
          <a:blip r:embed="rId2">
            <a:extLst/>
          </a:blip>
          <a:stretch>
            <a:fillRect/>
          </a:stretch>
        </p:blipFill>
        <p:spPr>
          <a:xfrm>
            <a:off x="4946650" y="2489200"/>
            <a:ext cx="14490700" cy="10337800"/>
          </a:xfrm>
          <a:prstGeom prst="rect">
            <a:avLst/>
          </a:prstGeom>
          <a:ln w="12700">
            <a:miter lim="400000"/>
          </a:ln>
        </p:spPr>
      </p:pic>
      <p:pic>
        <p:nvPicPr>
          <p:cNvPr id="200" name="Rectangle" descr="Rectangle"/>
          <p:cNvPicPr>
            <a:picLocks/>
          </p:cNvPicPr>
          <p:nvPr/>
        </p:nvPicPr>
        <p:blipFill>
          <a:blip r:embed="rId3">
            <a:extLst/>
          </a:blip>
          <a:stretch>
            <a:fillRect/>
          </a:stretch>
        </p:blipFill>
        <p:spPr>
          <a:xfrm>
            <a:off x="8289517" y="9846877"/>
            <a:ext cx="3987849" cy="38988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Erstellung eines JavaFX-Projekts ohne FXML (simple)"/>
          <p:cNvSpPr txBox="1">
            <a:spLocks noGrp="1"/>
          </p:cNvSpPr>
          <p:nvPr>
            <p:ph type="title"/>
          </p:nvPr>
        </p:nvSpPr>
        <p:spPr>
          <a:prstGeom prst="rect">
            <a:avLst/>
          </a:prstGeom>
        </p:spPr>
        <p:txBody>
          <a:bodyPr/>
          <a:lstStyle/>
          <a:p>
            <a:r>
              <a:t>Erstellung eines JavaFX-Projekts ohne FXML (simple)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GroupId, ArtifactId"/>
          <p:cNvSpPr txBox="1">
            <a:spLocks noGrp="1"/>
          </p:cNvSpPr>
          <p:nvPr>
            <p:ph type="title"/>
          </p:nvPr>
        </p:nvSpPr>
        <p:spPr>
          <a:prstGeom prst="rect">
            <a:avLst/>
          </a:prstGeom>
        </p:spPr>
        <p:txBody>
          <a:bodyPr/>
          <a:lstStyle/>
          <a:p>
            <a:r>
              <a:t>GroupId, ArtifactId</a:t>
            </a:r>
          </a:p>
        </p:txBody>
      </p:sp>
      <p:pic>
        <p:nvPicPr>
          <p:cNvPr id="206" name="Image" descr="Image"/>
          <p:cNvPicPr>
            <a:picLocks noChangeAspect="1"/>
          </p:cNvPicPr>
          <p:nvPr/>
        </p:nvPicPr>
        <p:blipFill>
          <a:blip r:embed="rId2">
            <a:extLst/>
          </a:blip>
          <a:stretch>
            <a:fillRect/>
          </a:stretch>
        </p:blipFill>
        <p:spPr>
          <a:xfrm>
            <a:off x="4946650" y="2628900"/>
            <a:ext cx="14490700" cy="103378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p:cNvSpPr/>
          <p:nvPr/>
        </p:nvSpPr>
        <p:spPr>
          <a:xfrm>
            <a:off x="17056100" y="3149600"/>
            <a:ext cx="6563222" cy="8983365"/>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9" name="ArchetypeArtifactId eintragen"/>
          <p:cNvSpPr txBox="1">
            <a:spLocks noGrp="1"/>
          </p:cNvSpPr>
          <p:nvPr>
            <p:ph type="title"/>
          </p:nvPr>
        </p:nvSpPr>
        <p:spPr>
          <a:prstGeom prst="rect">
            <a:avLst/>
          </a:prstGeom>
        </p:spPr>
        <p:txBody>
          <a:bodyPr/>
          <a:lstStyle/>
          <a:p>
            <a:r>
              <a:t>ArchetypeArtifactId eintragen</a:t>
            </a:r>
          </a:p>
        </p:txBody>
      </p:sp>
      <p:pic>
        <p:nvPicPr>
          <p:cNvPr id="210" name="Image" descr="Image"/>
          <p:cNvPicPr>
            <a:picLocks noChangeAspect="1"/>
          </p:cNvPicPr>
          <p:nvPr/>
        </p:nvPicPr>
        <p:blipFill>
          <a:blip r:embed="rId2">
            <a:extLst/>
          </a:blip>
          <a:stretch>
            <a:fillRect/>
          </a:stretch>
        </p:blipFill>
        <p:spPr>
          <a:xfrm>
            <a:off x="2990850" y="2830378"/>
            <a:ext cx="13931900" cy="9779001"/>
          </a:xfrm>
          <a:prstGeom prst="rect">
            <a:avLst/>
          </a:prstGeom>
          <a:ln w="12700">
            <a:miter lim="400000"/>
          </a:ln>
        </p:spPr>
      </p:pic>
      <p:pic>
        <p:nvPicPr>
          <p:cNvPr id="211" name="Rectangle" descr="Rectangle"/>
          <p:cNvPicPr>
            <a:picLocks/>
          </p:cNvPicPr>
          <p:nvPr/>
        </p:nvPicPr>
        <p:blipFill>
          <a:blip r:embed="rId3">
            <a:extLst/>
          </a:blip>
          <a:stretch>
            <a:fillRect/>
          </a:stretch>
        </p:blipFill>
        <p:spPr>
          <a:xfrm>
            <a:off x="3793717" y="6403456"/>
            <a:ext cx="8589763" cy="389881"/>
          </a:xfrm>
          <a:prstGeom prst="rect">
            <a:avLst/>
          </a:prstGeom>
        </p:spPr>
      </p:pic>
      <p:sp>
        <p:nvSpPr>
          <p:cNvPr id="213" name="1"/>
          <p:cNvSpPr/>
          <p:nvPr/>
        </p:nvSpPr>
        <p:spPr>
          <a:xfrm>
            <a:off x="2933700" y="55569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1</a:t>
            </a:r>
          </a:p>
        </p:txBody>
      </p:sp>
      <p:pic>
        <p:nvPicPr>
          <p:cNvPr id="214" name="Rectangle" descr="Rectangle"/>
          <p:cNvPicPr>
            <a:picLocks/>
          </p:cNvPicPr>
          <p:nvPr/>
        </p:nvPicPr>
        <p:blipFill>
          <a:blip r:embed="rId4">
            <a:extLst/>
          </a:blip>
          <a:stretch>
            <a:fillRect/>
          </a:stretch>
        </p:blipFill>
        <p:spPr>
          <a:xfrm>
            <a:off x="15388817" y="11546956"/>
            <a:ext cx="985093" cy="389881"/>
          </a:xfrm>
          <a:prstGeom prst="rect">
            <a:avLst/>
          </a:prstGeom>
        </p:spPr>
      </p:pic>
      <p:sp>
        <p:nvSpPr>
          <p:cNvPr id="216" name="5"/>
          <p:cNvSpPr/>
          <p:nvPr/>
        </p:nvSpPr>
        <p:spPr>
          <a:xfrm>
            <a:off x="14584350" y="106623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5</a:t>
            </a:r>
          </a:p>
        </p:txBody>
      </p:sp>
      <p:sp>
        <p:nvSpPr>
          <p:cNvPr id="217" name="archetypeArtifactId auswählen…"/>
          <p:cNvSpPr/>
          <p:nvPr/>
        </p:nvSpPr>
        <p:spPr>
          <a:xfrm>
            <a:off x="17679838" y="4891037"/>
            <a:ext cx="5184280" cy="581352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592666" indent="-592666" algn="l">
              <a:buSzPct val="100000"/>
              <a:buAutoNum type="arabicPeriod"/>
              <a:defRPr sz="3200" b="0">
                <a:solidFill>
                  <a:srgbClr val="FFFFFF"/>
                </a:solidFill>
                <a:latin typeface="+mn-lt"/>
                <a:ea typeface="+mn-ea"/>
                <a:cs typeface="+mn-cs"/>
                <a:sym typeface="Helvetica Neue Medium"/>
              </a:defRPr>
            </a:pPr>
            <a:r>
              <a:t>archetypeArtifactId auswählen</a:t>
            </a:r>
          </a:p>
          <a:p>
            <a:pPr marL="592666" indent="-592666" algn="l">
              <a:buSzPct val="100000"/>
              <a:buAutoNum type="arabicPeriod"/>
              <a:defRPr sz="3200" b="0">
                <a:solidFill>
                  <a:srgbClr val="FFFFFF"/>
                </a:solidFill>
                <a:latin typeface="+mn-lt"/>
                <a:ea typeface="+mn-ea"/>
                <a:cs typeface="+mn-cs"/>
                <a:sym typeface="Helvetica Neue Medium"/>
              </a:defRPr>
            </a:pPr>
            <a:r>
              <a:t>Edit  anklicken</a:t>
            </a:r>
          </a:p>
          <a:p>
            <a:pPr marL="592666" indent="-592666" algn="l">
              <a:buSzPct val="100000"/>
              <a:buAutoNum type="arabicPeriod"/>
              <a:defRPr sz="3200" b="0">
                <a:solidFill>
                  <a:srgbClr val="FFFFFF"/>
                </a:solidFill>
                <a:latin typeface="+mn-lt"/>
                <a:ea typeface="+mn-ea"/>
                <a:cs typeface="+mn-cs"/>
                <a:sym typeface="Helvetica Neue Medium"/>
              </a:defRPr>
            </a:pPr>
            <a:r>
              <a:t>Entweder „</a:t>
            </a:r>
            <a:r>
              <a:rPr b="1">
                <a:latin typeface="Helvetica Neue"/>
                <a:ea typeface="Helvetica Neue"/>
                <a:cs typeface="Helvetica Neue"/>
                <a:sym typeface="Helvetica Neue"/>
              </a:rPr>
              <a:t>javafx-archetype-fxml</a:t>
            </a:r>
            <a:r>
              <a:t>“ eingeben oder falls fxml nicht gebraucht wird „</a:t>
            </a:r>
            <a:r>
              <a:rPr b="1">
                <a:latin typeface="Helvetica Neue"/>
                <a:ea typeface="Helvetica Neue"/>
                <a:cs typeface="Helvetica Neue"/>
                <a:sym typeface="Helvetica Neue"/>
              </a:rPr>
              <a:t>javafx-archetype-simple</a:t>
            </a:r>
            <a:r>
              <a:t>“</a:t>
            </a:r>
          </a:p>
          <a:p>
            <a:pPr marL="592666" indent="-592666" algn="l">
              <a:buSzPct val="100000"/>
              <a:buAutoNum type="arabicPeriod"/>
              <a:defRPr sz="3200" b="0">
                <a:solidFill>
                  <a:srgbClr val="FFFFFF"/>
                </a:solidFill>
                <a:latin typeface="+mn-lt"/>
                <a:ea typeface="+mn-ea"/>
                <a:cs typeface="+mn-cs"/>
                <a:sym typeface="Helvetica Neue Medium"/>
              </a:defRPr>
            </a:pPr>
            <a:r>
              <a:t>OK</a:t>
            </a:r>
          </a:p>
          <a:p>
            <a:pPr marL="592666" indent="-592666" algn="l">
              <a:buSzPct val="100000"/>
              <a:buAutoNum type="arabicPeriod"/>
              <a:defRPr sz="3200" b="0">
                <a:solidFill>
                  <a:srgbClr val="FFFFFF"/>
                </a:solidFill>
                <a:latin typeface="+mn-lt"/>
                <a:ea typeface="+mn-ea"/>
                <a:cs typeface="+mn-cs"/>
                <a:sym typeface="Helvetica Neue Medium"/>
              </a:defRPr>
            </a:pPr>
            <a:r>
              <a:t>Next</a:t>
            </a:r>
          </a:p>
        </p:txBody>
      </p:sp>
      <p:pic>
        <p:nvPicPr>
          <p:cNvPr id="218" name="Image" descr="Image"/>
          <p:cNvPicPr>
            <a:picLocks noChangeAspect="1"/>
          </p:cNvPicPr>
          <p:nvPr/>
        </p:nvPicPr>
        <p:blipFill>
          <a:blip r:embed="rId5">
            <a:extLst/>
          </a:blip>
          <a:stretch>
            <a:fillRect/>
          </a:stretch>
        </p:blipFill>
        <p:spPr>
          <a:xfrm>
            <a:off x="21244131" y="5944651"/>
            <a:ext cx="403313" cy="316890"/>
          </a:xfrm>
          <a:prstGeom prst="rect">
            <a:avLst/>
          </a:prstGeom>
          <a:ln w="12700">
            <a:miter lim="400000"/>
          </a:ln>
        </p:spPr>
      </p:pic>
      <p:pic>
        <p:nvPicPr>
          <p:cNvPr id="219" name="Rectangle" descr="Rectangle"/>
          <p:cNvPicPr>
            <a:picLocks/>
          </p:cNvPicPr>
          <p:nvPr/>
        </p:nvPicPr>
        <p:blipFill>
          <a:blip r:embed="rId6">
            <a:extLst/>
          </a:blip>
          <a:stretch>
            <a:fillRect/>
          </a:stretch>
        </p:blipFill>
        <p:spPr>
          <a:xfrm>
            <a:off x="4454117" y="8333856"/>
            <a:ext cx="522287" cy="389881"/>
          </a:xfrm>
          <a:prstGeom prst="rect">
            <a:avLst/>
          </a:prstGeom>
        </p:spPr>
      </p:pic>
      <p:sp>
        <p:nvSpPr>
          <p:cNvPr id="221" name="2"/>
          <p:cNvSpPr/>
          <p:nvPr/>
        </p:nvSpPr>
        <p:spPr>
          <a:xfrm>
            <a:off x="3624250" y="75381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2</a:t>
            </a:r>
          </a:p>
        </p:txBody>
      </p:sp>
      <p:pic>
        <p:nvPicPr>
          <p:cNvPr id="222" name="Image" descr="Image"/>
          <p:cNvPicPr>
            <a:picLocks noChangeAspect="1"/>
          </p:cNvPicPr>
          <p:nvPr/>
        </p:nvPicPr>
        <p:blipFill>
          <a:blip r:embed="rId7">
            <a:extLst/>
          </a:blip>
          <a:stretch>
            <a:fillRect/>
          </a:stretch>
        </p:blipFill>
        <p:spPr>
          <a:xfrm>
            <a:off x="5807231" y="6304678"/>
            <a:ext cx="9659803" cy="5693902"/>
          </a:xfrm>
          <a:prstGeom prst="rect">
            <a:avLst/>
          </a:prstGeom>
          <a:ln w="12700">
            <a:miter lim="400000"/>
          </a:ln>
        </p:spPr>
      </p:pic>
      <p:pic>
        <p:nvPicPr>
          <p:cNvPr id="223" name="Rectangle" descr="Rectangle"/>
          <p:cNvPicPr>
            <a:picLocks/>
          </p:cNvPicPr>
          <p:nvPr/>
        </p:nvPicPr>
        <p:blipFill>
          <a:blip r:embed="rId8">
            <a:extLst/>
          </a:blip>
          <a:stretch>
            <a:fillRect/>
          </a:stretch>
        </p:blipFill>
        <p:spPr>
          <a:xfrm>
            <a:off x="7171917" y="9337972"/>
            <a:ext cx="4361457" cy="577107"/>
          </a:xfrm>
          <a:prstGeom prst="rect">
            <a:avLst/>
          </a:prstGeom>
        </p:spPr>
      </p:pic>
      <p:pic>
        <p:nvPicPr>
          <p:cNvPr id="225" name="Rectangle" descr="Rectangle"/>
          <p:cNvPicPr>
            <a:picLocks/>
          </p:cNvPicPr>
          <p:nvPr/>
        </p:nvPicPr>
        <p:blipFill>
          <a:blip r:embed="rId9">
            <a:extLst/>
          </a:blip>
          <a:stretch>
            <a:fillRect/>
          </a:stretch>
        </p:blipFill>
        <p:spPr>
          <a:xfrm>
            <a:off x="13128564" y="10365856"/>
            <a:ext cx="1393130" cy="577107"/>
          </a:xfrm>
          <a:prstGeom prst="rect">
            <a:avLst/>
          </a:prstGeom>
        </p:spPr>
      </p:pic>
      <p:sp>
        <p:nvSpPr>
          <p:cNvPr id="227" name="4"/>
          <p:cNvSpPr/>
          <p:nvPr/>
        </p:nvSpPr>
        <p:spPr>
          <a:xfrm>
            <a:off x="12285650" y="95701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4</a:t>
            </a:r>
          </a:p>
        </p:txBody>
      </p:sp>
      <p:sp>
        <p:nvSpPr>
          <p:cNvPr id="228" name="3"/>
          <p:cNvSpPr/>
          <p:nvPr/>
        </p:nvSpPr>
        <p:spPr>
          <a:xfrm>
            <a:off x="6388100" y="85541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 descr="Image"/>
          <p:cNvPicPr>
            <a:picLocks noChangeAspect="1"/>
          </p:cNvPicPr>
          <p:nvPr/>
        </p:nvPicPr>
        <p:blipFill>
          <a:blip r:embed="rId2">
            <a:extLst/>
          </a:blip>
          <a:stretch>
            <a:fillRect/>
          </a:stretch>
        </p:blipFill>
        <p:spPr>
          <a:xfrm>
            <a:off x="15494000" y="11366500"/>
            <a:ext cx="8966200" cy="2336800"/>
          </a:xfrm>
          <a:prstGeom prst="rect">
            <a:avLst/>
          </a:prstGeom>
          <a:ln w="12700">
            <a:miter lim="400000"/>
          </a:ln>
        </p:spPr>
      </p:pic>
      <p:sp>
        <p:nvSpPr>
          <p:cNvPr id="231" name="Einstellen der JavaFX-Version"/>
          <p:cNvSpPr txBox="1">
            <a:spLocks noGrp="1"/>
          </p:cNvSpPr>
          <p:nvPr>
            <p:ph type="title"/>
          </p:nvPr>
        </p:nvSpPr>
        <p:spPr>
          <a:prstGeom prst="rect">
            <a:avLst/>
          </a:prstGeom>
        </p:spPr>
        <p:txBody>
          <a:bodyPr/>
          <a:lstStyle/>
          <a:p>
            <a:r>
              <a:t>Einstellen der JavaFX-Version</a:t>
            </a:r>
          </a:p>
        </p:txBody>
      </p:sp>
      <p:pic>
        <p:nvPicPr>
          <p:cNvPr id="232" name="Image" descr="Image"/>
          <p:cNvPicPr>
            <a:picLocks noChangeAspect="1"/>
          </p:cNvPicPr>
          <p:nvPr/>
        </p:nvPicPr>
        <p:blipFill>
          <a:blip r:embed="rId3">
            <a:extLst/>
          </a:blip>
          <a:stretch>
            <a:fillRect/>
          </a:stretch>
        </p:blipFill>
        <p:spPr>
          <a:xfrm>
            <a:off x="4946650" y="2413000"/>
            <a:ext cx="14490700" cy="10337800"/>
          </a:xfrm>
          <a:prstGeom prst="rect">
            <a:avLst/>
          </a:prstGeom>
          <a:ln w="12700">
            <a:miter lim="400000"/>
          </a:ln>
        </p:spPr>
      </p:pic>
      <p:pic>
        <p:nvPicPr>
          <p:cNvPr id="233" name="Rectangle" descr="Rectangle"/>
          <p:cNvPicPr>
            <a:picLocks/>
          </p:cNvPicPr>
          <p:nvPr/>
        </p:nvPicPr>
        <p:blipFill>
          <a:blip r:embed="rId4">
            <a:extLst/>
          </a:blip>
          <a:stretch>
            <a:fillRect/>
          </a:stretch>
        </p:blipFill>
        <p:spPr>
          <a:xfrm>
            <a:off x="6003517" y="8092556"/>
            <a:ext cx="522287" cy="389881"/>
          </a:xfrm>
          <a:prstGeom prst="rect">
            <a:avLst/>
          </a:prstGeom>
        </p:spPr>
      </p:pic>
      <p:pic>
        <p:nvPicPr>
          <p:cNvPr id="235" name="Line" descr="Line"/>
          <p:cNvPicPr>
            <a:picLocks/>
          </p:cNvPicPr>
          <p:nvPr/>
        </p:nvPicPr>
        <p:blipFill>
          <a:blip r:embed="rId5">
            <a:extLst/>
          </a:blip>
          <a:stretch>
            <a:fillRect/>
          </a:stretch>
        </p:blipFill>
        <p:spPr>
          <a:xfrm>
            <a:off x="6438900" y="8129432"/>
            <a:ext cx="3002378" cy="352235"/>
          </a:xfrm>
          <a:prstGeom prst="rect">
            <a:avLst/>
          </a:prstGeom>
        </p:spPr>
      </p:pic>
      <p:sp>
        <p:nvSpPr>
          <p:cNvPr id="237" name="Arrow"/>
          <p:cNvSpPr/>
          <p:nvPr/>
        </p:nvSpPr>
        <p:spPr>
          <a:xfrm>
            <a:off x="14566900" y="12763500"/>
            <a:ext cx="1270000"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38" name="Image" descr="Image"/>
          <p:cNvPicPr>
            <a:picLocks noChangeAspect="1"/>
          </p:cNvPicPr>
          <p:nvPr/>
        </p:nvPicPr>
        <p:blipFill>
          <a:blip r:embed="rId6">
            <a:extLst/>
          </a:blip>
          <a:stretch>
            <a:fillRect/>
          </a:stretch>
        </p:blipFill>
        <p:spPr>
          <a:xfrm>
            <a:off x="8013700" y="5801667"/>
            <a:ext cx="8966201" cy="6332063"/>
          </a:xfrm>
          <a:prstGeom prst="rect">
            <a:avLst/>
          </a:prstGeom>
          <a:ln w="12700">
            <a:miter lim="400000"/>
          </a:ln>
        </p:spPr>
      </p:pic>
      <p:pic>
        <p:nvPicPr>
          <p:cNvPr id="239" name="Rectangle" descr="Rectangle"/>
          <p:cNvPicPr>
            <a:picLocks/>
          </p:cNvPicPr>
          <p:nvPr/>
        </p:nvPicPr>
        <p:blipFill>
          <a:blip r:embed="rId7">
            <a:extLst/>
          </a:blip>
          <a:stretch>
            <a:fillRect/>
          </a:stretch>
        </p:blipFill>
        <p:spPr>
          <a:xfrm>
            <a:off x="11020017" y="8441059"/>
            <a:ext cx="2574401" cy="639417"/>
          </a:xfrm>
          <a:prstGeom prst="rect">
            <a:avLst/>
          </a:prstGeom>
        </p:spPr>
      </p:pic>
      <p:pic>
        <p:nvPicPr>
          <p:cNvPr id="241" name="Rectangle" descr="Rectangle"/>
          <p:cNvPicPr>
            <a:picLocks/>
          </p:cNvPicPr>
          <p:nvPr/>
        </p:nvPicPr>
        <p:blipFill>
          <a:blip r:embed="rId7">
            <a:extLst/>
          </a:blip>
          <a:stretch>
            <a:fillRect/>
          </a:stretch>
        </p:blipFill>
        <p:spPr>
          <a:xfrm>
            <a:off x="11020017" y="7602859"/>
            <a:ext cx="2574401" cy="639417"/>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Archetype konfiguriert"/>
          <p:cNvSpPr txBox="1">
            <a:spLocks noGrp="1"/>
          </p:cNvSpPr>
          <p:nvPr>
            <p:ph type="title"/>
          </p:nvPr>
        </p:nvSpPr>
        <p:spPr>
          <a:prstGeom prst="rect">
            <a:avLst/>
          </a:prstGeom>
        </p:spPr>
        <p:txBody>
          <a:bodyPr/>
          <a:lstStyle/>
          <a:p>
            <a:r>
              <a:t>Archetype konfiguriert</a:t>
            </a:r>
          </a:p>
        </p:txBody>
      </p:sp>
      <p:pic>
        <p:nvPicPr>
          <p:cNvPr id="245" name="Image" descr="Image"/>
          <p:cNvPicPr>
            <a:picLocks noChangeAspect="1"/>
          </p:cNvPicPr>
          <p:nvPr/>
        </p:nvPicPr>
        <p:blipFill>
          <a:blip r:embed="rId2">
            <a:extLst/>
          </a:blip>
          <a:stretch>
            <a:fillRect/>
          </a:stretch>
        </p:blipFill>
        <p:spPr>
          <a:xfrm>
            <a:off x="3953536" y="1920403"/>
            <a:ext cx="16476928" cy="1175479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rojektname und Speicherort festlegen"/>
          <p:cNvSpPr txBox="1">
            <a:spLocks noGrp="1"/>
          </p:cNvSpPr>
          <p:nvPr>
            <p:ph type="title"/>
          </p:nvPr>
        </p:nvSpPr>
        <p:spPr>
          <a:prstGeom prst="rect">
            <a:avLst/>
          </a:prstGeom>
        </p:spPr>
        <p:txBody>
          <a:bodyPr/>
          <a:lstStyle>
            <a:lvl1pPr defTabSz="668655">
              <a:defRPr sz="9072"/>
            </a:lvl1pPr>
          </a:lstStyle>
          <a:p>
            <a:r>
              <a:t>Projektname und Speicherort festlegen</a:t>
            </a:r>
          </a:p>
        </p:txBody>
      </p:sp>
      <p:pic>
        <p:nvPicPr>
          <p:cNvPr id="248" name="Image" descr="Image"/>
          <p:cNvPicPr>
            <a:picLocks noChangeAspect="1"/>
          </p:cNvPicPr>
          <p:nvPr/>
        </p:nvPicPr>
        <p:blipFill>
          <a:blip r:embed="rId2">
            <a:extLst/>
          </a:blip>
          <a:stretch>
            <a:fillRect/>
          </a:stretch>
        </p:blipFill>
        <p:spPr>
          <a:xfrm>
            <a:off x="-505074" y="3285762"/>
            <a:ext cx="25394148" cy="1811642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er Download (Sync) wird durchgeführt"/>
          <p:cNvSpPr txBox="1">
            <a:spLocks noGrp="1"/>
          </p:cNvSpPr>
          <p:nvPr>
            <p:ph type="title"/>
          </p:nvPr>
        </p:nvSpPr>
        <p:spPr>
          <a:prstGeom prst="rect">
            <a:avLst/>
          </a:prstGeom>
        </p:spPr>
        <p:txBody>
          <a:bodyPr/>
          <a:lstStyle>
            <a:lvl1pPr defTabSz="660400">
              <a:defRPr sz="8960"/>
            </a:lvl1pPr>
          </a:lstStyle>
          <a:p>
            <a:r>
              <a:t>Der Download (Sync) wird durchgeführt</a:t>
            </a:r>
          </a:p>
        </p:txBody>
      </p:sp>
      <p:pic>
        <p:nvPicPr>
          <p:cNvPr id="251" name="Image" descr="Image"/>
          <p:cNvPicPr>
            <a:picLocks noChangeAspect="1"/>
          </p:cNvPicPr>
          <p:nvPr/>
        </p:nvPicPr>
        <p:blipFill>
          <a:blip r:embed="rId2">
            <a:extLst/>
          </a:blip>
          <a:stretch>
            <a:fillRect/>
          </a:stretch>
        </p:blipFill>
        <p:spPr>
          <a:xfrm>
            <a:off x="3714750" y="2146300"/>
            <a:ext cx="16954500" cy="120396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p:cNvSpPr txBox="1">
            <a:spLocks noGrp="1"/>
          </p:cNvSpPr>
          <p:nvPr>
            <p:ph type="title"/>
          </p:nvPr>
        </p:nvSpPr>
        <p:spPr>
          <a:prstGeom prst="rect">
            <a:avLst/>
          </a:prstGeom>
        </p:spPr>
        <p:txBody>
          <a:bodyPr/>
          <a:lstStyle/>
          <a:p>
            <a:endParaRPr/>
          </a:p>
        </p:txBody>
      </p:sp>
      <p:pic>
        <p:nvPicPr>
          <p:cNvPr id="254" name="Image" descr="Image"/>
          <p:cNvPicPr>
            <a:picLocks noChangeAspect="1"/>
          </p:cNvPicPr>
          <p:nvPr/>
        </p:nvPicPr>
        <p:blipFill>
          <a:blip r:embed="rId2">
            <a:extLst/>
          </a:blip>
          <a:stretch>
            <a:fillRect/>
          </a:stretch>
        </p:blipFill>
        <p:spPr>
          <a:xfrm>
            <a:off x="3714750" y="838200"/>
            <a:ext cx="16954500" cy="12039600"/>
          </a:xfrm>
          <a:prstGeom prst="rect">
            <a:avLst/>
          </a:prstGeom>
          <a:ln w="12700">
            <a:miter lim="400000"/>
          </a:ln>
        </p:spPr>
      </p:pic>
      <p:pic>
        <p:nvPicPr>
          <p:cNvPr id="255" name="Rectangle" descr="Rectangle"/>
          <p:cNvPicPr>
            <a:picLocks/>
          </p:cNvPicPr>
          <p:nvPr/>
        </p:nvPicPr>
        <p:blipFill>
          <a:blip r:embed="rId3">
            <a:extLst/>
          </a:blip>
          <a:stretch>
            <a:fillRect/>
          </a:stretch>
        </p:blipFill>
        <p:spPr>
          <a:xfrm>
            <a:off x="16684217" y="10837477"/>
            <a:ext cx="1788070" cy="389881"/>
          </a:xfrm>
          <a:prstGeom prst="rect">
            <a:avLst/>
          </a:prstGeom>
        </p:spPr>
      </p:pic>
      <p:sp>
        <p:nvSpPr>
          <p:cNvPr id="257" name="Leider sind die Versionsnummern nicht am neuesten Stand."/>
          <p:cNvSpPr/>
          <p:nvPr/>
        </p:nvSpPr>
        <p:spPr>
          <a:xfrm>
            <a:off x="8895829" y="6524585"/>
            <a:ext cx="5628036" cy="3194845"/>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Leider sind die Versionsnummern nicht am neuesten Stand.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2">
            <a:extLst/>
          </a:blip>
          <a:stretch>
            <a:fillRect/>
          </a:stretch>
        </p:blipFill>
        <p:spPr>
          <a:xfrm>
            <a:off x="964716" y="1877155"/>
            <a:ext cx="16078201" cy="12788901"/>
          </a:xfrm>
          <a:prstGeom prst="rect">
            <a:avLst/>
          </a:prstGeom>
          <a:ln w="12700">
            <a:miter lim="400000"/>
          </a:ln>
        </p:spPr>
      </p:pic>
      <p:sp>
        <p:nvSpPr>
          <p:cNvPr id="260" name="… oder: um die neuesten Versionsnummern zu ersehen, einfach im mvnrepository nachsehen (siehe nächste Seite)"/>
          <p:cNvSpPr/>
          <p:nvPr/>
        </p:nvSpPr>
        <p:spPr>
          <a:xfrm>
            <a:off x="17068800" y="8636000"/>
            <a:ext cx="6705600" cy="453042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r>
              <a:t>… oder: um die neuesten Versionsnummern zu ersehen, einfach im mvnrepository nachsehen (siehe nächste Seite)</a:t>
            </a:r>
          </a:p>
        </p:txBody>
      </p:sp>
      <p:sp>
        <p:nvSpPr>
          <p:cNvPr id="261" name="Versionsnummern aktualisieren"/>
          <p:cNvSpPr txBox="1">
            <a:spLocks noGrp="1"/>
          </p:cNvSpPr>
          <p:nvPr>
            <p:ph type="title"/>
          </p:nvPr>
        </p:nvSpPr>
        <p:spPr>
          <a:prstGeom prst="rect">
            <a:avLst/>
          </a:prstGeom>
        </p:spPr>
        <p:txBody>
          <a:bodyPr/>
          <a:lstStyle/>
          <a:p>
            <a:r>
              <a:t>Versionsnummern aktualisieren</a:t>
            </a:r>
          </a:p>
        </p:txBody>
      </p:sp>
      <p:pic>
        <p:nvPicPr>
          <p:cNvPr id="262" name="Rectangle" descr="Rectangle"/>
          <p:cNvPicPr>
            <a:picLocks/>
          </p:cNvPicPr>
          <p:nvPr/>
        </p:nvPicPr>
        <p:blipFill>
          <a:blip r:embed="rId3">
            <a:extLst/>
          </a:blip>
          <a:stretch>
            <a:fillRect/>
          </a:stretch>
        </p:blipFill>
        <p:spPr>
          <a:xfrm>
            <a:off x="7763954" y="6989377"/>
            <a:ext cx="541188" cy="389881"/>
          </a:xfrm>
          <a:prstGeom prst="rect">
            <a:avLst/>
          </a:prstGeom>
        </p:spPr>
      </p:pic>
      <p:pic>
        <p:nvPicPr>
          <p:cNvPr id="264" name="Rectangle" descr="Rectangle"/>
          <p:cNvPicPr>
            <a:picLocks/>
          </p:cNvPicPr>
          <p:nvPr/>
        </p:nvPicPr>
        <p:blipFill>
          <a:blip r:embed="rId4">
            <a:extLst/>
          </a:blip>
          <a:stretch>
            <a:fillRect/>
          </a:stretch>
        </p:blipFill>
        <p:spPr>
          <a:xfrm>
            <a:off x="8131025" y="8853494"/>
            <a:ext cx="812099" cy="333870"/>
          </a:xfrm>
          <a:prstGeom prst="rect">
            <a:avLst/>
          </a:prstGeom>
        </p:spPr>
      </p:pic>
      <p:pic>
        <p:nvPicPr>
          <p:cNvPr id="266" name="Rectangle" descr="Rectangle"/>
          <p:cNvPicPr>
            <a:picLocks/>
          </p:cNvPicPr>
          <p:nvPr/>
        </p:nvPicPr>
        <p:blipFill>
          <a:blip r:embed="rId5">
            <a:extLst/>
          </a:blip>
          <a:stretch>
            <a:fillRect/>
          </a:stretch>
        </p:blipFill>
        <p:spPr>
          <a:xfrm>
            <a:off x="8179089" y="10656197"/>
            <a:ext cx="779805" cy="375988"/>
          </a:xfrm>
          <a:prstGeom prst="rect">
            <a:avLst/>
          </a:prstGeom>
        </p:spPr>
      </p:pic>
      <p:sp>
        <p:nvSpPr>
          <p:cNvPr id="268" name="https://mvnrepository.com/repos/central"/>
          <p:cNvSpPr txBox="1"/>
          <p:nvPr/>
        </p:nvSpPr>
        <p:spPr>
          <a:xfrm>
            <a:off x="17293526" y="6100622"/>
            <a:ext cx="6052948" cy="498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b="0" u="sng">
                <a:solidFill>
                  <a:srgbClr val="FFFFFF"/>
                </a:solidFill>
                <a:hlinkClick r:id="rId6"/>
              </a:defRPr>
            </a:lvl1pPr>
          </a:lstStyle>
          <a:p>
            <a:pPr>
              <a:defRPr u="none"/>
            </a:pPr>
            <a:r>
              <a:rPr u="sng">
                <a:hlinkClick r:id="rId6"/>
              </a:rPr>
              <a:t>https://mvnrepository.com/repos/central</a:t>
            </a:r>
          </a:p>
        </p:txBody>
      </p:sp>
      <p:pic>
        <p:nvPicPr>
          <p:cNvPr id="269" name="Rectangle" descr="Rectangle"/>
          <p:cNvPicPr>
            <a:picLocks/>
          </p:cNvPicPr>
          <p:nvPr/>
        </p:nvPicPr>
        <p:blipFill>
          <a:blip r:embed="rId7">
            <a:extLst/>
          </a:blip>
          <a:stretch>
            <a:fillRect/>
          </a:stretch>
        </p:blipFill>
        <p:spPr>
          <a:xfrm>
            <a:off x="12188450" y="6765082"/>
            <a:ext cx="1596181" cy="389881"/>
          </a:xfrm>
          <a:prstGeom prst="rect">
            <a:avLst/>
          </a:prstGeom>
        </p:spPr>
      </p:pic>
      <p:pic>
        <p:nvPicPr>
          <p:cNvPr id="271" name="Rectangle" descr="Rectangle"/>
          <p:cNvPicPr>
            <a:picLocks/>
          </p:cNvPicPr>
          <p:nvPr/>
        </p:nvPicPr>
        <p:blipFill>
          <a:blip r:embed="rId3">
            <a:extLst/>
          </a:blip>
          <a:stretch>
            <a:fillRect/>
          </a:stretch>
        </p:blipFill>
        <p:spPr>
          <a:xfrm>
            <a:off x="12883629" y="3640882"/>
            <a:ext cx="541188" cy="389881"/>
          </a:xfrm>
          <a:prstGeom prst="rect">
            <a:avLst/>
          </a:prstGeom>
        </p:spPr>
      </p:pic>
      <p:sp>
        <p:nvSpPr>
          <p:cNvPr id="273" name="mit ^-&lt;Space&gt; kann man sich die Versionen ansehen …"/>
          <p:cNvSpPr/>
          <p:nvPr/>
        </p:nvSpPr>
        <p:spPr>
          <a:xfrm>
            <a:off x="17069296" y="2641600"/>
            <a:ext cx="6704608" cy="534933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r>
              <a:t>mit ^-&lt;Space&gt; kann man sich die Versionen ansehen … </a:t>
            </a: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p:txBody>
      </p:sp>
      <p:pic>
        <p:nvPicPr>
          <p:cNvPr id="274" name="Image" descr="Image"/>
          <p:cNvPicPr>
            <a:picLocks noChangeAspect="1"/>
          </p:cNvPicPr>
          <p:nvPr/>
        </p:nvPicPr>
        <p:blipFill>
          <a:blip r:embed="rId8">
            <a:extLst/>
          </a:blip>
          <a:stretch>
            <a:fillRect/>
          </a:stretch>
        </p:blipFill>
        <p:spPr>
          <a:xfrm>
            <a:off x="17665700" y="4185964"/>
            <a:ext cx="5765800" cy="25146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JavaFX: Eigenschaften"/>
          <p:cNvSpPr txBox="1">
            <a:spLocks noGrp="1"/>
          </p:cNvSpPr>
          <p:nvPr>
            <p:ph type="title"/>
          </p:nvPr>
        </p:nvSpPr>
        <p:spPr>
          <a:prstGeom prst="rect">
            <a:avLst/>
          </a:prstGeom>
        </p:spPr>
        <p:txBody>
          <a:bodyPr/>
          <a:lstStyle/>
          <a:p>
            <a:r>
              <a:t>JavaFX: Eigenschaften</a:t>
            </a:r>
          </a:p>
        </p:txBody>
      </p:sp>
      <p:sp>
        <p:nvSpPr>
          <p:cNvPr id="126" name="Ab Java 7 Standard UI-Framework…"/>
          <p:cNvSpPr txBox="1">
            <a:spLocks noGrp="1"/>
          </p:cNvSpPr>
          <p:nvPr>
            <p:ph type="body" idx="1"/>
          </p:nvPr>
        </p:nvSpPr>
        <p:spPr>
          <a:prstGeom prst="rect">
            <a:avLst/>
          </a:prstGeom>
        </p:spPr>
        <p:txBody>
          <a:bodyPr/>
          <a:lstStyle/>
          <a:p>
            <a:pPr marL="412750" indent="-412750" defTabSz="536575">
              <a:spcBef>
                <a:spcPts val="3800"/>
              </a:spcBef>
              <a:defRPr sz="3120"/>
            </a:pPr>
            <a:r>
              <a:t>Ab Java 7 Standard UI-Framework</a:t>
            </a:r>
          </a:p>
          <a:p>
            <a:pPr marL="825500" lvl="1" indent="-412750" defTabSz="536575">
              <a:spcBef>
                <a:spcPts val="3800"/>
              </a:spcBef>
              <a:defRPr sz="3120"/>
            </a:pPr>
            <a:r>
              <a:t>Ersetzt Vorgängerversionen AWT &amp; Swing</a:t>
            </a:r>
          </a:p>
          <a:p>
            <a:pPr marL="412750" indent="-412750" defTabSz="536575">
              <a:spcBef>
                <a:spcPts val="3800"/>
              </a:spcBef>
              <a:defRPr sz="3120"/>
            </a:pPr>
            <a:r>
              <a:t>Definition des UI </a:t>
            </a:r>
          </a:p>
          <a:p>
            <a:pPr marL="825500" lvl="1" indent="-412750" defTabSz="536575">
              <a:spcBef>
                <a:spcPts val="3800"/>
              </a:spcBef>
              <a:defRPr sz="3120"/>
            </a:pPr>
            <a:r>
              <a:t>mittels Code </a:t>
            </a:r>
          </a:p>
          <a:p>
            <a:pPr marL="825500" lvl="1" indent="-412750" defTabSz="536575">
              <a:spcBef>
                <a:spcPts val="3800"/>
              </a:spcBef>
              <a:defRPr sz="3120"/>
            </a:pPr>
            <a:r>
              <a:t>oder Markup-Language (FXML) möglich</a:t>
            </a:r>
          </a:p>
          <a:p>
            <a:pPr marL="412750" indent="-412750" defTabSz="536575">
              <a:spcBef>
                <a:spcPts val="3800"/>
              </a:spcBef>
              <a:defRPr sz="3120"/>
            </a:pPr>
            <a:r>
              <a:t>Scene Builder für UI-Design</a:t>
            </a:r>
          </a:p>
          <a:p>
            <a:pPr marL="825500" lvl="1" indent="-412750" defTabSz="536575">
              <a:spcBef>
                <a:spcPts val="3800"/>
              </a:spcBef>
              <a:defRPr sz="3120"/>
            </a:pPr>
            <a:r>
              <a:t>Layoutgestaltung mit Cascading Style Sheets (css)</a:t>
            </a:r>
          </a:p>
          <a:p>
            <a:pPr marL="825500" lvl="1" indent="-412750" defTabSz="536575">
              <a:spcBef>
                <a:spcPts val="3800"/>
              </a:spcBef>
              <a:defRPr sz="3120"/>
            </a:pPr>
            <a:r>
              <a:t>Umfangreiche 2D-Funktionalitäten (Schatten, Transformationen, ….), auch 3D-Features</a:t>
            </a:r>
          </a:p>
          <a:p>
            <a:pPr marL="412750" indent="-412750" defTabSz="536575">
              <a:spcBef>
                <a:spcPts val="3800"/>
              </a:spcBef>
              <a:defRPr sz="3120"/>
            </a:pPr>
            <a:r>
              <a:t>Im März 2018 kündigte Oracle an, JavaFX als openJFX im Rahmen eines eigenständigen Projektes von der Community weiterführen zu lassen. Es ist derzeit nicht mehr in JavaSE enthalten und muß als Dependency ins Projekt eingefügt werden.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2264680" y="2819400"/>
            <a:ext cx="19655775" cy="10461149"/>
          </a:xfrm>
          <a:prstGeom prst="rect">
            <a:avLst/>
          </a:prstGeom>
          <a:ln w="12700">
            <a:miter lim="400000"/>
          </a:ln>
        </p:spPr>
      </p:pic>
      <p:sp>
        <p:nvSpPr>
          <p:cNvPr id="277" name="https://mvnrepository.com"/>
          <p:cNvSpPr txBox="1">
            <a:spLocks noGrp="1"/>
          </p:cNvSpPr>
          <p:nvPr>
            <p:ph type="title"/>
          </p:nvPr>
        </p:nvSpPr>
        <p:spPr>
          <a:prstGeom prst="rect">
            <a:avLst/>
          </a:prstGeom>
        </p:spPr>
        <p:txBody>
          <a:bodyPr/>
          <a:lstStyle/>
          <a:p>
            <a:r>
              <a:t>https://mvnrepository.com</a:t>
            </a:r>
          </a:p>
        </p:txBody>
      </p:sp>
      <p:pic>
        <p:nvPicPr>
          <p:cNvPr id="278" name="Rectangle" descr="Rectangle"/>
          <p:cNvPicPr>
            <a:picLocks/>
          </p:cNvPicPr>
          <p:nvPr/>
        </p:nvPicPr>
        <p:blipFill>
          <a:blip r:embed="rId3">
            <a:extLst/>
          </a:blip>
          <a:stretch>
            <a:fillRect/>
          </a:stretch>
        </p:blipFill>
        <p:spPr>
          <a:xfrm>
            <a:off x="6979231" y="9166417"/>
            <a:ext cx="900557" cy="389881"/>
          </a:xfrm>
          <a:prstGeom prst="rect">
            <a:avLst/>
          </a:prstGeom>
        </p:spPr>
      </p:pic>
      <p:sp>
        <p:nvSpPr>
          <p:cNvPr id="280" name="Im mvnrepository kann man sich alle verfügbaren Versionen ansehen"/>
          <p:cNvSpPr/>
          <p:nvPr/>
        </p:nvSpPr>
        <p:spPr>
          <a:xfrm>
            <a:off x="15022746" y="3882847"/>
            <a:ext cx="7915812" cy="374905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Im mvnrepository kann man sich alle verfügbaren Versionen ansehen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Ergebnis"/>
          <p:cNvSpPr txBox="1">
            <a:spLocks noGrp="1"/>
          </p:cNvSpPr>
          <p:nvPr>
            <p:ph type="title"/>
          </p:nvPr>
        </p:nvSpPr>
        <p:spPr>
          <a:prstGeom prst="rect">
            <a:avLst/>
          </a:prstGeom>
        </p:spPr>
        <p:txBody>
          <a:bodyPr/>
          <a:lstStyle/>
          <a:p>
            <a:r>
              <a:t>Ergebnis</a:t>
            </a:r>
          </a:p>
        </p:txBody>
      </p:sp>
      <p:pic>
        <p:nvPicPr>
          <p:cNvPr id="283" name="Image" descr="Image"/>
          <p:cNvPicPr>
            <a:picLocks noChangeAspect="1"/>
          </p:cNvPicPr>
          <p:nvPr/>
        </p:nvPicPr>
        <p:blipFill>
          <a:blip r:embed="rId2">
            <a:extLst/>
          </a:blip>
          <a:stretch>
            <a:fillRect/>
          </a:stretch>
        </p:blipFill>
        <p:spPr>
          <a:xfrm>
            <a:off x="5446748" y="2290374"/>
            <a:ext cx="13490504" cy="1101485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Eigene Configuration erstellen"/>
          <p:cNvSpPr txBox="1">
            <a:spLocks noGrp="1"/>
          </p:cNvSpPr>
          <p:nvPr>
            <p:ph type="title"/>
          </p:nvPr>
        </p:nvSpPr>
        <p:spPr>
          <a:prstGeom prst="rect">
            <a:avLst/>
          </a:prstGeom>
        </p:spPr>
        <p:txBody>
          <a:bodyPr/>
          <a:lstStyle/>
          <a:p>
            <a:r>
              <a:t>Eigene Configuration erstellen</a:t>
            </a:r>
          </a:p>
        </p:txBody>
      </p:sp>
      <p:pic>
        <p:nvPicPr>
          <p:cNvPr id="286" name="Image" descr="Image"/>
          <p:cNvPicPr>
            <a:picLocks noChangeAspect="1"/>
          </p:cNvPicPr>
          <p:nvPr/>
        </p:nvPicPr>
        <p:blipFill>
          <a:blip r:embed="rId2">
            <a:extLst/>
          </a:blip>
          <a:stretch>
            <a:fillRect/>
          </a:stretch>
        </p:blipFill>
        <p:spPr>
          <a:xfrm>
            <a:off x="903826" y="2652976"/>
            <a:ext cx="22957347" cy="16883973"/>
          </a:xfrm>
          <a:prstGeom prst="rect">
            <a:avLst/>
          </a:prstGeom>
          <a:ln w="12700">
            <a:miter lim="400000"/>
          </a:ln>
        </p:spPr>
      </p:pic>
      <p:pic>
        <p:nvPicPr>
          <p:cNvPr id="287" name="Rectangle" descr="Rectangle"/>
          <p:cNvPicPr>
            <a:picLocks/>
          </p:cNvPicPr>
          <p:nvPr/>
        </p:nvPicPr>
        <p:blipFill>
          <a:blip r:embed="rId3">
            <a:extLst/>
          </a:blip>
          <a:stretch>
            <a:fillRect/>
          </a:stretch>
        </p:blipFill>
        <p:spPr>
          <a:xfrm>
            <a:off x="17014417" y="8500677"/>
            <a:ext cx="1666900" cy="433884"/>
          </a:xfrm>
          <a:prstGeom prst="rect">
            <a:avLst/>
          </a:prstGeom>
        </p:spPr>
      </p:pic>
      <p:pic>
        <p:nvPicPr>
          <p:cNvPr id="289" name="Image" descr="Image"/>
          <p:cNvPicPr>
            <a:picLocks noChangeAspect="1"/>
          </p:cNvPicPr>
          <p:nvPr/>
        </p:nvPicPr>
        <p:blipFill>
          <a:blip r:embed="rId4">
            <a:extLst/>
          </a:blip>
          <a:stretch>
            <a:fillRect/>
          </a:stretch>
        </p:blipFill>
        <p:spPr>
          <a:xfrm>
            <a:off x="17938750" y="8347507"/>
            <a:ext cx="5826625" cy="4957256"/>
          </a:xfrm>
          <a:prstGeom prst="rect">
            <a:avLst/>
          </a:prstGeom>
          <a:ln w="12700">
            <a:miter lim="400000"/>
          </a:ln>
        </p:spPr>
      </p:pic>
      <p:pic>
        <p:nvPicPr>
          <p:cNvPr id="290" name="Rectangle" descr="Rectangle"/>
          <p:cNvPicPr>
            <a:picLocks/>
          </p:cNvPicPr>
          <p:nvPr/>
        </p:nvPicPr>
        <p:blipFill>
          <a:blip r:embed="rId5">
            <a:extLst/>
          </a:blip>
          <a:stretch>
            <a:fillRect/>
          </a:stretch>
        </p:blipFill>
        <p:spPr>
          <a:xfrm>
            <a:off x="18335217" y="9770677"/>
            <a:ext cx="5033690" cy="433884"/>
          </a:xfrm>
          <a:prstGeom prst="rect">
            <a:avLst/>
          </a:prstGeom>
        </p:spPr>
      </p:pic>
      <p:sp>
        <p:nvSpPr>
          <p:cNvPr id="292" name="Das Projekt muss nach Aktualisierungen immer neu compiliert werden. Um diese beiden Arbeitsschritte (javafx:compile und javafx:run) in einem Schritt zusammenzulegen, wird eine eigene Konfiguration erstellt:"/>
          <p:cNvSpPr/>
          <p:nvPr/>
        </p:nvSpPr>
        <p:spPr>
          <a:xfrm>
            <a:off x="596900" y="7696200"/>
            <a:ext cx="9022358" cy="5277694"/>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Das Projekt muss nach Aktualisierungen immer neu compiliert werden. Um diese beiden Arbeitsschritte (javafx:compile und javafx:run) in einem Schritt zusammenzulegen, wird eine eigene Konfiguration erstellt: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tretch>
            <a:fillRect/>
          </a:stretch>
        </p:blipFill>
        <p:spPr>
          <a:xfrm>
            <a:off x="3987466" y="2759936"/>
            <a:ext cx="17258501" cy="15621333"/>
          </a:xfrm>
          <a:prstGeom prst="rect">
            <a:avLst/>
          </a:prstGeom>
          <a:ln w="12700">
            <a:miter lim="400000"/>
          </a:ln>
        </p:spPr>
      </p:pic>
      <p:sp>
        <p:nvSpPr>
          <p:cNvPr id="295" name="Compile eintragen"/>
          <p:cNvSpPr txBox="1">
            <a:spLocks noGrp="1"/>
          </p:cNvSpPr>
          <p:nvPr>
            <p:ph type="title"/>
          </p:nvPr>
        </p:nvSpPr>
        <p:spPr>
          <a:prstGeom prst="rect">
            <a:avLst/>
          </a:prstGeom>
        </p:spPr>
        <p:txBody>
          <a:bodyPr/>
          <a:lstStyle/>
          <a:p>
            <a:r>
              <a:t>Compile eintragen</a:t>
            </a:r>
          </a:p>
        </p:txBody>
      </p:sp>
      <p:pic>
        <p:nvPicPr>
          <p:cNvPr id="296" name="Image" descr="Image"/>
          <p:cNvPicPr>
            <a:picLocks noChangeAspect="1"/>
          </p:cNvPicPr>
          <p:nvPr/>
        </p:nvPicPr>
        <p:blipFill>
          <a:blip r:embed="rId3">
            <a:extLst/>
          </a:blip>
          <a:stretch>
            <a:fillRect/>
          </a:stretch>
        </p:blipFill>
        <p:spPr>
          <a:xfrm>
            <a:off x="8435387" y="5665856"/>
            <a:ext cx="6980696" cy="3925247"/>
          </a:xfrm>
          <a:prstGeom prst="rect">
            <a:avLst/>
          </a:prstGeom>
          <a:ln w="12700">
            <a:miter lim="400000"/>
          </a:ln>
        </p:spPr>
      </p:pic>
      <p:pic>
        <p:nvPicPr>
          <p:cNvPr id="297" name="Image" descr="Image"/>
          <p:cNvPicPr>
            <a:picLocks noChangeAspect="1"/>
          </p:cNvPicPr>
          <p:nvPr/>
        </p:nvPicPr>
        <p:blipFill>
          <a:blip r:embed="rId4">
            <a:extLst/>
          </a:blip>
          <a:stretch>
            <a:fillRect/>
          </a:stretch>
        </p:blipFill>
        <p:spPr>
          <a:xfrm>
            <a:off x="13730577" y="8278387"/>
            <a:ext cx="12119360" cy="5320194"/>
          </a:xfrm>
          <a:prstGeom prst="rect">
            <a:avLst/>
          </a:prstGeom>
          <a:ln w="25400">
            <a:miter lim="400000"/>
          </a:ln>
          <a:effectLst>
            <a:outerShdw blurRad="254000" dist="127000" dir="5400000" rotWithShape="0">
              <a:srgbClr val="000000">
                <a:alpha val="70000"/>
              </a:srgbClr>
            </a:outerShdw>
          </a:effectLst>
        </p:spPr>
      </p:pic>
      <p:pic>
        <p:nvPicPr>
          <p:cNvPr id="298" name="Rectangle" descr="Rectangle"/>
          <p:cNvPicPr>
            <a:picLocks/>
          </p:cNvPicPr>
          <p:nvPr/>
        </p:nvPicPr>
        <p:blipFill>
          <a:blip r:embed="rId5">
            <a:extLst/>
          </a:blip>
          <a:stretch>
            <a:fillRect/>
          </a:stretch>
        </p:blipFill>
        <p:spPr>
          <a:xfrm>
            <a:off x="18563817" y="11142277"/>
            <a:ext cx="1145976" cy="389881"/>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2">
            <a:extLst/>
          </a:blip>
          <a:stretch>
            <a:fillRect/>
          </a:stretch>
        </p:blipFill>
        <p:spPr>
          <a:xfrm>
            <a:off x="-29756" y="2307362"/>
            <a:ext cx="24128371" cy="19192156"/>
          </a:xfrm>
          <a:prstGeom prst="rect">
            <a:avLst/>
          </a:prstGeom>
          <a:ln w="12700">
            <a:miter lim="400000"/>
          </a:ln>
        </p:spPr>
      </p:pic>
      <p:sp>
        <p:nvSpPr>
          <p:cNvPr id="302" name="Ausführen: compile + run"/>
          <p:cNvSpPr txBox="1">
            <a:spLocks noGrp="1"/>
          </p:cNvSpPr>
          <p:nvPr>
            <p:ph type="title"/>
          </p:nvPr>
        </p:nvSpPr>
        <p:spPr>
          <a:prstGeom prst="rect">
            <a:avLst/>
          </a:prstGeom>
        </p:spPr>
        <p:txBody>
          <a:bodyPr/>
          <a:lstStyle/>
          <a:p>
            <a:r>
              <a:t>Ausführen: compile + run</a:t>
            </a:r>
          </a:p>
        </p:txBody>
      </p:sp>
      <p:pic>
        <p:nvPicPr>
          <p:cNvPr id="303" name="Rectangle" descr="Rectangle"/>
          <p:cNvPicPr>
            <a:picLocks/>
          </p:cNvPicPr>
          <p:nvPr/>
        </p:nvPicPr>
        <p:blipFill>
          <a:blip r:embed="rId3">
            <a:extLst/>
          </a:blip>
          <a:stretch>
            <a:fillRect/>
          </a:stretch>
        </p:blipFill>
        <p:spPr>
          <a:xfrm>
            <a:off x="16421238" y="11586870"/>
            <a:ext cx="5666108" cy="409069"/>
          </a:xfrm>
          <a:prstGeom prst="rect">
            <a:avLst/>
          </a:prstGeom>
        </p:spPr>
      </p:pic>
      <p:pic>
        <p:nvPicPr>
          <p:cNvPr id="305" name="Image" descr="Image"/>
          <p:cNvPicPr>
            <a:picLocks noChangeAspect="1"/>
          </p:cNvPicPr>
          <p:nvPr/>
        </p:nvPicPr>
        <p:blipFill>
          <a:blip r:embed="rId4">
            <a:extLst/>
          </a:blip>
          <a:stretch>
            <a:fillRect/>
          </a:stretch>
        </p:blipFill>
        <p:spPr>
          <a:xfrm>
            <a:off x="16873075" y="11543062"/>
            <a:ext cx="6440258" cy="4309466"/>
          </a:xfrm>
          <a:prstGeom prst="rect">
            <a:avLst/>
          </a:prstGeom>
          <a:ln w="12700">
            <a:miter lim="400000"/>
          </a:ln>
        </p:spPr>
      </p:pic>
      <p:pic>
        <p:nvPicPr>
          <p:cNvPr id="306" name="Rectangle" descr="Rectangle"/>
          <p:cNvPicPr>
            <a:picLocks/>
          </p:cNvPicPr>
          <p:nvPr/>
        </p:nvPicPr>
        <p:blipFill>
          <a:blip r:embed="rId5">
            <a:extLst/>
          </a:blip>
          <a:stretch>
            <a:fillRect/>
          </a:stretch>
        </p:blipFill>
        <p:spPr>
          <a:xfrm>
            <a:off x="17408796" y="12062427"/>
            <a:ext cx="5368816" cy="524709"/>
          </a:xfrm>
          <a:prstGeom prst="rect">
            <a:avLst/>
          </a:prstGeom>
        </p:spPr>
      </p:pic>
      <p:pic>
        <p:nvPicPr>
          <p:cNvPr id="308" name="Image" descr="Image"/>
          <p:cNvPicPr>
            <a:picLocks noChangeAspect="1"/>
          </p:cNvPicPr>
          <p:nvPr/>
        </p:nvPicPr>
        <p:blipFill>
          <a:blip r:embed="rId6">
            <a:extLst/>
          </a:blip>
          <a:stretch>
            <a:fillRect/>
          </a:stretch>
        </p:blipFill>
        <p:spPr>
          <a:xfrm>
            <a:off x="1216414" y="3459873"/>
            <a:ext cx="10628915" cy="900168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ode der FX-Anwendung"/>
          <p:cNvSpPr txBox="1">
            <a:spLocks noGrp="1"/>
          </p:cNvSpPr>
          <p:nvPr>
            <p:ph type="title"/>
          </p:nvPr>
        </p:nvSpPr>
        <p:spPr>
          <a:prstGeom prst="rect">
            <a:avLst/>
          </a:prstGeom>
        </p:spPr>
        <p:txBody>
          <a:bodyPr/>
          <a:lstStyle/>
          <a:p>
            <a:r>
              <a:t>Code der FX-Anwendung</a:t>
            </a:r>
          </a:p>
        </p:txBody>
      </p:sp>
      <p:pic>
        <p:nvPicPr>
          <p:cNvPr id="311" name="Image" descr="Image"/>
          <p:cNvPicPr>
            <a:picLocks noChangeAspect="1"/>
          </p:cNvPicPr>
          <p:nvPr/>
        </p:nvPicPr>
        <p:blipFill>
          <a:blip r:embed="rId2">
            <a:extLst/>
          </a:blip>
          <a:stretch>
            <a:fillRect/>
          </a:stretch>
        </p:blipFill>
        <p:spPr>
          <a:xfrm>
            <a:off x="6521450" y="2726185"/>
            <a:ext cx="11341101" cy="10833101"/>
          </a:xfrm>
          <a:prstGeom prst="rect">
            <a:avLst/>
          </a:prstGeom>
          <a:ln w="12700">
            <a:miter lim="400000"/>
          </a:ln>
        </p:spPr>
      </p:pic>
      <p:sp>
        <p:nvSpPr>
          <p:cNvPr id="312" name="Wir besprechen später noch die Grundstruktur von FX-Applikationen"/>
          <p:cNvSpPr/>
          <p:nvPr/>
        </p:nvSpPr>
        <p:spPr>
          <a:xfrm>
            <a:off x="16897078" y="4431001"/>
            <a:ext cx="5910520" cy="257994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Wir besprechen später noch die Grundstruktur von FX-Applikationen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Erstellung eines JavaFX-Projekts mit FXML (fxml)"/>
          <p:cNvSpPr txBox="1">
            <a:spLocks noGrp="1"/>
          </p:cNvSpPr>
          <p:nvPr>
            <p:ph type="title"/>
          </p:nvPr>
        </p:nvSpPr>
        <p:spPr>
          <a:prstGeom prst="rect">
            <a:avLst/>
          </a:prstGeom>
        </p:spPr>
        <p:txBody>
          <a:bodyPr/>
          <a:lstStyle/>
          <a:p>
            <a:r>
              <a:t>Erstellung eines JavaFX-Projekts mit FXML (fxml)</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Archetype auswählen"/>
          <p:cNvSpPr txBox="1">
            <a:spLocks noGrp="1"/>
          </p:cNvSpPr>
          <p:nvPr>
            <p:ph type="title"/>
          </p:nvPr>
        </p:nvSpPr>
        <p:spPr>
          <a:prstGeom prst="rect">
            <a:avLst/>
          </a:prstGeom>
        </p:spPr>
        <p:txBody>
          <a:bodyPr/>
          <a:lstStyle/>
          <a:p>
            <a:r>
              <a:t>Archetype auswählen</a:t>
            </a:r>
          </a:p>
        </p:txBody>
      </p:sp>
      <p:pic>
        <p:nvPicPr>
          <p:cNvPr id="317" name="Image" descr="Image"/>
          <p:cNvPicPr>
            <a:picLocks noChangeAspect="1"/>
          </p:cNvPicPr>
          <p:nvPr/>
        </p:nvPicPr>
        <p:blipFill>
          <a:blip r:embed="rId2">
            <a:extLst/>
          </a:blip>
          <a:stretch>
            <a:fillRect/>
          </a:stretch>
        </p:blipFill>
        <p:spPr>
          <a:xfrm>
            <a:off x="4946650" y="2489200"/>
            <a:ext cx="14490700" cy="10337800"/>
          </a:xfrm>
          <a:prstGeom prst="rect">
            <a:avLst/>
          </a:prstGeom>
          <a:ln w="12700">
            <a:miter lim="400000"/>
          </a:ln>
        </p:spPr>
      </p:pic>
      <p:pic>
        <p:nvPicPr>
          <p:cNvPr id="318" name="Rectangle" descr="Rectangle"/>
          <p:cNvPicPr>
            <a:picLocks/>
          </p:cNvPicPr>
          <p:nvPr/>
        </p:nvPicPr>
        <p:blipFill>
          <a:blip r:embed="rId3">
            <a:extLst/>
          </a:blip>
          <a:stretch>
            <a:fillRect/>
          </a:stretch>
        </p:blipFill>
        <p:spPr>
          <a:xfrm>
            <a:off x="8289517" y="9846877"/>
            <a:ext cx="3987849" cy="389881"/>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GroupId, ArtifactId"/>
          <p:cNvSpPr txBox="1">
            <a:spLocks noGrp="1"/>
          </p:cNvSpPr>
          <p:nvPr>
            <p:ph type="title"/>
          </p:nvPr>
        </p:nvSpPr>
        <p:spPr>
          <a:prstGeom prst="rect">
            <a:avLst/>
          </a:prstGeom>
        </p:spPr>
        <p:txBody>
          <a:bodyPr/>
          <a:lstStyle/>
          <a:p>
            <a:r>
              <a:t>GroupId, ArtifactId</a:t>
            </a:r>
          </a:p>
        </p:txBody>
      </p:sp>
      <p:pic>
        <p:nvPicPr>
          <p:cNvPr id="322" name="Image" descr="Image"/>
          <p:cNvPicPr>
            <a:picLocks noChangeAspect="1"/>
          </p:cNvPicPr>
          <p:nvPr/>
        </p:nvPicPr>
        <p:blipFill>
          <a:blip r:embed="rId2">
            <a:extLst/>
          </a:blip>
          <a:stretch>
            <a:fillRect/>
          </a:stretch>
        </p:blipFill>
        <p:spPr>
          <a:xfrm>
            <a:off x="4946650" y="2628900"/>
            <a:ext cx="14490700" cy="103378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p:cNvSpPr/>
          <p:nvPr/>
        </p:nvSpPr>
        <p:spPr>
          <a:xfrm>
            <a:off x="17056100" y="3149600"/>
            <a:ext cx="6563222" cy="8983365"/>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5" name="ArchetypeArtifactId eintragen"/>
          <p:cNvSpPr txBox="1">
            <a:spLocks noGrp="1"/>
          </p:cNvSpPr>
          <p:nvPr>
            <p:ph type="title"/>
          </p:nvPr>
        </p:nvSpPr>
        <p:spPr>
          <a:prstGeom prst="rect">
            <a:avLst/>
          </a:prstGeom>
        </p:spPr>
        <p:txBody>
          <a:bodyPr/>
          <a:lstStyle/>
          <a:p>
            <a:r>
              <a:t>ArchetypeArtifactId eintragen</a:t>
            </a:r>
          </a:p>
        </p:txBody>
      </p:sp>
      <p:pic>
        <p:nvPicPr>
          <p:cNvPr id="326" name="Image" descr="Image"/>
          <p:cNvPicPr>
            <a:picLocks noChangeAspect="1"/>
          </p:cNvPicPr>
          <p:nvPr/>
        </p:nvPicPr>
        <p:blipFill>
          <a:blip r:embed="rId2">
            <a:extLst/>
          </a:blip>
          <a:stretch>
            <a:fillRect/>
          </a:stretch>
        </p:blipFill>
        <p:spPr>
          <a:xfrm>
            <a:off x="2990850" y="2830378"/>
            <a:ext cx="13931900" cy="9779001"/>
          </a:xfrm>
          <a:prstGeom prst="rect">
            <a:avLst/>
          </a:prstGeom>
          <a:ln w="12700">
            <a:miter lim="400000"/>
          </a:ln>
        </p:spPr>
      </p:pic>
      <p:pic>
        <p:nvPicPr>
          <p:cNvPr id="327" name="Image" descr="Image"/>
          <p:cNvPicPr>
            <a:picLocks noChangeAspect="1"/>
          </p:cNvPicPr>
          <p:nvPr/>
        </p:nvPicPr>
        <p:blipFill>
          <a:blip r:embed="rId3">
            <a:extLst/>
          </a:blip>
          <a:stretch>
            <a:fillRect/>
          </a:stretch>
        </p:blipFill>
        <p:spPr>
          <a:xfrm>
            <a:off x="4667250" y="6386378"/>
            <a:ext cx="10772661" cy="6378843"/>
          </a:xfrm>
          <a:prstGeom prst="rect">
            <a:avLst/>
          </a:prstGeom>
          <a:ln w="12700">
            <a:miter lim="400000"/>
          </a:ln>
        </p:spPr>
      </p:pic>
      <p:pic>
        <p:nvPicPr>
          <p:cNvPr id="328" name="Rectangle" descr="Rectangle"/>
          <p:cNvPicPr>
            <a:picLocks/>
          </p:cNvPicPr>
          <p:nvPr/>
        </p:nvPicPr>
        <p:blipFill>
          <a:blip r:embed="rId4">
            <a:extLst/>
          </a:blip>
          <a:stretch>
            <a:fillRect/>
          </a:stretch>
        </p:blipFill>
        <p:spPr>
          <a:xfrm>
            <a:off x="11997917" y="10340456"/>
            <a:ext cx="1749077" cy="577107"/>
          </a:xfrm>
          <a:prstGeom prst="rect">
            <a:avLst/>
          </a:prstGeom>
        </p:spPr>
      </p:pic>
      <p:pic>
        <p:nvPicPr>
          <p:cNvPr id="330" name="Rectangle" descr="Rectangle"/>
          <p:cNvPicPr>
            <a:picLocks/>
          </p:cNvPicPr>
          <p:nvPr/>
        </p:nvPicPr>
        <p:blipFill>
          <a:blip r:embed="rId5">
            <a:extLst/>
          </a:blip>
          <a:stretch>
            <a:fillRect/>
          </a:stretch>
        </p:blipFill>
        <p:spPr>
          <a:xfrm>
            <a:off x="3793717" y="6403456"/>
            <a:ext cx="8589763" cy="389881"/>
          </a:xfrm>
          <a:prstGeom prst="rect">
            <a:avLst/>
          </a:prstGeom>
        </p:spPr>
      </p:pic>
      <p:sp>
        <p:nvSpPr>
          <p:cNvPr id="332" name="1"/>
          <p:cNvSpPr/>
          <p:nvPr/>
        </p:nvSpPr>
        <p:spPr>
          <a:xfrm>
            <a:off x="2933700" y="55569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1</a:t>
            </a:r>
          </a:p>
        </p:txBody>
      </p:sp>
      <p:pic>
        <p:nvPicPr>
          <p:cNvPr id="333" name="Rectangle" descr="Rectangle"/>
          <p:cNvPicPr>
            <a:picLocks/>
          </p:cNvPicPr>
          <p:nvPr/>
        </p:nvPicPr>
        <p:blipFill>
          <a:blip r:embed="rId6">
            <a:extLst/>
          </a:blip>
          <a:stretch>
            <a:fillRect/>
          </a:stretch>
        </p:blipFill>
        <p:spPr>
          <a:xfrm>
            <a:off x="7171917" y="9337972"/>
            <a:ext cx="4361457" cy="577107"/>
          </a:xfrm>
          <a:prstGeom prst="rect">
            <a:avLst/>
          </a:prstGeom>
        </p:spPr>
      </p:pic>
      <p:pic>
        <p:nvPicPr>
          <p:cNvPr id="335" name="Rectangle" descr="Rectangle"/>
          <p:cNvPicPr>
            <a:picLocks/>
          </p:cNvPicPr>
          <p:nvPr/>
        </p:nvPicPr>
        <p:blipFill>
          <a:blip r:embed="rId7">
            <a:extLst/>
          </a:blip>
          <a:stretch>
            <a:fillRect/>
          </a:stretch>
        </p:blipFill>
        <p:spPr>
          <a:xfrm>
            <a:off x="15388817" y="11546956"/>
            <a:ext cx="985093" cy="389881"/>
          </a:xfrm>
          <a:prstGeom prst="rect">
            <a:avLst/>
          </a:prstGeom>
        </p:spPr>
      </p:pic>
      <p:sp>
        <p:nvSpPr>
          <p:cNvPr id="337" name="5"/>
          <p:cNvSpPr/>
          <p:nvPr/>
        </p:nvSpPr>
        <p:spPr>
          <a:xfrm>
            <a:off x="14584350" y="106623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5</a:t>
            </a:r>
          </a:p>
        </p:txBody>
      </p:sp>
      <p:sp>
        <p:nvSpPr>
          <p:cNvPr id="338" name="4"/>
          <p:cNvSpPr/>
          <p:nvPr/>
        </p:nvSpPr>
        <p:spPr>
          <a:xfrm>
            <a:off x="11269650" y="94939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4</a:t>
            </a:r>
          </a:p>
        </p:txBody>
      </p:sp>
      <p:sp>
        <p:nvSpPr>
          <p:cNvPr id="339" name="archetypeArtifactId auswählen…"/>
          <p:cNvSpPr/>
          <p:nvPr/>
        </p:nvSpPr>
        <p:spPr>
          <a:xfrm>
            <a:off x="17679838" y="4891037"/>
            <a:ext cx="5184280" cy="581352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592666" indent="-592666" algn="l">
              <a:buSzPct val="100000"/>
              <a:buAutoNum type="arabicPeriod"/>
              <a:defRPr sz="3200" b="0">
                <a:solidFill>
                  <a:srgbClr val="FFFFFF"/>
                </a:solidFill>
                <a:latin typeface="+mn-lt"/>
                <a:ea typeface="+mn-ea"/>
                <a:cs typeface="+mn-cs"/>
                <a:sym typeface="Helvetica Neue Medium"/>
              </a:defRPr>
            </a:pPr>
            <a:r>
              <a:t>archetypeArtifactId auswählen</a:t>
            </a:r>
          </a:p>
          <a:p>
            <a:pPr marL="592666" indent="-592666" algn="l">
              <a:buSzPct val="100000"/>
              <a:buAutoNum type="arabicPeriod"/>
              <a:defRPr sz="3200" b="0">
                <a:solidFill>
                  <a:srgbClr val="FFFFFF"/>
                </a:solidFill>
                <a:latin typeface="+mn-lt"/>
                <a:ea typeface="+mn-ea"/>
                <a:cs typeface="+mn-cs"/>
                <a:sym typeface="Helvetica Neue Medium"/>
              </a:defRPr>
            </a:pPr>
            <a:r>
              <a:t>Edit  anklicken</a:t>
            </a:r>
          </a:p>
          <a:p>
            <a:pPr marL="592666" indent="-592666" algn="l">
              <a:buSzPct val="100000"/>
              <a:buAutoNum type="arabicPeriod"/>
              <a:defRPr sz="3200" b="0">
                <a:solidFill>
                  <a:srgbClr val="FFFFFF"/>
                </a:solidFill>
                <a:latin typeface="+mn-lt"/>
                <a:ea typeface="+mn-ea"/>
                <a:cs typeface="+mn-cs"/>
                <a:sym typeface="Helvetica Neue Medium"/>
              </a:defRPr>
            </a:pPr>
            <a:r>
              <a:t>Entweder „</a:t>
            </a:r>
            <a:r>
              <a:rPr b="1">
                <a:latin typeface="Helvetica Neue"/>
                <a:ea typeface="Helvetica Neue"/>
                <a:cs typeface="Helvetica Neue"/>
                <a:sym typeface="Helvetica Neue"/>
              </a:rPr>
              <a:t>javafx-archetype-fxml</a:t>
            </a:r>
            <a:r>
              <a:t>“ eingeben oder falls fxml nicht gebraucht wird „</a:t>
            </a:r>
            <a:r>
              <a:rPr b="1">
                <a:latin typeface="Helvetica Neue"/>
                <a:ea typeface="Helvetica Neue"/>
                <a:cs typeface="Helvetica Neue"/>
                <a:sym typeface="Helvetica Neue"/>
              </a:rPr>
              <a:t>javafx-archetype-simple</a:t>
            </a:r>
            <a:r>
              <a:t>“</a:t>
            </a:r>
          </a:p>
          <a:p>
            <a:pPr marL="592666" indent="-592666" algn="l">
              <a:buSzPct val="100000"/>
              <a:buAutoNum type="arabicPeriod"/>
              <a:defRPr sz="3200" b="0">
                <a:solidFill>
                  <a:srgbClr val="FFFFFF"/>
                </a:solidFill>
                <a:latin typeface="+mn-lt"/>
                <a:ea typeface="+mn-ea"/>
                <a:cs typeface="+mn-cs"/>
                <a:sym typeface="Helvetica Neue Medium"/>
              </a:defRPr>
            </a:pPr>
            <a:r>
              <a:t>OK</a:t>
            </a:r>
          </a:p>
          <a:p>
            <a:pPr marL="592666" indent="-592666" algn="l">
              <a:buSzPct val="100000"/>
              <a:buAutoNum type="arabicPeriod"/>
              <a:defRPr sz="3200" b="0">
                <a:solidFill>
                  <a:srgbClr val="FFFFFF"/>
                </a:solidFill>
                <a:latin typeface="+mn-lt"/>
                <a:ea typeface="+mn-ea"/>
                <a:cs typeface="+mn-cs"/>
                <a:sym typeface="Helvetica Neue Medium"/>
              </a:defRPr>
            </a:pPr>
            <a:r>
              <a:t>Next</a:t>
            </a:r>
          </a:p>
        </p:txBody>
      </p:sp>
      <p:pic>
        <p:nvPicPr>
          <p:cNvPr id="340" name="Image" descr="Image"/>
          <p:cNvPicPr>
            <a:picLocks noChangeAspect="1"/>
          </p:cNvPicPr>
          <p:nvPr/>
        </p:nvPicPr>
        <p:blipFill>
          <a:blip r:embed="rId8">
            <a:extLst/>
          </a:blip>
          <a:stretch>
            <a:fillRect/>
          </a:stretch>
        </p:blipFill>
        <p:spPr>
          <a:xfrm>
            <a:off x="17679838" y="4891037"/>
            <a:ext cx="403313" cy="316890"/>
          </a:xfrm>
          <a:prstGeom prst="rect">
            <a:avLst/>
          </a:prstGeom>
          <a:ln w="12700">
            <a:miter lim="400000"/>
          </a:ln>
        </p:spPr>
      </p:pic>
      <p:pic>
        <p:nvPicPr>
          <p:cNvPr id="341" name="Rectangle" descr="Rectangle"/>
          <p:cNvPicPr>
            <a:picLocks/>
          </p:cNvPicPr>
          <p:nvPr/>
        </p:nvPicPr>
        <p:blipFill>
          <a:blip r:embed="rId9">
            <a:extLst/>
          </a:blip>
          <a:stretch>
            <a:fillRect/>
          </a:stretch>
        </p:blipFill>
        <p:spPr>
          <a:xfrm>
            <a:off x="4454117" y="8333856"/>
            <a:ext cx="522287" cy="389881"/>
          </a:xfrm>
          <a:prstGeom prst="rect">
            <a:avLst/>
          </a:prstGeom>
        </p:spPr>
      </p:pic>
      <p:sp>
        <p:nvSpPr>
          <p:cNvPr id="343" name="2"/>
          <p:cNvSpPr/>
          <p:nvPr/>
        </p:nvSpPr>
        <p:spPr>
          <a:xfrm>
            <a:off x="3624250" y="75381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2</a:t>
            </a:r>
          </a:p>
        </p:txBody>
      </p:sp>
      <p:sp>
        <p:nvSpPr>
          <p:cNvPr id="344" name="3"/>
          <p:cNvSpPr/>
          <p:nvPr/>
        </p:nvSpPr>
        <p:spPr>
          <a:xfrm>
            <a:off x="6388100" y="8554196"/>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3</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Manuelle Erstellung eines Projekts"/>
          <p:cNvSpPr txBox="1">
            <a:spLocks noGrp="1"/>
          </p:cNvSpPr>
          <p:nvPr>
            <p:ph type="title"/>
          </p:nvPr>
        </p:nvSpPr>
        <p:spPr>
          <a:prstGeom prst="rect">
            <a:avLst/>
          </a:prstGeom>
        </p:spPr>
        <p:txBody>
          <a:bodyPr/>
          <a:lstStyle/>
          <a:p>
            <a:r>
              <a:t>Manuelle Erstellung eines Projekts</a:t>
            </a:r>
          </a:p>
        </p:txBody>
      </p:sp>
      <p:sp>
        <p:nvSpPr>
          <p:cNvPr id="129" name="ohne maven"/>
          <p:cNvSpPr txBox="1"/>
          <p:nvPr/>
        </p:nvSpPr>
        <p:spPr>
          <a:xfrm>
            <a:off x="11026901" y="9670225"/>
            <a:ext cx="233019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ohne maven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15494000" y="11366500"/>
            <a:ext cx="8966200" cy="2336800"/>
          </a:xfrm>
          <a:prstGeom prst="rect">
            <a:avLst/>
          </a:prstGeom>
          <a:ln w="12700">
            <a:miter lim="400000"/>
          </a:ln>
        </p:spPr>
      </p:pic>
      <p:sp>
        <p:nvSpPr>
          <p:cNvPr id="347" name="Einstellen der JavaFX-Version"/>
          <p:cNvSpPr txBox="1">
            <a:spLocks noGrp="1"/>
          </p:cNvSpPr>
          <p:nvPr>
            <p:ph type="title"/>
          </p:nvPr>
        </p:nvSpPr>
        <p:spPr>
          <a:prstGeom prst="rect">
            <a:avLst/>
          </a:prstGeom>
        </p:spPr>
        <p:txBody>
          <a:bodyPr/>
          <a:lstStyle/>
          <a:p>
            <a:r>
              <a:t>Einstellen der JavaFX-Version</a:t>
            </a:r>
          </a:p>
        </p:txBody>
      </p:sp>
      <p:pic>
        <p:nvPicPr>
          <p:cNvPr id="348" name="Image" descr="Image"/>
          <p:cNvPicPr>
            <a:picLocks noChangeAspect="1"/>
          </p:cNvPicPr>
          <p:nvPr/>
        </p:nvPicPr>
        <p:blipFill>
          <a:blip r:embed="rId3">
            <a:extLst/>
          </a:blip>
          <a:stretch>
            <a:fillRect/>
          </a:stretch>
        </p:blipFill>
        <p:spPr>
          <a:xfrm>
            <a:off x="4946650" y="2413000"/>
            <a:ext cx="14490700" cy="10337800"/>
          </a:xfrm>
          <a:prstGeom prst="rect">
            <a:avLst/>
          </a:prstGeom>
          <a:ln w="12700">
            <a:miter lim="400000"/>
          </a:ln>
        </p:spPr>
      </p:pic>
      <p:pic>
        <p:nvPicPr>
          <p:cNvPr id="349" name="Image" descr="Image"/>
          <p:cNvPicPr>
            <a:picLocks noChangeAspect="1"/>
          </p:cNvPicPr>
          <p:nvPr/>
        </p:nvPicPr>
        <p:blipFill>
          <a:blip r:embed="rId4">
            <a:extLst/>
          </a:blip>
          <a:stretch>
            <a:fillRect/>
          </a:stretch>
        </p:blipFill>
        <p:spPr>
          <a:xfrm>
            <a:off x="7994650" y="5791200"/>
            <a:ext cx="8625135" cy="6358106"/>
          </a:xfrm>
          <a:prstGeom prst="rect">
            <a:avLst/>
          </a:prstGeom>
          <a:ln w="12700">
            <a:miter lim="400000"/>
          </a:ln>
        </p:spPr>
      </p:pic>
      <p:pic>
        <p:nvPicPr>
          <p:cNvPr id="350" name="Rectangle" descr="Rectangle"/>
          <p:cNvPicPr>
            <a:picLocks/>
          </p:cNvPicPr>
          <p:nvPr/>
        </p:nvPicPr>
        <p:blipFill>
          <a:blip r:embed="rId5">
            <a:extLst/>
          </a:blip>
          <a:stretch>
            <a:fillRect/>
          </a:stretch>
        </p:blipFill>
        <p:spPr>
          <a:xfrm>
            <a:off x="6003517" y="8092556"/>
            <a:ext cx="522287" cy="389881"/>
          </a:xfrm>
          <a:prstGeom prst="rect">
            <a:avLst/>
          </a:prstGeom>
        </p:spPr>
      </p:pic>
      <p:pic>
        <p:nvPicPr>
          <p:cNvPr id="352" name="Line" descr="Line"/>
          <p:cNvPicPr>
            <a:picLocks/>
          </p:cNvPicPr>
          <p:nvPr/>
        </p:nvPicPr>
        <p:blipFill>
          <a:blip r:embed="rId6">
            <a:extLst/>
          </a:blip>
          <a:stretch>
            <a:fillRect/>
          </a:stretch>
        </p:blipFill>
        <p:spPr>
          <a:xfrm>
            <a:off x="6438900" y="8129432"/>
            <a:ext cx="3002378" cy="352235"/>
          </a:xfrm>
          <a:prstGeom prst="rect">
            <a:avLst/>
          </a:prstGeom>
        </p:spPr>
      </p:pic>
      <p:pic>
        <p:nvPicPr>
          <p:cNvPr id="354" name="Rectangle" descr="Rectangle"/>
          <p:cNvPicPr>
            <a:picLocks/>
          </p:cNvPicPr>
          <p:nvPr/>
        </p:nvPicPr>
        <p:blipFill>
          <a:blip r:embed="rId7">
            <a:extLst/>
          </a:blip>
          <a:stretch>
            <a:fillRect/>
          </a:stretch>
        </p:blipFill>
        <p:spPr>
          <a:xfrm>
            <a:off x="11020017" y="7602859"/>
            <a:ext cx="2574401" cy="639417"/>
          </a:xfrm>
          <a:prstGeom prst="rect">
            <a:avLst/>
          </a:prstGeom>
        </p:spPr>
      </p:pic>
      <p:sp>
        <p:nvSpPr>
          <p:cNvPr id="356" name="Arrow"/>
          <p:cNvSpPr/>
          <p:nvPr/>
        </p:nvSpPr>
        <p:spPr>
          <a:xfrm>
            <a:off x="14566900" y="12763500"/>
            <a:ext cx="1270000"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7" name="13"/>
          <p:cNvSpPr/>
          <p:nvPr/>
        </p:nvSpPr>
        <p:spPr>
          <a:xfrm>
            <a:off x="11044211" y="8441059"/>
            <a:ext cx="691041" cy="63941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13</a:t>
            </a:r>
          </a:p>
        </p:txBody>
      </p:sp>
      <p:pic>
        <p:nvPicPr>
          <p:cNvPr id="358" name="Rectangle" descr="Rectangle"/>
          <p:cNvPicPr>
            <a:picLocks/>
          </p:cNvPicPr>
          <p:nvPr/>
        </p:nvPicPr>
        <p:blipFill>
          <a:blip r:embed="rId7">
            <a:extLst/>
          </a:blip>
          <a:stretch>
            <a:fillRect/>
          </a:stretch>
        </p:blipFill>
        <p:spPr>
          <a:xfrm>
            <a:off x="11020017" y="8441059"/>
            <a:ext cx="2574401" cy="639417"/>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rojektname und Speicherort festlegen"/>
          <p:cNvSpPr txBox="1">
            <a:spLocks noGrp="1"/>
          </p:cNvSpPr>
          <p:nvPr>
            <p:ph type="title"/>
          </p:nvPr>
        </p:nvSpPr>
        <p:spPr>
          <a:prstGeom prst="rect">
            <a:avLst/>
          </a:prstGeom>
        </p:spPr>
        <p:txBody>
          <a:bodyPr/>
          <a:lstStyle>
            <a:lvl1pPr defTabSz="668655">
              <a:defRPr sz="9072"/>
            </a:lvl1pPr>
          </a:lstStyle>
          <a:p>
            <a:r>
              <a:t>Projektname und Speicherort festlegen</a:t>
            </a:r>
          </a:p>
        </p:txBody>
      </p:sp>
      <p:pic>
        <p:nvPicPr>
          <p:cNvPr id="362" name="Image" descr="Image"/>
          <p:cNvPicPr>
            <a:picLocks noChangeAspect="1"/>
          </p:cNvPicPr>
          <p:nvPr/>
        </p:nvPicPr>
        <p:blipFill>
          <a:blip r:embed="rId2">
            <a:extLst/>
          </a:blip>
          <a:stretch>
            <a:fillRect/>
          </a:stretch>
        </p:blipFill>
        <p:spPr>
          <a:xfrm>
            <a:off x="4946650" y="2628900"/>
            <a:ext cx="14490700" cy="103378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Der Download (Sync) wird durchgeführt"/>
          <p:cNvSpPr txBox="1">
            <a:spLocks noGrp="1"/>
          </p:cNvSpPr>
          <p:nvPr>
            <p:ph type="title"/>
          </p:nvPr>
        </p:nvSpPr>
        <p:spPr>
          <a:prstGeom prst="rect">
            <a:avLst/>
          </a:prstGeom>
        </p:spPr>
        <p:txBody>
          <a:bodyPr/>
          <a:lstStyle>
            <a:lvl1pPr defTabSz="660400">
              <a:defRPr sz="8960"/>
            </a:lvl1pPr>
          </a:lstStyle>
          <a:p>
            <a:r>
              <a:t>Der Download (Sync) wird durchgeführt</a:t>
            </a:r>
          </a:p>
        </p:txBody>
      </p:sp>
      <p:pic>
        <p:nvPicPr>
          <p:cNvPr id="365" name="Image" descr="Image"/>
          <p:cNvPicPr>
            <a:picLocks noChangeAspect="1"/>
          </p:cNvPicPr>
          <p:nvPr/>
        </p:nvPicPr>
        <p:blipFill>
          <a:blip r:embed="rId2">
            <a:extLst/>
          </a:blip>
          <a:stretch>
            <a:fillRect/>
          </a:stretch>
        </p:blipFill>
        <p:spPr>
          <a:xfrm>
            <a:off x="3714750" y="2146300"/>
            <a:ext cx="16954500" cy="120396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p:cNvSpPr txBox="1">
            <a:spLocks noGrp="1"/>
          </p:cNvSpPr>
          <p:nvPr>
            <p:ph type="title"/>
          </p:nvPr>
        </p:nvSpPr>
        <p:spPr>
          <a:prstGeom prst="rect">
            <a:avLst/>
          </a:prstGeom>
        </p:spPr>
        <p:txBody>
          <a:bodyPr/>
          <a:lstStyle/>
          <a:p>
            <a:endParaRPr/>
          </a:p>
        </p:txBody>
      </p:sp>
      <p:pic>
        <p:nvPicPr>
          <p:cNvPr id="368" name="Image" descr="Image"/>
          <p:cNvPicPr>
            <a:picLocks noChangeAspect="1"/>
          </p:cNvPicPr>
          <p:nvPr/>
        </p:nvPicPr>
        <p:blipFill>
          <a:blip r:embed="rId2">
            <a:extLst/>
          </a:blip>
          <a:stretch>
            <a:fillRect/>
          </a:stretch>
        </p:blipFill>
        <p:spPr>
          <a:xfrm>
            <a:off x="3714750" y="838200"/>
            <a:ext cx="16954500" cy="12039600"/>
          </a:xfrm>
          <a:prstGeom prst="rect">
            <a:avLst/>
          </a:prstGeom>
          <a:ln w="12700">
            <a:miter lim="400000"/>
          </a:ln>
        </p:spPr>
      </p:pic>
      <p:pic>
        <p:nvPicPr>
          <p:cNvPr id="369" name="Rectangle" descr="Rectangle"/>
          <p:cNvPicPr>
            <a:picLocks/>
          </p:cNvPicPr>
          <p:nvPr/>
        </p:nvPicPr>
        <p:blipFill>
          <a:blip r:embed="rId3">
            <a:extLst/>
          </a:blip>
          <a:stretch>
            <a:fillRect/>
          </a:stretch>
        </p:blipFill>
        <p:spPr>
          <a:xfrm>
            <a:off x="16684217" y="10837477"/>
            <a:ext cx="1788070" cy="389881"/>
          </a:xfrm>
          <a:prstGeom prst="rect">
            <a:avLst/>
          </a:prstGeom>
        </p:spPr>
      </p:pic>
      <p:sp>
        <p:nvSpPr>
          <p:cNvPr id="371" name="Leider sind die Versionsnummern nicht am neuesten Stand."/>
          <p:cNvSpPr/>
          <p:nvPr/>
        </p:nvSpPr>
        <p:spPr>
          <a:xfrm>
            <a:off x="16852900" y="4102100"/>
            <a:ext cx="5628035" cy="3194844"/>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Leider sind die Versionsnummern nicht am neuesten Stand.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 oder: um die neuesten Versionsnummern zu ersehen, einfach im mvnrepository nachsehen (siehe nächste Seite)"/>
          <p:cNvSpPr/>
          <p:nvPr/>
        </p:nvSpPr>
        <p:spPr>
          <a:xfrm>
            <a:off x="17068800" y="8636000"/>
            <a:ext cx="6705600" cy="453042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r>
              <a:t>… oder: um die neuesten Versionsnummern zu ersehen, einfach im mvnrepository nachsehen (siehe nächste Seite)</a:t>
            </a:r>
          </a:p>
        </p:txBody>
      </p:sp>
      <p:sp>
        <p:nvSpPr>
          <p:cNvPr id="374" name="Versionsnummern aktualisieren"/>
          <p:cNvSpPr txBox="1">
            <a:spLocks noGrp="1"/>
          </p:cNvSpPr>
          <p:nvPr>
            <p:ph type="title"/>
          </p:nvPr>
        </p:nvSpPr>
        <p:spPr>
          <a:prstGeom prst="rect">
            <a:avLst/>
          </a:prstGeom>
        </p:spPr>
        <p:txBody>
          <a:bodyPr/>
          <a:lstStyle/>
          <a:p>
            <a:r>
              <a:t>Versionsnummern aktualisieren</a:t>
            </a:r>
          </a:p>
        </p:txBody>
      </p:sp>
      <p:pic>
        <p:nvPicPr>
          <p:cNvPr id="375" name="Image" descr="Image"/>
          <p:cNvPicPr>
            <a:picLocks noChangeAspect="1"/>
          </p:cNvPicPr>
          <p:nvPr/>
        </p:nvPicPr>
        <p:blipFill>
          <a:blip r:embed="rId2">
            <a:extLst/>
          </a:blip>
          <a:stretch>
            <a:fillRect/>
          </a:stretch>
        </p:blipFill>
        <p:spPr>
          <a:xfrm>
            <a:off x="171450" y="2171700"/>
            <a:ext cx="16954500" cy="12039600"/>
          </a:xfrm>
          <a:prstGeom prst="rect">
            <a:avLst/>
          </a:prstGeom>
          <a:ln w="12700">
            <a:miter lim="400000"/>
          </a:ln>
        </p:spPr>
      </p:pic>
      <p:pic>
        <p:nvPicPr>
          <p:cNvPr id="376" name="Rectangle" descr="Rectangle"/>
          <p:cNvPicPr>
            <a:picLocks/>
          </p:cNvPicPr>
          <p:nvPr/>
        </p:nvPicPr>
        <p:blipFill>
          <a:blip r:embed="rId3">
            <a:extLst/>
          </a:blip>
          <a:stretch>
            <a:fillRect/>
          </a:stretch>
        </p:blipFill>
        <p:spPr>
          <a:xfrm>
            <a:off x="6663917" y="6341677"/>
            <a:ext cx="2479724" cy="389881"/>
          </a:xfrm>
          <a:prstGeom prst="rect">
            <a:avLst/>
          </a:prstGeom>
        </p:spPr>
      </p:pic>
      <p:pic>
        <p:nvPicPr>
          <p:cNvPr id="378" name="Rectangle" descr="Rectangle"/>
          <p:cNvPicPr>
            <a:picLocks/>
          </p:cNvPicPr>
          <p:nvPr/>
        </p:nvPicPr>
        <p:blipFill>
          <a:blip r:embed="rId3">
            <a:extLst/>
          </a:blip>
          <a:stretch>
            <a:fillRect/>
          </a:stretch>
        </p:blipFill>
        <p:spPr>
          <a:xfrm>
            <a:off x="6663917" y="7497377"/>
            <a:ext cx="2479724" cy="389881"/>
          </a:xfrm>
          <a:prstGeom prst="rect">
            <a:avLst/>
          </a:prstGeom>
        </p:spPr>
      </p:pic>
      <p:pic>
        <p:nvPicPr>
          <p:cNvPr id="380" name="Rectangle" descr="Rectangle"/>
          <p:cNvPicPr>
            <a:picLocks/>
          </p:cNvPicPr>
          <p:nvPr/>
        </p:nvPicPr>
        <p:blipFill>
          <a:blip r:embed="rId3">
            <a:extLst/>
          </a:blip>
          <a:stretch>
            <a:fillRect/>
          </a:stretch>
        </p:blipFill>
        <p:spPr>
          <a:xfrm>
            <a:off x="7057617" y="9326177"/>
            <a:ext cx="2479724" cy="389881"/>
          </a:xfrm>
          <a:prstGeom prst="rect">
            <a:avLst/>
          </a:prstGeom>
        </p:spPr>
      </p:pic>
      <p:pic>
        <p:nvPicPr>
          <p:cNvPr id="382" name="Rectangle" descr="Rectangle"/>
          <p:cNvPicPr>
            <a:picLocks/>
          </p:cNvPicPr>
          <p:nvPr/>
        </p:nvPicPr>
        <p:blipFill>
          <a:blip r:embed="rId3">
            <a:extLst/>
          </a:blip>
          <a:stretch>
            <a:fillRect/>
          </a:stretch>
        </p:blipFill>
        <p:spPr>
          <a:xfrm>
            <a:off x="7057617" y="11154977"/>
            <a:ext cx="2479724" cy="389881"/>
          </a:xfrm>
          <a:prstGeom prst="rect">
            <a:avLst/>
          </a:prstGeom>
        </p:spPr>
      </p:pic>
      <p:sp>
        <p:nvSpPr>
          <p:cNvPr id="384" name="https://mvnrepository.com/repos/central"/>
          <p:cNvSpPr txBox="1"/>
          <p:nvPr/>
        </p:nvSpPr>
        <p:spPr>
          <a:xfrm>
            <a:off x="17293526" y="6100622"/>
            <a:ext cx="6052948" cy="498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b="0" u="sng">
                <a:solidFill>
                  <a:srgbClr val="FFFFFF"/>
                </a:solidFill>
                <a:hlinkClick r:id="rId4"/>
              </a:defRPr>
            </a:lvl1pPr>
          </a:lstStyle>
          <a:p>
            <a:pPr>
              <a:defRPr u="none"/>
            </a:pPr>
            <a:r>
              <a:rPr u="sng">
                <a:hlinkClick r:id="rId4"/>
              </a:rPr>
              <a:t>https://mvnrepository.com/repos/central</a:t>
            </a:r>
          </a:p>
        </p:txBody>
      </p:sp>
      <p:pic>
        <p:nvPicPr>
          <p:cNvPr id="385" name="Rectangle" descr="Rectangle"/>
          <p:cNvPicPr>
            <a:picLocks/>
          </p:cNvPicPr>
          <p:nvPr/>
        </p:nvPicPr>
        <p:blipFill>
          <a:blip r:embed="rId5">
            <a:extLst/>
          </a:blip>
          <a:stretch>
            <a:fillRect/>
          </a:stretch>
        </p:blipFill>
        <p:spPr>
          <a:xfrm>
            <a:off x="13229817" y="6989377"/>
            <a:ext cx="1596181" cy="389881"/>
          </a:xfrm>
          <a:prstGeom prst="rect">
            <a:avLst/>
          </a:prstGeom>
        </p:spPr>
      </p:pic>
      <p:pic>
        <p:nvPicPr>
          <p:cNvPr id="387" name="Rectangle" descr="Rectangle"/>
          <p:cNvPicPr>
            <a:picLocks/>
          </p:cNvPicPr>
          <p:nvPr/>
        </p:nvPicPr>
        <p:blipFill>
          <a:blip r:embed="rId6">
            <a:extLst/>
          </a:blip>
          <a:stretch>
            <a:fillRect/>
          </a:stretch>
        </p:blipFill>
        <p:spPr>
          <a:xfrm>
            <a:off x="13941017" y="3865177"/>
            <a:ext cx="541188" cy="389881"/>
          </a:xfrm>
          <a:prstGeom prst="rect">
            <a:avLst/>
          </a:prstGeom>
        </p:spPr>
      </p:pic>
      <p:sp>
        <p:nvSpPr>
          <p:cNvPr id="389" name="mit ^-&lt;Space&gt; kann man sich die Versionen ansehen …"/>
          <p:cNvSpPr/>
          <p:nvPr/>
        </p:nvSpPr>
        <p:spPr>
          <a:xfrm>
            <a:off x="17069296" y="2641600"/>
            <a:ext cx="6704608" cy="534933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r>
              <a:t>mit ^-&lt;Space&gt; kann man sich die Versionen ansehen … </a:t>
            </a: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p:txBody>
      </p:sp>
      <p:pic>
        <p:nvPicPr>
          <p:cNvPr id="390" name="Image" descr="Image"/>
          <p:cNvPicPr>
            <a:picLocks noChangeAspect="1"/>
          </p:cNvPicPr>
          <p:nvPr/>
        </p:nvPicPr>
        <p:blipFill>
          <a:blip r:embed="rId7">
            <a:extLst/>
          </a:blip>
          <a:stretch>
            <a:fillRect/>
          </a:stretch>
        </p:blipFill>
        <p:spPr>
          <a:xfrm>
            <a:off x="17665700" y="4185964"/>
            <a:ext cx="5765800" cy="251460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itle"/>
          <p:cNvSpPr txBox="1">
            <a:spLocks noGrp="1"/>
          </p:cNvSpPr>
          <p:nvPr>
            <p:ph type="title"/>
          </p:nvPr>
        </p:nvSpPr>
        <p:spPr>
          <a:prstGeom prst="rect">
            <a:avLst/>
          </a:prstGeom>
        </p:spPr>
        <p:txBody>
          <a:bodyPr/>
          <a:lstStyle/>
          <a:p>
            <a:endParaRPr/>
          </a:p>
        </p:txBody>
      </p:sp>
      <p:pic>
        <p:nvPicPr>
          <p:cNvPr id="393" name="Image" descr="Image"/>
          <p:cNvPicPr>
            <a:picLocks noChangeAspect="1"/>
          </p:cNvPicPr>
          <p:nvPr/>
        </p:nvPicPr>
        <p:blipFill>
          <a:blip r:embed="rId2">
            <a:extLst/>
          </a:blip>
          <a:stretch>
            <a:fillRect/>
          </a:stretch>
        </p:blipFill>
        <p:spPr>
          <a:xfrm>
            <a:off x="609600" y="1900446"/>
            <a:ext cx="10951809" cy="10247104"/>
          </a:xfrm>
          <a:prstGeom prst="rect">
            <a:avLst/>
          </a:prstGeom>
          <a:ln w="25400">
            <a:miter lim="400000"/>
          </a:ln>
          <a:effectLst>
            <a:outerShdw blurRad="254000" dist="127000" dir="5400000" rotWithShape="0">
              <a:srgbClr val="000000">
                <a:alpha val="70000"/>
              </a:srgbClr>
            </a:outerShdw>
          </a:effectLst>
        </p:spPr>
      </p:pic>
      <p:pic>
        <p:nvPicPr>
          <p:cNvPr id="394" name="Image" descr="Image"/>
          <p:cNvPicPr>
            <a:picLocks noChangeAspect="1"/>
          </p:cNvPicPr>
          <p:nvPr/>
        </p:nvPicPr>
        <p:blipFill>
          <a:blip r:embed="rId3">
            <a:extLst/>
          </a:blip>
          <a:stretch>
            <a:fillRect/>
          </a:stretch>
        </p:blipFill>
        <p:spPr>
          <a:xfrm>
            <a:off x="12216364" y="1091013"/>
            <a:ext cx="11075436" cy="11533974"/>
          </a:xfrm>
          <a:prstGeom prst="rect">
            <a:avLst/>
          </a:prstGeom>
          <a:ln w="25400">
            <a:miter lim="400000"/>
          </a:ln>
          <a:effectLst>
            <a:outerShdw blurRad="254000" dist="127000" dir="5400000" rotWithShape="0">
              <a:srgbClr val="000000">
                <a:alpha val="70000"/>
              </a:srgbClr>
            </a:outerShdw>
          </a:effectLst>
        </p:spPr>
      </p:pic>
      <p:pic>
        <p:nvPicPr>
          <p:cNvPr id="395" name="Rectangle" descr="Rectangle"/>
          <p:cNvPicPr>
            <a:picLocks/>
          </p:cNvPicPr>
          <p:nvPr/>
        </p:nvPicPr>
        <p:blipFill>
          <a:blip r:embed="rId4">
            <a:extLst/>
          </a:blip>
          <a:stretch>
            <a:fillRect/>
          </a:stretch>
        </p:blipFill>
        <p:spPr>
          <a:xfrm>
            <a:off x="3006317" y="1947477"/>
            <a:ext cx="2186582" cy="389881"/>
          </a:xfrm>
          <a:prstGeom prst="rect">
            <a:avLst/>
          </a:prstGeom>
        </p:spPr>
      </p:pic>
      <p:pic>
        <p:nvPicPr>
          <p:cNvPr id="397" name="Rectangle" descr="Rectangle"/>
          <p:cNvPicPr>
            <a:picLocks/>
          </p:cNvPicPr>
          <p:nvPr/>
        </p:nvPicPr>
        <p:blipFill>
          <a:blip r:embed="rId5">
            <a:extLst/>
          </a:blip>
          <a:stretch>
            <a:fillRect/>
          </a:stretch>
        </p:blipFill>
        <p:spPr>
          <a:xfrm>
            <a:off x="4657317" y="2823777"/>
            <a:ext cx="1386333" cy="389881"/>
          </a:xfrm>
          <a:prstGeom prst="rect">
            <a:avLst/>
          </a:prstGeom>
        </p:spPr>
      </p:pic>
      <p:pic>
        <p:nvPicPr>
          <p:cNvPr id="399" name="Rectangle" descr="Rectangle"/>
          <p:cNvPicPr>
            <a:picLocks/>
          </p:cNvPicPr>
          <p:nvPr/>
        </p:nvPicPr>
        <p:blipFill>
          <a:blip r:embed="rId6">
            <a:extLst/>
          </a:blip>
          <a:stretch>
            <a:fillRect/>
          </a:stretch>
        </p:blipFill>
        <p:spPr>
          <a:xfrm>
            <a:off x="5825717" y="5097077"/>
            <a:ext cx="1546968" cy="389881"/>
          </a:xfrm>
          <a:prstGeom prst="rect">
            <a:avLst/>
          </a:prstGeom>
        </p:spPr>
      </p:pic>
      <p:pic>
        <p:nvPicPr>
          <p:cNvPr id="401" name="Rectangle" descr="Rectangle"/>
          <p:cNvPicPr>
            <a:picLocks/>
          </p:cNvPicPr>
          <p:nvPr/>
        </p:nvPicPr>
        <p:blipFill>
          <a:blip r:embed="rId7">
            <a:extLst/>
          </a:blip>
          <a:stretch>
            <a:fillRect/>
          </a:stretch>
        </p:blipFill>
        <p:spPr>
          <a:xfrm>
            <a:off x="15642817" y="12158277"/>
            <a:ext cx="1095225" cy="389881"/>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Ergebnis"/>
          <p:cNvSpPr txBox="1">
            <a:spLocks noGrp="1"/>
          </p:cNvSpPr>
          <p:nvPr>
            <p:ph type="title"/>
          </p:nvPr>
        </p:nvSpPr>
        <p:spPr>
          <a:prstGeom prst="rect">
            <a:avLst/>
          </a:prstGeom>
        </p:spPr>
        <p:txBody>
          <a:bodyPr/>
          <a:lstStyle/>
          <a:p>
            <a:r>
              <a:t>Ergebnis</a:t>
            </a:r>
          </a:p>
        </p:txBody>
      </p:sp>
      <p:pic>
        <p:nvPicPr>
          <p:cNvPr id="405" name="Image" descr="Image"/>
          <p:cNvPicPr>
            <a:picLocks noChangeAspect="1"/>
          </p:cNvPicPr>
          <p:nvPr/>
        </p:nvPicPr>
        <p:blipFill>
          <a:blip r:embed="rId2">
            <a:extLst/>
          </a:blip>
          <a:stretch>
            <a:fillRect/>
          </a:stretch>
        </p:blipFill>
        <p:spPr>
          <a:xfrm>
            <a:off x="3646971" y="3638697"/>
            <a:ext cx="8443429" cy="6089503"/>
          </a:xfrm>
          <a:prstGeom prst="rect">
            <a:avLst/>
          </a:prstGeom>
          <a:ln w="12700">
            <a:miter lim="400000"/>
          </a:ln>
        </p:spPr>
      </p:pic>
      <p:pic>
        <p:nvPicPr>
          <p:cNvPr id="406" name="Image" descr="Image"/>
          <p:cNvPicPr>
            <a:picLocks noChangeAspect="1"/>
          </p:cNvPicPr>
          <p:nvPr/>
        </p:nvPicPr>
        <p:blipFill>
          <a:blip r:embed="rId3">
            <a:extLst/>
          </a:blip>
          <a:stretch>
            <a:fillRect/>
          </a:stretch>
        </p:blipFill>
        <p:spPr>
          <a:xfrm>
            <a:off x="11340405" y="3673339"/>
            <a:ext cx="8347362" cy="602021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Eigene Configuration erstellen"/>
          <p:cNvSpPr txBox="1">
            <a:spLocks noGrp="1"/>
          </p:cNvSpPr>
          <p:nvPr>
            <p:ph type="title"/>
          </p:nvPr>
        </p:nvSpPr>
        <p:spPr>
          <a:prstGeom prst="rect">
            <a:avLst/>
          </a:prstGeom>
        </p:spPr>
        <p:txBody>
          <a:bodyPr/>
          <a:lstStyle/>
          <a:p>
            <a:r>
              <a:t>Eigene Configuration erstellen</a:t>
            </a:r>
          </a:p>
        </p:txBody>
      </p:sp>
      <p:pic>
        <p:nvPicPr>
          <p:cNvPr id="409" name="Image" descr="Image"/>
          <p:cNvPicPr>
            <a:picLocks noChangeAspect="1"/>
          </p:cNvPicPr>
          <p:nvPr/>
        </p:nvPicPr>
        <p:blipFill>
          <a:blip r:embed="rId2">
            <a:extLst/>
          </a:blip>
          <a:stretch>
            <a:fillRect/>
          </a:stretch>
        </p:blipFill>
        <p:spPr>
          <a:xfrm>
            <a:off x="903826" y="2652976"/>
            <a:ext cx="22957347" cy="16883973"/>
          </a:xfrm>
          <a:prstGeom prst="rect">
            <a:avLst/>
          </a:prstGeom>
          <a:ln w="12700">
            <a:miter lim="400000"/>
          </a:ln>
        </p:spPr>
      </p:pic>
      <p:pic>
        <p:nvPicPr>
          <p:cNvPr id="410" name="Rectangle" descr="Rectangle"/>
          <p:cNvPicPr>
            <a:picLocks/>
          </p:cNvPicPr>
          <p:nvPr/>
        </p:nvPicPr>
        <p:blipFill>
          <a:blip r:embed="rId3">
            <a:extLst/>
          </a:blip>
          <a:stretch>
            <a:fillRect/>
          </a:stretch>
        </p:blipFill>
        <p:spPr>
          <a:xfrm>
            <a:off x="17014417" y="8500677"/>
            <a:ext cx="1666900" cy="433884"/>
          </a:xfrm>
          <a:prstGeom prst="rect">
            <a:avLst/>
          </a:prstGeom>
        </p:spPr>
      </p:pic>
      <p:pic>
        <p:nvPicPr>
          <p:cNvPr id="412" name="Image" descr="Image"/>
          <p:cNvPicPr>
            <a:picLocks noChangeAspect="1"/>
          </p:cNvPicPr>
          <p:nvPr/>
        </p:nvPicPr>
        <p:blipFill>
          <a:blip r:embed="rId4">
            <a:extLst/>
          </a:blip>
          <a:stretch>
            <a:fillRect/>
          </a:stretch>
        </p:blipFill>
        <p:spPr>
          <a:xfrm>
            <a:off x="17938750" y="8347507"/>
            <a:ext cx="5826625" cy="4957256"/>
          </a:xfrm>
          <a:prstGeom prst="rect">
            <a:avLst/>
          </a:prstGeom>
          <a:ln w="12700">
            <a:miter lim="400000"/>
          </a:ln>
        </p:spPr>
      </p:pic>
      <p:pic>
        <p:nvPicPr>
          <p:cNvPr id="413" name="Rectangle" descr="Rectangle"/>
          <p:cNvPicPr>
            <a:picLocks/>
          </p:cNvPicPr>
          <p:nvPr/>
        </p:nvPicPr>
        <p:blipFill>
          <a:blip r:embed="rId5">
            <a:extLst/>
          </a:blip>
          <a:stretch>
            <a:fillRect/>
          </a:stretch>
        </p:blipFill>
        <p:spPr>
          <a:xfrm>
            <a:off x="18335217" y="9770677"/>
            <a:ext cx="5033690" cy="433884"/>
          </a:xfrm>
          <a:prstGeom prst="rect">
            <a:avLst/>
          </a:prstGeom>
        </p:spPr>
      </p:pic>
      <p:sp>
        <p:nvSpPr>
          <p:cNvPr id="415" name="Das Projekt muss nach Aktualisierungen immer neu compiliert werden. Um diese beiden Arbeitsschritte (javafx:compile und javafx:run) in einem Schritt zusammenzulegen, wird eine eigene Konfiguration erstellt:"/>
          <p:cNvSpPr/>
          <p:nvPr/>
        </p:nvSpPr>
        <p:spPr>
          <a:xfrm>
            <a:off x="596900" y="7696200"/>
            <a:ext cx="9022358" cy="5277694"/>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Das Projekt muss nach Aktualisierungen immer neu compiliert werden. Um diese beiden Arbeitsschritte (javafx:compile und javafx:run) in einem Schritt zusammenzulegen, wird eine eigene Konfiguration erstellt: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ompile eintragen"/>
          <p:cNvSpPr txBox="1">
            <a:spLocks noGrp="1"/>
          </p:cNvSpPr>
          <p:nvPr>
            <p:ph type="title"/>
          </p:nvPr>
        </p:nvSpPr>
        <p:spPr>
          <a:prstGeom prst="rect">
            <a:avLst/>
          </a:prstGeom>
        </p:spPr>
        <p:txBody>
          <a:bodyPr/>
          <a:lstStyle/>
          <a:p>
            <a:r>
              <a:t>Compile eintragen</a:t>
            </a:r>
          </a:p>
        </p:txBody>
      </p:sp>
      <p:pic>
        <p:nvPicPr>
          <p:cNvPr id="418" name="Image" descr="Image"/>
          <p:cNvPicPr>
            <a:picLocks noChangeAspect="1"/>
          </p:cNvPicPr>
          <p:nvPr/>
        </p:nvPicPr>
        <p:blipFill>
          <a:blip r:embed="rId2">
            <a:extLst/>
          </a:blip>
          <a:stretch>
            <a:fillRect/>
          </a:stretch>
        </p:blipFill>
        <p:spPr>
          <a:xfrm>
            <a:off x="4076700" y="2761105"/>
            <a:ext cx="17112075" cy="15488795"/>
          </a:xfrm>
          <a:prstGeom prst="rect">
            <a:avLst/>
          </a:prstGeom>
          <a:ln w="12700">
            <a:miter lim="400000"/>
          </a:ln>
        </p:spPr>
      </p:pic>
      <p:pic>
        <p:nvPicPr>
          <p:cNvPr id="419" name="Image" descr="Image"/>
          <p:cNvPicPr>
            <a:picLocks noChangeAspect="1"/>
          </p:cNvPicPr>
          <p:nvPr/>
        </p:nvPicPr>
        <p:blipFill>
          <a:blip r:embed="rId3">
            <a:extLst/>
          </a:blip>
          <a:stretch>
            <a:fillRect/>
          </a:stretch>
        </p:blipFill>
        <p:spPr>
          <a:xfrm>
            <a:off x="8435387" y="5665856"/>
            <a:ext cx="6980696" cy="3925247"/>
          </a:xfrm>
          <a:prstGeom prst="rect">
            <a:avLst/>
          </a:prstGeom>
          <a:ln w="12700">
            <a:miter lim="400000"/>
          </a:ln>
        </p:spPr>
      </p:pic>
      <p:pic>
        <p:nvPicPr>
          <p:cNvPr id="420" name="Image" descr="Image"/>
          <p:cNvPicPr>
            <a:picLocks noChangeAspect="1"/>
          </p:cNvPicPr>
          <p:nvPr/>
        </p:nvPicPr>
        <p:blipFill>
          <a:blip r:embed="rId4">
            <a:extLst/>
          </a:blip>
          <a:stretch>
            <a:fillRect/>
          </a:stretch>
        </p:blipFill>
        <p:spPr>
          <a:xfrm>
            <a:off x="14084300" y="8458200"/>
            <a:ext cx="9877635" cy="4823064"/>
          </a:xfrm>
          <a:prstGeom prst="rect">
            <a:avLst/>
          </a:prstGeom>
          <a:ln w="25400">
            <a:miter lim="400000"/>
          </a:ln>
          <a:effectLst>
            <a:outerShdw blurRad="254000" dist="127000" dir="5400000" rotWithShape="0">
              <a:srgbClr val="000000">
                <a:alpha val="70000"/>
              </a:srgbClr>
            </a:outerShdw>
          </a:effectLst>
        </p:spPr>
      </p:pic>
      <p:pic>
        <p:nvPicPr>
          <p:cNvPr id="421" name="Rectangle" descr="Rectangle"/>
          <p:cNvPicPr>
            <a:picLocks/>
          </p:cNvPicPr>
          <p:nvPr/>
        </p:nvPicPr>
        <p:blipFill>
          <a:blip r:embed="rId5">
            <a:extLst/>
          </a:blip>
          <a:stretch>
            <a:fillRect/>
          </a:stretch>
        </p:blipFill>
        <p:spPr>
          <a:xfrm>
            <a:off x="18563817" y="11142277"/>
            <a:ext cx="1145976" cy="389881"/>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Ausführen: compile + run"/>
          <p:cNvSpPr txBox="1">
            <a:spLocks noGrp="1"/>
          </p:cNvSpPr>
          <p:nvPr>
            <p:ph type="title"/>
          </p:nvPr>
        </p:nvSpPr>
        <p:spPr>
          <a:prstGeom prst="rect">
            <a:avLst/>
          </a:prstGeom>
        </p:spPr>
        <p:txBody>
          <a:bodyPr/>
          <a:lstStyle/>
          <a:p>
            <a:r>
              <a:t>Ausführen: compile + run</a:t>
            </a:r>
          </a:p>
        </p:txBody>
      </p:sp>
      <p:pic>
        <p:nvPicPr>
          <p:cNvPr id="425" name="Image" descr="Image"/>
          <p:cNvPicPr>
            <a:picLocks noChangeAspect="1"/>
          </p:cNvPicPr>
          <p:nvPr/>
        </p:nvPicPr>
        <p:blipFill>
          <a:blip r:embed="rId2">
            <a:extLst/>
          </a:blip>
          <a:stretch>
            <a:fillRect/>
          </a:stretch>
        </p:blipFill>
        <p:spPr>
          <a:xfrm>
            <a:off x="127814" y="2422396"/>
            <a:ext cx="24128372" cy="17745204"/>
          </a:xfrm>
          <a:prstGeom prst="rect">
            <a:avLst/>
          </a:prstGeom>
          <a:ln w="12700">
            <a:miter lim="400000"/>
          </a:ln>
        </p:spPr>
      </p:pic>
      <p:pic>
        <p:nvPicPr>
          <p:cNvPr id="426" name="Image" descr="Image"/>
          <p:cNvPicPr>
            <a:picLocks noChangeAspect="1"/>
          </p:cNvPicPr>
          <p:nvPr/>
        </p:nvPicPr>
        <p:blipFill>
          <a:blip r:embed="rId3">
            <a:extLst/>
          </a:blip>
          <a:stretch>
            <a:fillRect/>
          </a:stretch>
        </p:blipFill>
        <p:spPr>
          <a:xfrm>
            <a:off x="7150100" y="7573898"/>
            <a:ext cx="9288820" cy="6699210"/>
          </a:xfrm>
          <a:prstGeom prst="rect">
            <a:avLst/>
          </a:prstGeom>
          <a:ln w="12700">
            <a:miter lim="400000"/>
          </a:ln>
        </p:spPr>
      </p:pic>
      <p:pic>
        <p:nvPicPr>
          <p:cNvPr id="427" name="Rectangle" descr="Rectangle"/>
          <p:cNvPicPr>
            <a:picLocks/>
          </p:cNvPicPr>
          <p:nvPr/>
        </p:nvPicPr>
        <p:blipFill>
          <a:blip r:embed="rId4">
            <a:extLst/>
          </a:blip>
          <a:stretch>
            <a:fillRect/>
          </a:stretch>
        </p:blipFill>
        <p:spPr>
          <a:xfrm>
            <a:off x="16709617" y="10193041"/>
            <a:ext cx="5666108" cy="409069"/>
          </a:xfrm>
          <a:prstGeom prst="rect">
            <a:avLst/>
          </a:prstGeom>
        </p:spPr>
      </p:pic>
      <p:pic>
        <p:nvPicPr>
          <p:cNvPr id="429" name="Image" descr="Image"/>
          <p:cNvPicPr>
            <a:picLocks noChangeAspect="1"/>
          </p:cNvPicPr>
          <p:nvPr/>
        </p:nvPicPr>
        <p:blipFill>
          <a:blip r:embed="rId5">
            <a:extLst/>
          </a:blip>
          <a:stretch>
            <a:fillRect/>
          </a:stretch>
        </p:blipFill>
        <p:spPr>
          <a:xfrm>
            <a:off x="18202820" y="9876875"/>
            <a:ext cx="6440258" cy="4309467"/>
          </a:xfrm>
          <a:prstGeom prst="rect">
            <a:avLst/>
          </a:prstGeom>
          <a:ln w="12700">
            <a:miter lim="400000"/>
          </a:ln>
        </p:spPr>
      </p:pic>
      <p:pic>
        <p:nvPicPr>
          <p:cNvPr id="430" name="Rectangle" descr="Rectangle"/>
          <p:cNvPicPr>
            <a:picLocks/>
          </p:cNvPicPr>
          <p:nvPr/>
        </p:nvPicPr>
        <p:blipFill>
          <a:blip r:embed="rId6">
            <a:extLst/>
          </a:blip>
          <a:stretch>
            <a:fillRect/>
          </a:stretch>
        </p:blipFill>
        <p:spPr>
          <a:xfrm>
            <a:off x="18738541" y="10396241"/>
            <a:ext cx="5368816" cy="52470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p:cNvSpPr txBox="1">
            <a:spLocks noGrp="1"/>
          </p:cNvSpPr>
          <p:nvPr>
            <p:ph type="title"/>
          </p:nvPr>
        </p:nvSpPr>
        <p:spPr>
          <a:prstGeom prst="rect">
            <a:avLst/>
          </a:prstGeom>
        </p:spPr>
        <p:txBody>
          <a:bodyPr/>
          <a:lstStyle/>
          <a:p>
            <a:endParaRPr/>
          </a:p>
        </p:txBody>
      </p:sp>
      <p:pic>
        <p:nvPicPr>
          <p:cNvPr id="132" name="Image" descr="Image"/>
          <p:cNvPicPr>
            <a:picLocks noChangeAspect="1"/>
          </p:cNvPicPr>
          <p:nvPr/>
        </p:nvPicPr>
        <p:blipFill>
          <a:blip r:embed="rId2">
            <a:extLst/>
          </a:blip>
          <a:stretch>
            <a:fillRect/>
          </a:stretch>
        </p:blipFill>
        <p:spPr>
          <a:xfrm>
            <a:off x="628650" y="190500"/>
            <a:ext cx="14490700" cy="10337800"/>
          </a:xfrm>
          <a:prstGeom prst="rect">
            <a:avLst/>
          </a:prstGeom>
          <a:ln w="12700">
            <a:miter lim="400000"/>
          </a:ln>
        </p:spPr>
      </p:pic>
      <p:pic>
        <p:nvPicPr>
          <p:cNvPr id="133" name="Image" descr="Image"/>
          <p:cNvPicPr>
            <a:picLocks noChangeAspect="1"/>
          </p:cNvPicPr>
          <p:nvPr/>
        </p:nvPicPr>
        <p:blipFill>
          <a:blip r:embed="rId3">
            <a:extLst/>
          </a:blip>
          <a:stretch>
            <a:fillRect/>
          </a:stretch>
        </p:blipFill>
        <p:spPr>
          <a:xfrm>
            <a:off x="5314950" y="2032000"/>
            <a:ext cx="14490700" cy="10337800"/>
          </a:xfrm>
          <a:prstGeom prst="rect">
            <a:avLst/>
          </a:prstGeom>
          <a:ln w="12700">
            <a:miter lim="400000"/>
          </a:ln>
        </p:spPr>
      </p:pic>
      <p:pic>
        <p:nvPicPr>
          <p:cNvPr id="134" name="Image" descr="Image"/>
          <p:cNvPicPr>
            <a:picLocks noChangeAspect="1"/>
          </p:cNvPicPr>
          <p:nvPr/>
        </p:nvPicPr>
        <p:blipFill>
          <a:blip r:embed="rId4">
            <a:extLst/>
          </a:blip>
          <a:stretch>
            <a:fillRect/>
          </a:stretch>
        </p:blipFill>
        <p:spPr>
          <a:xfrm>
            <a:off x="9823450" y="3581400"/>
            <a:ext cx="14490700" cy="10337800"/>
          </a:xfrm>
          <a:prstGeom prst="rect">
            <a:avLst/>
          </a:prstGeom>
          <a:ln w="12700">
            <a:miter lim="400000"/>
          </a:ln>
        </p:spPr>
      </p:pic>
      <p:pic>
        <p:nvPicPr>
          <p:cNvPr id="135" name="Image" descr="Image"/>
          <p:cNvPicPr>
            <a:picLocks noChangeAspect="1"/>
          </p:cNvPicPr>
          <p:nvPr/>
        </p:nvPicPr>
        <p:blipFill>
          <a:blip r:embed="rId5">
            <a:extLst/>
          </a:blip>
          <a:stretch>
            <a:fillRect/>
          </a:stretch>
        </p:blipFill>
        <p:spPr>
          <a:xfrm>
            <a:off x="15938500" y="12433300"/>
            <a:ext cx="4699000" cy="787400"/>
          </a:xfrm>
          <a:prstGeom prst="rect">
            <a:avLst/>
          </a:prstGeom>
          <a:ln w="25400">
            <a:miter lim="400000"/>
          </a:ln>
          <a:effectLst>
            <a:outerShdw blurRad="254000" dist="127000" dir="5400000" rotWithShape="0">
              <a:srgbClr val="000000">
                <a:alpha val="70000"/>
              </a:srgbClr>
            </a:outerShdw>
          </a:effectLst>
        </p:spPr>
      </p:pic>
      <p:pic>
        <p:nvPicPr>
          <p:cNvPr id="136" name="Rectangle" descr="Rectangle"/>
          <p:cNvPicPr>
            <a:picLocks/>
          </p:cNvPicPr>
          <p:nvPr/>
        </p:nvPicPr>
        <p:blipFill>
          <a:blip r:embed="rId6">
            <a:extLst/>
          </a:blip>
          <a:stretch>
            <a:fillRect/>
          </a:stretch>
        </p:blipFill>
        <p:spPr>
          <a:xfrm>
            <a:off x="17636717" y="12774128"/>
            <a:ext cx="1939428" cy="332830"/>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Ende - Erstellen eines JavaFX-Projekts mit FXML (fxml)"/>
          <p:cNvSpPr txBox="1">
            <a:spLocks noGrp="1"/>
          </p:cNvSpPr>
          <p:nvPr>
            <p:ph type="title"/>
          </p:nvPr>
        </p:nvSpPr>
        <p:spPr>
          <a:prstGeom prst="rect">
            <a:avLst/>
          </a:prstGeom>
        </p:spPr>
        <p:txBody>
          <a:bodyPr/>
          <a:lstStyle/>
          <a:p>
            <a:r>
              <a:t>Ende - Erstellen eines JavaFX-Projekts mit FXML (fxml)</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Grundstruktur der FX-Anwendung"/>
          <p:cNvSpPr txBox="1">
            <a:spLocks noGrp="1"/>
          </p:cNvSpPr>
          <p:nvPr>
            <p:ph type="title"/>
          </p:nvPr>
        </p:nvSpPr>
        <p:spPr>
          <a:prstGeom prst="rect">
            <a:avLst/>
          </a:prstGeom>
        </p:spPr>
        <p:txBody>
          <a:bodyPr/>
          <a:lstStyle>
            <a:lvl1pPr defTabSz="767715">
              <a:defRPr sz="10416"/>
            </a:lvl1pPr>
          </a:lstStyle>
          <a:p>
            <a:r>
              <a:t>Grundstruktur der FX-Anwendung </a:t>
            </a:r>
          </a:p>
        </p:txBody>
      </p:sp>
      <p:pic>
        <p:nvPicPr>
          <p:cNvPr id="436" name="Image" descr="Image"/>
          <p:cNvPicPr>
            <a:picLocks noChangeAspect="1"/>
          </p:cNvPicPr>
          <p:nvPr/>
        </p:nvPicPr>
        <p:blipFill>
          <a:blip r:embed="rId2">
            <a:extLst/>
          </a:blip>
          <a:stretch>
            <a:fillRect/>
          </a:stretch>
        </p:blipFill>
        <p:spPr>
          <a:xfrm>
            <a:off x="7067550" y="3225800"/>
            <a:ext cx="13004849" cy="9217811"/>
          </a:xfrm>
          <a:prstGeom prst="rect">
            <a:avLst/>
          </a:prstGeom>
          <a:ln w="12700">
            <a:miter lim="400000"/>
          </a:ln>
        </p:spPr>
      </p:pic>
      <p:pic>
        <p:nvPicPr>
          <p:cNvPr id="437" name="Rectangle" descr="Rectangle"/>
          <p:cNvPicPr>
            <a:picLocks/>
          </p:cNvPicPr>
          <p:nvPr/>
        </p:nvPicPr>
        <p:blipFill>
          <a:blip r:embed="rId3">
            <a:extLst/>
          </a:blip>
          <a:stretch>
            <a:fillRect/>
          </a:stretch>
        </p:blipFill>
        <p:spPr>
          <a:xfrm>
            <a:off x="14918917" y="7513341"/>
            <a:ext cx="4486893" cy="642729"/>
          </a:xfrm>
          <a:prstGeom prst="rect">
            <a:avLst/>
          </a:prstGeom>
        </p:spPr>
      </p:pic>
      <p:pic>
        <p:nvPicPr>
          <p:cNvPr id="439" name="Rectangle" descr="Rectangle"/>
          <p:cNvPicPr>
            <a:picLocks/>
          </p:cNvPicPr>
          <p:nvPr/>
        </p:nvPicPr>
        <p:blipFill>
          <a:blip r:embed="rId4">
            <a:extLst/>
          </a:blip>
          <a:stretch>
            <a:fillRect/>
          </a:stretch>
        </p:blipFill>
        <p:spPr>
          <a:xfrm>
            <a:off x="7857717" y="8592841"/>
            <a:ext cx="8486599" cy="1280408"/>
          </a:xfrm>
          <a:prstGeom prst="rect">
            <a:avLst/>
          </a:prstGeom>
        </p:spPr>
      </p:pic>
      <p:sp>
        <p:nvSpPr>
          <p:cNvPr id="441" name="kann mit ^O generiert werden"/>
          <p:cNvSpPr/>
          <p:nvPr/>
        </p:nvSpPr>
        <p:spPr>
          <a:xfrm>
            <a:off x="16738600" y="8598044"/>
            <a:ext cx="3892302" cy="127000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kann mit ^O generiert werden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Grundelemente"/>
          <p:cNvSpPr txBox="1">
            <a:spLocks noGrp="1"/>
          </p:cNvSpPr>
          <p:nvPr>
            <p:ph type="title"/>
          </p:nvPr>
        </p:nvSpPr>
        <p:spPr>
          <a:prstGeom prst="rect">
            <a:avLst/>
          </a:prstGeom>
        </p:spPr>
        <p:txBody>
          <a:bodyPr/>
          <a:lstStyle/>
          <a:p>
            <a:r>
              <a:t>Grundelemente </a:t>
            </a:r>
          </a:p>
        </p:txBody>
      </p:sp>
      <p:sp>
        <p:nvSpPr>
          <p:cNvPr id="444" name="MyFXApp…"/>
          <p:cNvSpPr txBox="1">
            <a:spLocks noGrp="1"/>
          </p:cNvSpPr>
          <p:nvPr>
            <p:ph type="body" sz="half" idx="1"/>
          </p:nvPr>
        </p:nvSpPr>
        <p:spPr>
          <a:xfrm>
            <a:off x="5087441" y="3149600"/>
            <a:ext cx="11651656" cy="8059440"/>
          </a:xfrm>
          <a:prstGeom prst="rect">
            <a:avLst/>
          </a:prstGeom>
        </p:spPr>
        <p:txBody>
          <a:bodyPr/>
          <a:lstStyle/>
          <a:p>
            <a:pPr marL="336549" indent="-336549" defTabSz="437514">
              <a:spcBef>
                <a:spcPts val="3100"/>
              </a:spcBef>
              <a:defRPr sz="3180"/>
            </a:pPr>
            <a:r>
              <a:t>MyFXApp</a:t>
            </a:r>
          </a:p>
          <a:p>
            <a:pPr marL="673099" lvl="1" indent="-336549" defTabSz="437514">
              <a:spcBef>
                <a:spcPts val="3100"/>
              </a:spcBef>
              <a:defRPr sz="2543"/>
            </a:pPr>
            <a:r>
              <a:t>leitet von Application ab</a:t>
            </a:r>
          </a:p>
          <a:p>
            <a:pPr marL="673099" lvl="1" indent="-336549" defTabSz="437514">
              <a:spcBef>
                <a:spcPts val="3100"/>
              </a:spcBef>
              <a:defRPr sz="2543"/>
            </a:pPr>
            <a:r>
              <a:t>start() wird überschrieben </a:t>
            </a:r>
          </a:p>
          <a:p>
            <a:pPr marL="673099" lvl="1" indent="-336549" defTabSz="437514">
              <a:spcBef>
                <a:spcPts val="3100"/>
              </a:spcBef>
              <a:defRPr sz="2543"/>
            </a:pPr>
            <a:r>
              <a:t>main() bedeutungslos</a:t>
            </a:r>
          </a:p>
          <a:p>
            <a:pPr marL="336549" indent="-336549" defTabSz="437514">
              <a:spcBef>
                <a:spcPts val="3100"/>
              </a:spcBef>
              <a:defRPr sz="3180"/>
            </a:pPr>
            <a:r>
              <a:t>Stage</a:t>
            </a:r>
          </a:p>
          <a:p>
            <a:pPr marL="673099" lvl="1" indent="-336549" defTabSz="437514">
              <a:spcBef>
                <a:spcPts val="3100"/>
              </a:spcBef>
              <a:defRPr sz="2543"/>
            </a:pPr>
            <a:r>
              <a:t>Eine Bühne (stage) wird beim Start an MyApp übergeben (Parameter der start-Methode)</a:t>
            </a:r>
          </a:p>
          <a:p>
            <a:pPr marL="673099" lvl="1" indent="-336549" defTabSz="437514">
              <a:spcBef>
                <a:spcPts val="3100"/>
              </a:spcBef>
              <a:defRPr sz="2543"/>
            </a:pPr>
            <a:r>
              <a:t>Entspricht Hauptfenster der Anwendung und enthält genau eine Scene</a:t>
            </a:r>
          </a:p>
          <a:p>
            <a:pPr marL="336549" indent="-336549" defTabSz="437514">
              <a:spcBef>
                <a:spcPts val="3100"/>
              </a:spcBef>
              <a:defRPr sz="3180"/>
            </a:pPr>
            <a:r>
              <a:t>Scene</a:t>
            </a:r>
          </a:p>
          <a:p>
            <a:pPr marL="673099" lvl="1" indent="-336549" defTabSz="437514">
              <a:spcBef>
                <a:spcPts val="3100"/>
              </a:spcBef>
              <a:defRPr sz="2543"/>
            </a:pPr>
            <a:r>
              <a:t>Definiert den Inhalt des Fensters ausgehend von einem Wurzelelement (AnchorPane, StackPane, GridPane, …)</a:t>
            </a:r>
          </a:p>
        </p:txBody>
      </p:sp>
      <p:pic>
        <p:nvPicPr>
          <p:cNvPr id="445" name="Image" descr="Image"/>
          <p:cNvPicPr>
            <a:picLocks noChangeAspect="1"/>
          </p:cNvPicPr>
          <p:nvPr/>
        </p:nvPicPr>
        <p:blipFill>
          <a:blip r:embed="rId2">
            <a:extLst/>
          </a:blip>
          <a:stretch>
            <a:fillRect/>
          </a:stretch>
        </p:blipFill>
        <p:spPr>
          <a:xfrm>
            <a:off x="711200" y="5710126"/>
            <a:ext cx="8807364" cy="7510574"/>
          </a:xfrm>
          <a:prstGeom prst="rect">
            <a:avLst/>
          </a:prstGeom>
          <a:ln w="12700">
            <a:miter lim="400000"/>
          </a:ln>
        </p:spPr>
      </p:pic>
      <p:pic>
        <p:nvPicPr>
          <p:cNvPr id="446" name="Image" descr="Image"/>
          <p:cNvPicPr>
            <a:picLocks noChangeAspect="1"/>
          </p:cNvPicPr>
          <p:nvPr/>
        </p:nvPicPr>
        <p:blipFill>
          <a:blip r:embed="rId3">
            <a:extLst/>
          </a:blip>
          <a:stretch>
            <a:fillRect/>
          </a:stretch>
        </p:blipFill>
        <p:spPr>
          <a:xfrm>
            <a:off x="17309551" y="3895039"/>
            <a:ext cx="6958178" cy="592592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Eigene Configuration erstellen"/>
          <p:cNvSpPr txBox="1">
            <a:spLocks noGrp="1"/>
          </p:cNvSpPr>
          <p:nvPr>
            <p:ph type="title"/>
          </p:nvPr>
        </p:nvSpPr>
        <p:spPr>
          <a:prstGeom prst="rect">
            <a:avLst/>
          </a:prstGeom>
        </p:spPr>
        <p:txBody>
          <a:bodyPr/>
          <a:lstStyle/>
          <a:p>
            <a:r>
              <a:t>Eigene Configuration erstellen</a:t>
            </a:r>
          </a:p>
        </p:txBody>
      </p:sp>
      <p:pic>
        <p:nvPicPr>
          <p:cNvPr id="449" name="Image" descr="Image"/>
          <p:cNvPicPr>
            <a:picLocks noChangeAspect="1"/>
          </p:cNvPicPr>
          <p:nvPr/>
        </p:nvPicPr>
        <p:blipFill>
          <a:blip r:embed="rId2">
            <a:extLst/>
          </a:blip>
          <a:stretch>
            <a:fillRect/>
          </a:stretch>
        </p:blipFill>
        <p:spPr>
          <a:xfrm>
            <a:off x="8711188" y="2184400"/>
            <a:ext cx="12852401" cy="11633200"/>
          </a:xfrm>
          <a:prstGeom prst="rect">
            <a:avLst/>
          </a:prstGeom>
          <a:ln w="12700">
            <a:miter lim="400000"/>
          </a:ln>
        </p:spPr>
      </p:pic>
      <p:pic>
        <p:nvPicPr>
          <p:cNvPr id="450" name="Rectangle" descr="Rectangle"/>
          <p:cNvPicPr>
            <a:picLocks/>
          </p:cNvPicPr>
          <p:nvPr/>
        </p:nvPicPr>
        <p:blipFill>
          <a:blip r:embed="rId3">
            <a:extLst/>
          </a:blip>
          <a:stretch>
            <a:fillRect/>
          </a:stretch>
        </p:blipFill>
        <p:spPr>
          <a:xfrm>
            <a:off x="12251917" y="4379428"/>
            <a:ext cx="2906811" cy="332830"/>
          </a:xfrm>
          <a:prstGeom prst="rect">
            <a:avLst/>
          </a:prstGeom>
        </p:spPr>
      </p:pic>
      <p:pic>
        <p:nvPicPr>
          <p:cNvPr id="452" name="Image" descr="Image"/>
          <p:cNvPicPr>
            <a:picLocks noChangeAspect="1"/>
          </p:cNvPicPr>
          <p:nvPr/>
        </p:nvPicPr>
        <p:blipFill>
          <a:blip r:embed="rId4">
            <a:extLst/>
          </a:blip>
          <a:stretch>
            <a:fillRect/>
          </a:stretch>
        </p:blipFill>
        <p:spPr>
          <a:xfrm>
            <a:off x="2820411" y="3180592"/>
            <a:ext cx="5588001" cy="7353301"/>
          </a:xfrm>
          <a:prstGeom prst="rect">
            <a:avLst/>
          </a:prstGeom>
          <a:ln w="12700">
            <a:miter lim="400000"/>
          </a:ln>
        </p:spPr>
      </p:pic>
      <p:pic>
        <p:nvPicPr>
          <p:cNvPr id="453" name="Rectangle" descr="Rectangle"/>
          <p:cNvPicPr>
            <a:picLocks/>
          </p:cNvPicPr>
          <p:nvPr/>
        </p:nvPicPr>
        <p:blipFill>
          <a:blip r:embed="rId5">
            <a:extLst/>
          </a:blip>
          <a:stretch>
            <a:fillRect/>
          </a:stretch>
        </p:blipFill>
        <p:spPr>
          <a:xfrm>
            <a:off x="4846806" y="8049728"/>
            <a:ext cx="3399978" cy="332830"/>
          </a:xfrm>
          <a:prstGeom prst="rect">
            <a:avLst/>
          </a:prstGeom>
        </p:spPr>
      </p:pic>
      <p:sp>
        <p:nvSpPr>
          <p:cNvPr id="455" name="Es wird vor dem Ausführen noch jedesmal der Code kompiliert"/>
          <p:cNvSpPr/>
          <p:nvPr/>
        </p:nvSpPr>
        <p:spPr>
          <a:xfrm>
            <a:off x="12495788" y="6121400"/>
            <a:ext cx="6752928" cy="218628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Es wird vor dem Ausführen noch jedesmal der Code kompiliert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Image" descr="Image"/>
          <p:cNvPicPr>
            <a:picLocks noChangeAspect="1"/>
          </p:cNvPicPr>
          <p:nvPr/>
        </p:nvPicPr>
        <p:blipFill>
          <a:blip r:embed="rId2">
            <a:extLst/>
          </a:blip>
          <a:stretch>
            <a:fillRect/>
          </a:stretch>
        </p:blipFill>
        <p:spPr>
          <a:xfrm>
            <a:off x="514350" y="1778000"/>
            <a:ext cx="16954500" cy="12039600"/>
          </a:xfrm>
          <a:prstGeom prst="rect">
            <a:avLst/>
          </a:prstGeom>
          <a:ln w="12700">
            <a:miter lim="400000"/>
          </a:ln>
        </p:spPr>
      </p:pic>
      <p:pic>
        <p:nvPicPr>
          <p:cNvPr id="458" name="Image" descr="Image"/>
          <p:cNvPicPr>
            <a:picLocks noChangeAspect="1"/>
          </p:cNvPicPr>
          <p:nvPr/>
        </p:nvPicPr>
        <p:blipFill>
          <a:blip r:embed="rId3">
            <a:extLst/>
          </a:blip>
          <a:stretch>
            <a:fillRect/>
          </a:stretch>
        </p:blipFill>
        <p:spPr>
          <a:xfrm>
            <a:off x="17348200" y="4381500"/>
            <a:ext cx="6840274" cy="6375400"/>
          </a:xfrm>
          <a:prstGeom prst="rect">
            <a:avLst/>
          </a:prstGeom>
          <a:ln w="12700">
            <a:miter lim="400000"/>
          </a:ln>
        </p:spPr>
      </p:pic>
      <p:sp>
        <p:nvSpPr>
          <p:cNvPr id="459" name="Starten der Anwendung"/>
          <p:cNvSpPr txBox="1">
            <a:spLocks noGrp="1"/>
          </p:cNvSpPr>
          <p:nvPr>
            <p:ph type="title"/>
          </p:nvPr>
        </p:nvSpPr>
        <p:spPr>
          <a:prstGeom prst="rect">
            <a:avLst/>
          </a:prstGeom>
        </p:spPr>
        <p:txBody>
          <a:bodyPr/>
          <a:lstStyle/>
          <a:p>
            <a:r>
              <a:t>Starten der Anwendung</a:t>
            </a:r>
          </a:p>
        </p:txBody>
      </p:sp>
      <p:pic>
        <p:nvPicPr>
          <p:cNvPr id="460" name="Rectangle" descr="Rectangle"/>
          <p:cNvPicPr>
            <a:picLocks/>
          </p:cNvPicPr>
          <p:nvPr/>
        </p:nvPicPr>
        <p:blipFill>
          <a:blip r:embed="rId4">
            <a:extLst/>
          </a:blip>
          <a:stretch>
            <a:fillRect/>
          </a:stretch>
        </p:blipFill>
        <p:spPr>
          <a:xfrm>
            <a:off x="12569417" y="8456128"/>
            <a:ext cx="3919487" cy="332830"/>
          </a:xfrm>
          <a:prstGeom prst="rect">
            <a:avLst/>
          </a:prstGeom>
        </p:spPr>
      </p:pic>
      <p:pic>
        <p:nvPicPr>
          <p:cNvPr id="462" name="Image" descr="Image"/>
          <p:cNvPicPr>
            <a:picLocks noChangeAspect="1"/>
          </p:cNvPicPr>
          <p:nvPr/>
        </p:nvPicPr>
        <p:blipFill>
          <a:blip r:embed="rId5">
            <a:extLst/>
          </a:blip>
          <a:stretch>
            <a:fillRect/>
          </a:stretch>
        </p:blipFill>
        <p:spPr>
          <a:xfrm>
            <a:off x="14014450" y="8483600"/>
            <a:ext cx="3416300" cy="2286000"/>
          </a:xfrm>
          <a:prstGeom prst="rect">
            <a:avLst/>
          </a:prstGeom>
          <a:ln w="12700">
            <a:miter lim="400000"/>
          </a:ln>
        </p:spPr>
      </p:pic>
      <p:pic>
        <p:nvPicPr>
          <p:cNvPr id="463" name="Rectangle" descr="Rectangle"/>
          <p:cNvPicPr>
            <a:picLocks/>
          </p:cNvPicPr>
          <p:nvPr/>
        </p:nvPicPr>
        <p:blipFill>
          <a:blip r:embed="rId6">
            <a:extLst/>
          </a:blip>
          <a:stretch>
            <a:fillRect/>
          </a:stretch>
        </p:blipFill>
        <p:spPr>
          <a:xfrm>
            <a:off x="14269194" y="8722828"/>
            <a:ext cx="2906811" cy="332830"/>
          </a:xfrm>
          <a:prstGeom prst="rect">
            <a:avLst/>
          </a:prstGeom>
        </p:spPr>
      </p:pic>
      <p:pic>
        <p:nvPicPr>
          <p:cNvPr id="465" name="Rectangle" descr="Rectangle"/>
          <p:cNvPicPr>
            <a:picLocks/>
          </p:cNvPicPr>
          <p:nvPr/>
        </p:nvPicPr>
        <p:blipFill>
          <a:blip r:embed="rId7">
            <a:extLst/>
          </a:blip>
          <a:stretch>
            <a:fillRect/>
          </a:stretch>
        </p:blipFill>
        <p:spPr>
          <a:xfrm>
            <a:off x="6638517" y="11834328"/>
            <a:ext cx="1733351" cy="332830"/>
          </a:xfrm>
          <a:prstGeom prst="rect">
            <a:avLst/>
          </a:prstGeom>
        </p:spPr>
      </p:pic>
      <p:pic>
        <p:nvPicPr>
          <p:cNvPr id="467" name="Rectangle" descr="Rectangle"/>
          <p:cNvPicPr>
            <a:picLocks/>
          </p:cNvPicPr>
          <p:nvPr/>
        </p:nvPicPr>
        <p:blipFill>
          <a:blip r:embed="rId8">
            <a:extLst/>
          </a:blip>
          <a:stretch>
            <a:fillRect/>
          </a:stretch>
        </p:blipFill>
        <p:spPr>
          <a:xfrm>
            <a:off x="5797042" y="4582628"/>
            <a:ext cx="3416301" cy="589757"/>
          </a:xfrm>
          <a:prstGeom prst="rect">
            <a:avLst/>
          </a:prstGeom>
        </p:spPr>
      </p:pic>
      <p:pic>
        <p:nvPicPr>
          <p:cNvPr id="469" name="Rectangle" descr="Rectangle"/>
          <p:cNvPicPr>
            <a:picLocks/>
          </p:cNvPicPr>
          <p:nvPr/>
        </p:nvPicPr>
        <p:blipFill>
          <a:blip r:embed="rId9">
            <a:extLst/>
          </a:blip>
          <a:stretch>
            <a:fillRect/>
          </a:stretch>
        </p:blipFill>
        <p:spPr>
          <a:xfrm>
            <a:off x="5749517" y="5217628"/>
            <a:ext cx="4827686" cy="1526035"/>
          </a:xfrm>
          <a:prstGeom prst="rect">
            <a:avLst/>
          </a:prstGeom>
        </p:spPr>
      </p:pic>
      <p:pic>
        <p:nvPicPr>
          <p:cNvPr id="471" name="Rectangle" descr="Rectangle"/>
          <p:cNvPicPr>
            <a:picLocks/>
          </p:cNvPicPr>
          <p:nvPr/>
        </p:nvPicPr>
        <p:blipFill>
          <a:blip r:embed="rId10">
            <a:extLst/>
          </a:blip>
          <a:stretch>
            <a:fillRect/>
          </a:stretch>
        </p:blipFill>
        <p:spPr>
          <a:xfrm>
            <a:off x="5736817" y="6827005"/>
            <a:ext cx="3200250" cy="332831"/>
          </a:xfrm>
          <a:prstGeom prst="rect">
            <a:avLst/>
          </a:prstGeom>
        </p:spPr>
      </p:pic>
      <p:pic>
        <p:nvPicPr>
          <p:cNvPr id="473" name="Rectangle" descr="Rectangle"/>
          <p:cNvPicPr>
            <a:picLocks/>
          </p:cNvPicPr>
          <p:nvPr/>
        </p:nvPicPr>
        <p:blipFill>
          <a:blip r:embed="rId11">
            <a:extLst/>
          </a:blip>
          <a:stretch>
            <a:fillRect/>
          </a:stretch>
        </p:blipFill>
        <p:spPr>
          <a:xfrm>
            <a:off x="5736817" y="7100712"/>
            <a:ext cx="3200250" cy="296566"/>
          </a:xfrm>
          <a:prstGeom prst="rect">
            <a:avLst/>
          </a:prstGeom>
        </p:spPr>
      </p:pic>
      <p:pic>
        <p:nvPicPr>
          <p:cNvPr id="475" name="Rectangle" descr="Rectangle"/>
          <p:cNvPicPr>
            <a:picLocks/>
          </p:cNvPicPr>
          <p:nvPr/>
        </p:nvPicPr>
        <p:blipFill>
          <a:blip r:embed="rId12">
            <a:extLst/>
          </a:blip>
          <a:stretch>
            <a:fillRect/>
          </a:stretch>
        </p:blipFill>
        <p:spPr>
          <a:xfrm>
            <a:off x="5736817" y="7329312"/>
            <a:ext cx="3796158" cy="296566"/>
          </a:xfrm>
          <a:prstGeom prst="rect">
            <a:avLst/>
          </a:prstGeom>
        </p:spPr>
      </p:pic>
      <p:pic>
        <p:nvPicPr>
          <p:cNvPr id="477" name="Rectangle" descr="Rectangle"/>
          <p:cNvPicPr>
            <a:picLocks/>
          </p:cNvPicPr>
          <p:nvPr/>
        </p:nvPicPr>
        <p:blipFill>
          <a:blip r:embed="rId13">
            <a:extLst/>
          </a:blip>
          <a:stretch>
            <a:fillRect/>
          </a:stretch>
        </p:blipFill>
        <p:spPr>
          <a:xfrm>
            <a:off x="5736817" y="7797799"/>
            <a:ext cx="3200250" cy="515542"/>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tartmethode und Ergebnis"/>
          <p:cNvSpPr txBox="1">
            <a:spLocks noGrp="1"/>
          </p:cNvSpPr>
          <p:nvPr>
            <p:ph type="title"/>
          </p:nvPr>
        </p:nvSpPr>
        <p:spPr>
          <a:prstGeom prst="rect">
            <a:avLst/>
          </a:prstGeom>
        </p:spPr>
        <p:txBody>
          <a:bodyPr/>
          <a:lstStyle/>
          <a:p>
            <a:r>
              <a:t>Startmethode und Ergebnis </a:t>
            </a:r>
          </a:p>
        </p:txBody>
      </p:sp>
      <p:pic>
        <p:nvPicPr>
          <p:cNvPr id="481" name="Image" descr="Image"/>
          <p:cNvPicPr>
            <a:picLocks noChangeAspect="1"/>
          </p:cNvPicPr>
          <p:nvPr/>
        </p:nvPicPr>
        <p:blipFill>
          <a:blip r:embed="rId2">
            <a:extLst/>
          </a:blip>
          <a:stretch>
            <a:fillRect/>
          </a:stretch>
        </p:blipFill>
        <p:spPr>
          <a:xfrm>
            <a:off x="6026150" y="3022600"/>
            <a:ext cx="10349242" cy="9858646"/>
          </a:xfrm>
          <a:prstGeom prst="rect">
            <a:avLst/>
          </a:prstGeom>
          <a:ln w="12700">
            <a:miter lim="400000"/>
          </a:ln>
        </p:spPr>
      </p:pic>
      <p:pic>
        <p:nvPicPr>
          <p:cNvPr id="482" name="Image" descr="Image"/>
          <p:cNvPicPr>
            <a:picLocks noChangeAspect="1"/>
          </p:cNvPicPr>
          <p:nvPr/>
        </p:nvPicPr>
        <p:blipFill>
          <a:blip r:embed="rId3">
            <a:extLst/>
          </a:blip>
          <a:stretch>
            <a:fillRect/>
          </a:stretch>
        </p:blipFill>
        <p:spPr>
          <a:xfrm>
            <a:off x="17780000" y="5105400"/>
            <a:ext cx="5232400" cy="4876800"/>
          </a:xfrm>
          <a:prstGeom prst="rect">
            <a:avLst/>
          </a:prstGeom>
          <a:ln w="12700">
            <a:miter lim="400000"/>
          </a:ln>
        </p:spPr>
      </p:pic>
      <p:pic>
        <p:nvPicPr>
          <p:cNvPr id="483" name="Image" descr="Image"/>
          <p:cNvPicPr>
            <a:picLocks noChangeAspect="1"/>
          </p:cNvPicPr>
          <p:nvPr/>
        </p:nvPicPr>
        <p:blipFill>
          <a:blip r:embed="rId4">
            <a:extLst/>
          </a:blip>
          <a:stretch>
            <a:fillRect/>
          </a:stretch>
        </p:blipFill>
        <p:spPr>
          <a:xfrm>
            <a:off x="17430750" y="9982200"/>
            <a:ext cx="5422225" cy="2107424"/>
          </a:xfrm>
          <a:prstGeom prst="rect">
            <a:avLst/>
          </a:prstGeom>
          <a:ln w="12700">
            <a:miter lim="400000"/>
          </a:ln>
        </p:spPr>
      </p:pic>
      <p:pic>
        <p:nvPicPr>
          <p:cNvPr id="484" name="Rectangle" descr="Rectangle"/>
          <p:cNvPicPr>
            <a:picLocks/>
          </p:cNvPicPr>
          <p:nvPr/>
        </p:nvPicPr>
        <p:blipFill>
          <a:blip r:embed="rId5">
            <a:extLst/>
          </a:blip>
          <a:stretch>
            <a:fillRect/>
          </a:stretch>
        </p:blipFill>
        <p:spPr>
          <a:xfrm>
            <a:off x="18233617" y="11389828"/>
            <a:ext cx="2181224" cy="457895"/>
          </a:xfrm>
          <a:prstGeom prst="rect">
            <a:avLst/>
          </a:prstGeom>
        </p:spPr>
      </p:pic>
      <p:sp>
        <p:nvSpPr>
          <p:cNvPr id="486" name="Rectangle"/>
          <p:cNvSpPr/>
          <p:nvPr/>
        </p:nvSpPr>
        <p:spPr>
          <a:xfrm>
            <a:off x="14198600" y="3543300"/>
            <a:ext cx="9804400" cy="838200"/>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87" name="Image" descr="Image"/>
          <p:cNvPicPr>
            <a:picLocks noChangeAspect="1"/>
          </p:cNvPicPr>
          <p:nvPr/>
        </p:nvPicPr>
        <p:blipFill>
          <a:blip r:embed="rId6">
            <a:extLst/>
          </a:blip>
          <a:stretch>
            <a:fillRect/>
          </a:stretch>
        </p:blipFill>
        <p:spPr>
          <a:xfrm>
            <a:off x="14293850" y="3721100"/>
            <a:ext cx="9613900" cy="482600"/>
          </a:xfrm>
          <a:prstGeom prst="rect">
            <a:avLst/>
          </a:prstGeom>
          <a:ln w="12700">
            <a:miter lim="400000"/>
          </a:ln>
        </p:spPr>
      </p:pic>
      <p:pic>
        <p:nvPicPr>
          <p:cNvPr id="488" name="Line" descr="Line"/>
          <p:cNvPicPr>
            <a:picLocks/>
          </p:cNvPicPr>
          <p:nvPr/>
        </p:nvPicPr>
        <p:blipFill>
          <a:blip r:embed="rId7">
            <a:extLst/>
          </a:blip>
          <a:stretch>
            <a:fillRect/>
          </a:stretch>
        </p:blipFill>
        <p:spPr>
          <a:xfrm rot="18900000">
            <a:off x="15464570" y="5004193"/>
            <a:ext cx="2270530" cy="352235"/>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tage -&gt; Scene -&gt; Grid"/>
          <p:cNvSpPr txBox="1">
            <a:spLocks noGrp="1"/>
          </p:cNvSpPr>
          <p:nvPr>
            <p:ph type="title"/>
          </p:nvPr>
        </p:nvSpPr>
        <p:spPr>
          <a:prstGeom prst="rect">
            <a:avLst/>
          </a:prstGeom>
        </p:spPr>
        <p:txBody>
          <a:bodyPr/>
          <a:lstStyle/>
          <a:p>
            <a:r>
              <a:t>Stage -&gt; Scene -&gt; Grid</a:t>
            </a:r>
          </a:p>
        </p:txBody>
      </p:sp>
      <p:pic>
        <p:nvPicPr>
          <p:cNvPr id="492" name="Image" descr="Image"/>
          <p:cNvPicPr>
            <a:picLocks noChangeAspect="1"/>
          </p:cNvPicPr>
          <p:nvPr/>
        </p:nvPicPr>
        <p:blipFill>
          <a:blip r:embed="rId2">
            <a:extLst/>
          </a:blip>
          <a:stretch>
            <a:fillRect/>
          </a:stretch>
        </p:blipFill>
        <p:spPr>
          <a:xfrm>
            <a:off x="3778250" y="2698750"/>
            <a:ext cx="16566165" cy="10517776"/>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cene Graph"/>
          <p:cNvSpPr txBox="1">
            <a:spLocks noGrp="1"/>
          </p:cNvSpPr>
          <p:nvPr>
            <p:ph type="title"/>
          </p:nvPr>
        </p:nvSpPr>
        <p:spPr>
          <a:prstGeom prst="rect">
            <a:avLst/>
          </a:prstGeom>
        </p:spPr>
        <p:txBody>
          <a:bodyPr/>
          <a:lstStyle/>
          <a:p>
            <a:r>
              <a:t>Scene Graph</a:t>
            </a:r>
          </a:p>
        </p:txBody>
      </p:sp>
      <p:pic>
        <p:nvPicPr>
          <p:cNvPr id="495" name="Image" descr="Image"/>
          <p:cNvPicPr>
            <a:picLocks noChangeAspect="1"/>
          </p:cNvPicPr>
          <p:nvPr/>
        </p:nvPicPr>
        <p:blipFill>
          <a:blip r:embed="rId2">
            <a:extLst/>
          </a:blip>
          <a:stretch>
            <a:fillRect/>
          </a:stretch>
        </p:blipFill>
        <p:spPr>
          <a:xfrm>
            <a:off x="2813050" y="3143250"/>
            <a:ext cx="19681288" cy="9935979"/>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cene Layout"/>
          <p:cNvSpPr txBox="1">
            <a:spLocks noGrp="1"/>
          </p:cNvSpPr>
          <p:nvPr>
            <p:ph type="title"/>
          </p:nvPr>
        </p:nvSpPr>
        <p:spPr>
          <a:prstGeom prst="rect">
            <a:avLst/>
          </a:prstGeom>
        </p:spPr>
        <p:txBody>
          <a:bodyPr/>
          <a:lstStyle/>
          <a:p>
            <a:r>
              <a:t>Scene Layout </a:t>
            </a:r>
          </a:p>
        </p:txBody>
      </p:sp>
      <p:pic>
        <p:nvPicPr>
          <p:cNvPr id="498" name="Image" descr="Image"/>
          <p:cNvPicPr>
            <a:picLocks noChangeAspect="1"/>
          </p:cNvPicPr>
          <p:nvPr/>
        </p:nvPicPr>
        <p:blipFill>
          <a:blip r:embed="rId2">
            <a:extLst/>
          </a:blip>
          <a:stretch>
            <a:fillRect/>
          </a:stretch>
        </p:blipFill>
        <p:spPr>
          <a:xfrm>
            <a:off x="4926240" y="2971800"/>
            <a:ext cx="14531520" cy="1008103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ource Code"/>
          <p:cNvSpPr txBox="1">
            <a:spLocks noGrp="1"/>
          </p:cNvSpPr>
          <p:nvPr>
            <p:ph type="title"/>
          </p:nvPr>
        </p:nvSpPr>
        <p:spPr>
          <a:prstGeom prst="rect">
            <a:avLst/>
          </a:prstGeom>
        </p:spPr>
        <p:txBody>
          <a:bodyPr/>
          <a:lstStyle/>
          <a:p>
            <a:r>
              <a:t>Source Code</a:t>
            </a:r>
          </a:p>
        </p:txBody>
      </p:sp>
      <p:pic>
        <p:nvPicPr>
          <p:cNvPr id="501" name="Image" descr="Image"/>
          <p:cNvPicPr>
            <a:picLocks noChangeAspect="1"/>
          </p:cNvPicPr>
          <p:nvPr/>
        </p:nvPicPr>
        <p:blipFill>
          <a:blip r:embed="rId2">
            <a:extLst/>
          </a:blip>
          <a:stretch>
            <a:fillRect/>
          </a:stretch>
        </p:blipFill>
        <p:spPr>
          <a:xfrm>
            <a:off x="4311650" y="2895600"/>
            <a:ext cx="15941462" cy="1033470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 descr="Image"/>
          <p:cNvPicPr>
            <a:picLocks noChangeAspect="1"/>
          </p:cNvPicPr>
          <p:nvPr/>
        </p:nvPicPr>
        <p:blipFill>
          <a:blip r:embed="rId2">
            <a:extLst/>
          </a:blip>
          <a:stretch>
            <a:fillRect/>
          </a:stretch>
        </p:blipFill>
        <p:spPr>
          <a:xfrm>
            <a:off x="4241800" y="1587500"/>
            <a:ext cx="15265400" cy="12065000"/>
          </a:xfrm>
          <a:prstGeom prst="rect">
            <a:avLst/>
          </a:prstGeom>
          <a:ln w="12700">
            <a:miter lim="400000"/>
          </a:ln>
        </p:spPr>
      </p:pic>
      <p:sp>
        <p:nvSpPr>
          <p:cNvPr id="140" name="pom.xml"/>
          <p:cNvSpPr txBox="1">
            <a:spLocks noGrp="1"/>
          </p:cNvSpPr>
          <p:nvPr>
            <p:ph type="title"/>
          </p:nvPr>
        </p:nvSpPr>
        <p:spPr>
          <a:prstGeom prst="rect">
            <a:avLst/>
          </a:prstGeom>
        </p:spPr>
        <p:txBody>
          <a:bodyPr/>
          <a:lstStyle/>
          <a:p>
            <a:r>
              <a:t>pom.xml</a:t>
            </a:r>
          </a:p>
        </p:txBody>
      </p:sp>
      <p:sp>
        <p:nvSpPr>
          <p:cNvPr id="141" name="Im configuration-Tag könnte man auch die Java-Version einstellen. Default ist 11."/>
          <p:cNvSpPr/>
          <p:nvPr/>
        </p:nvSpPr>
        <p:spPr>
          <a:xfrm>
            <a:off x="14617700" y="11036300"/>
            <a:ext cx="6403083" cy="1707902"/>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Im configuration-Tag könnte man auch die Java-Version einstellen. Default ist 11.</a:t>
            </a:r>
          </a:p>
        </p:txBody>
      </p:sp>
      <p:sp>
        <p:nvSpPr>
          <p:cNvPr id="142" name="Beachte: Die Packages der Klasse sind anzugeben"/>
          <p:cNvSpPr/>
          <p:nvPr/>
        </p:nvSpPr>
        <p:spPr>
          <a:xfrm>
            <a:off x="7557889" y="12268200"/>
            <a:ext cx="6164958" cy="127000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Beachte: Die Packages der Klasse sind anzugeben</a:t>
            </a:r>
          </a:p>
        </p:txBody>
      </p:sp>
      <p:pic>
        <p:nvPicPr>
          <p:cNvPr id="143" name="Rectangle" descr="Rectangle"/>
          <p:cNvPicPr>
            <a:picLocks/>
          </p:cNvPicPr>
          <p:nvPr/>
        </p:nvPicPr>
        <p:blipFill>
          <a:blip r:embed="rId3">
            <a:extLst/>
          </a:blip>
          <a:stretch>
            <a:fillRect/>
          </a:stretch>
        </p:blipFill>
        <p:spPr>
          <a:xfrm>
            <a:off x="8543517" y="11472477"/>
            <a:ext cx="3693616" cy="389881"/>
          </a:xfrm>
          <a:prstGeom prst="rect">
            <a:avLst/>
          </a:prstGeom>
        </p:spPr>
      </p:pic>
      <p:sp>
        <p:nvSpPr>
          <p:cNvPr id="145" name="https://github.com/openjfx/samples/blob/master/HelloFX/Maven/hellofx/pom.xml"/>
          <p:cNvSpPr txBox="1"/>
          <p:nvPr/>
        </p:nvSpPr>
        <p:spPr>
          <a:xfrm>
            <a:off x="14723237" y="13109955"/>
            <a:ext cx="9339327" cy="399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u="sng">
                <a:hlinkClick r:id="rId4"/>
              </a:defRPr>
            </a:lvl1pPr>
          </a:lstStyle>
          <a:p>
            <a:pPr>
              <a:defRPr u="none"/>
            </a:pPr>
            <a:r>
              <a:rPr u="sng">
                <a:hlinkClick r:id="rId4"/>
              </a:rPr>
              <a:t>https://github.com/openjfx/samples/blob/master/HelloFX/Maven/hellofx/pom.xml</a:t>
            </a:r>
          </a:p>
        </p:txBody>
      </p:sp>
      <p:sp>
        <p:nvSpPr>
          <p:cNvPr id="146" name="javafx-maven-plugin"/>
          <p:cNvSpPr/>
          <p:nvPr/>
        </p:nvSpPr>
        <p:spPr>
          <a:xfrm rot="16200000">
            <a:off x="1265907" y="10371807"/>
            <a:ext cx="4035723" cy="152077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javafx-maven-plugin</a:t>
            </a:r>
          </a:p>
        </p:txBody>
      </p:sp>
      <p:sp>
        <p:nvSpPr>
          <p:cNvPr id="147" name="javafx-dependency"/>
          <p:cNvSpPr/>
          <p:nvPr/>
        </p:nvSpPr>
        <p:spPr>
          <a:xfrm rot="16200000">
            <a:off x="1948631" y="6780336"/>
            <a:ext cx="2670275" cy="1520776"/>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javafx-dependency</a:t>
            </a:r>
          </a:p>
        </p:txBody>
      </p:sp>
      <p:sp>
        <p:nvSpPr>
          <p:cNvPr id="148" name="UTF-8"/>
          <p:cNvSpPr/>
          <p:nvPr/>
        </p:nvSpPr>
        <p:spPr>
          <a:xfrm>
            <a:off x="2523380" y="4697114"/>
            <a:ext cx="1520777" cy="127000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UTF-8</a:t>
            </a:r>
          </a:p>
        </p:txBody>
      </p:sp>
      <p:sp>
        <p:nvSpPr>
          <p:cNvPr id="149" name="muss eingetragen werden"/>
          <p:cNvSpPr/>
          <p:nvPr/>
        </p:nvSpPr>
        <p:spPr>
          <a:xfrm>
            <a:off x="15012168" y="5016500"/>
            <a:ext cx="5614146" cy="832595"/>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muss eingetragen werden</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Hierarchie Container-Elemente"/>
          <p:cNvSpPr txBox="1">
            <a:spLocks noGrp="1"/>
          </p:cNvSpPr>
          <p:nvPr>
            <p:ph type="title"/>
          </p:nvPr>
        </p:nvSpPr>
        <p:spPr>
          <a:prstGeom prst="rect">
            <a:avLst/>
          </a:prstGeom>
        </p:spPr>
        <p:txBody>
          <a:bodyPr/>
          <a:lstStyle/>
          <a:p>
            <a:r>
              <a:t>Hierarchie Container-Elemente</a:t>
            </a:r>
          </a:p>
        </p:txBody>
      </p:sp>
      <p:sp>
        <p:nvSpPr>
          <p:cNvPr id="504" name="Group: Nur logische Zusammenfassung von anderen Nodes…"/>
          <p:cNvSpPr txBox="1">
            <a:spLocks noGrp="1"/>
          </p:cNvSpPr>
          <p:nvPr>
            <p:ph type="body" sz="quarter" idx="1"/>
          </p:nvPr>
        </p:nvSpPr>
        <p:spPr>
          <a:xfrm>
            <a:off x="1689100" y="10648602"/>
            <a:ext cx="21005800" cy="2724498"/>
          </a:xfrm>
          <a:prstGeom prst="rect">
            <a:avLst/>
          </a:prstGeom>
        </p:spPr>
        <p:txBody>
          <a:bodyPr/>
          <a:lstStyle/>
          <a:p>
            <a:pPr marL="450850" indent="-450850" defTabSz="586104">
              <a:spcBef>
                <a:spcPts val="4100"/>
              </a:spcBef>
              <a:defRPr sz="3407"/>
            </a:pPr>
            <a:r>
              <a:rPr b="1"/>
              <a:t>Group</a:t>
            </a:r>
            <a:r>
              <a:t>: Nur logische Zusammenfassung von anderen Nodes</a:t>
            </a:r>
          </a:p>
          <a:p>
            <a:pPr marL="450850" indent="-450850" defTabSz="586104">
              <a:spcBef>
                <a:spcPts val="4100"/>
              </a:spcBef>
              <a:defRPr sz="3407"/>
            </a:pPr>
            <a:r>
              <a:rPr b="1"/>
              <a:t>Region</a:t>
            </a:r>
            <a:r>
              <a:t>: Standard-Layouts, CSS-fähig</a:t>
            </a:r>
          </a:p>
          <a:p>
            <a:pPr marL="450850" indent="-450850" defTabSz="586104">
              <a:spcBef>
                <a:spcPts val="4100"/>
              </a:spcBef>
              <a:defRPr sz="3407"/>
            </a:pPr>
            <a:r>
              <a:rPr b="1"/>
              <a:t>Control</a:t>
            </a:r>
            <a:r>
              <a:t>: Spezielle Layouts, die auch Benutzereingaben verarbeiten, css-fähig</a:t>
            </a:r>
          </a:p>
        </p:txBody>
      </p:sp>
      <p:pic>
        <p:nvPicPr>
          <p:cNvPr id="505" name="Image" descr="Image"/>
          <p:cNvPicPr>
            <a:picLocks noChangeAspect="1"/>
          </p:cNvPicPr>
          <p:nvPr/>
        </p:nvPicPr>
        <p:blipFill>
          <a:blip r:embed="rId2">
            <a:extLst/>
          </a:blip>
          <a:stretch>
            <a:fillRect/>
          </a:stretch>
        </p:blipFill>
        <p:spPr>
          <a:xfrm>
            <a:off x="3764716" y="2298700"/>
            <a:ext cx="16854568" cy="8427284"/>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FlowPane"/>
          <p:cNvSpPr txBox="1">
            <a:spLocks noGrp="1"/>
          </p:cNvSpPr>
          <p:nvPr>
            <p:ph type="title"/>
          </p:nvPr>
        </p:nvSpPr>
        <p:spPr>
          <a:prstGeom prst="rect">
            <a:avLst/>
          </a:prstGeom>
        </p:spPr>
        <p:txBody>
          <a:bodyPr/>
          <a:lstStyle/>
          <a:p>
            <a:r>
              <a:t>FlowPane </a:t>
            </a:r>
          </a:p>
        </p:txBody>
      </p:sp>
      <p:sp>
        <p:nvSpPr>
          <p:cNvPr id="508" name="Anordnung der Controls nacheinander…"/>
          <p:cNvSpPr txBox="1">
            <a:spLocks noGrp="1"/>
          </p:cNvSpPr>
          <p:nvPr>
            <p:ph type="body" sz="half" idx="1"/>
          </p:nvPr>
        </p:nvSpPr>
        <p:spPr>
          <a:xfrm>
            <a:off x="1689100" y="3149600"/>
            <a:ext cx="21005800" cy="4277519"/>
          </a:xfrm>
          <a:prstGeom prst="rect">
            <a:avLst/>
          </a:prstGeom>
        </p:spPr>
        <p:txBody>
          <a:bodyPr/>
          <a:lstStyle/>
          <a:p>
            <a:r>
              <a:t>Anordnung der Controls nacheinander </a:t>
            </a:r>
          </a:p>
          <a:p>
            <a:r>
              <a:t>Horizontal oder vertikal</a:t>
            </a:r>
          </a:p>
          <a:p>
            <a:r>
              <a:t>Abstände zwischen den Elementen</a:t>
            </a:r>
          </a:p>
        </p:txBody>
      </p:sp>
      <p:pic>
        <p:nvPicPr>
          <p:cNvPr id="509" name="Image" descr="Image"/>
          <p:cNvPicPr>
            <a:picLocks noChangeAspect="1"/>
          </p:cNvPicPr>
          <p:nvPr/>
        </p:nvPicPr>
        <p:blipFill>
          <a:blip r:embed="rId2">
            <a:extLst/>
          </a:blip>
          <a:stretch>
            <a:fillRect/>
          </a:stretch>
        </p:blipFill>
        <p:spPr>
          <a:xfrm>
            <a:off x="2444750" y="7723261"/>
            <a:ext cx="19971509" cy="5970557"/>
          </a:xfrm>
          <a:prstGeom prst="rect">
            <a:avLst/>
          </a:prstGeom>
          <a:ln w="12700">
            <a:miter lim="400000"/>
          </a:ln>
        </p:spPr>
      </p:pic>
      <p:pic>
        <p:nvPicPr>
          <p:cNvPr id="510" name="Image" descr="Image"/>
          <p:cNvPicPr>
            <a:picLocks noChangeAspect="1"/>
          </p:cNvPicPr>
          <p:nvPr/>
        </p:nvPicPr>
        <p:blipFill>
          <a:blip r:embed="rId3">
            <a:extLst/>
          </a:blip>
          <a:stretch>
            <a:fillRect/>
          </a:stretch>
        </p:blipFill>
        <p:spPr>
          <a:xfrm>
            <a:off x="14859000" y="2656799"/>
            <a:ext cx="7774476" cy="6322101"/>
          </a:xfrm>
          <a:prstGeom prst="rect">
            <a:avLst/>
          </a:prstGeom>
          <a:ln w="12700">
            <a:miter lim="400000"/>
          </a:ln>
        </p:spPr>
      </p:pic>
      <p:pic>
        <p:nvPicPr>
          <p:cNvPr id="511" name="Rectangle" descr="Rectangle"/>
          <p:cNvPicPr>
            <a:picLocks/>
          </p:cNvPicPr>
          <p:nvPr/>
        </p:nvPicPr>
        <p:blipFill>
          <a:blip r:embed="rId4">
            <a:extLst/>
          </a:blip>
          <a:stretch>
            <a:fillRect/>
          </a:stretch>
        </p:blipFill>
        <p:spPr>
          <a:xfrm>
            <a:off x="2320517" y="9205428"/>
            <a:ext cx="15813136" cy="1680816"/>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Java FX – HBox, VBox"/>
          <p:cNvSpPr txBox="1">
            <a:spLocks noGrp="1"/>
          </p:cNvSpPr>
          <p:nvPr>
            <p:ph type="title"/>
          </p:nvPr>
        </p:nvSpPr>
        <p:spPr>
          <a:prstGeom prst="rect">
            <a:avLst/>
          </a:prstGeom>
        </p:spPr>
        <p:txBody>
          <a:bodyPr/>
          <a:lstStyle/>
          <a:p>
            <a:r>
              <a:t>Java FX – HBox, VBox </a:t>
            </a:r>
          </a:p>
        </p:txBody>
      </p:sp>
      <p:sp>
        <p:nvSpPr>
          <p:cNvPr id="515" name="HBOX…"/>
          <p:cNvSpPr txBox="1">
            <a:spLocks noGrp="1"/>
          </p:cNvSpPr>
          <p:nvPr>
            <p:ph type="body" idx="1"/>
          </p:nvPr>
        </p:nvSpPr>
        <p:spPr>
          <a:prstGeom prst="rect">
            <a:avLst/>
          </a:prstGeom>
        </p:spPr>
        <p:txBody>
          <a:bodyPr/>
          <a:lstStyle/>
          <a:p>
            <a:pPr marL="406400" indent="-406400" defTabSz="528319">
              <a:spcBef>
                <a:spcPts val="3700"/>
              </a:spcBef>
              <a:defRPr sz="3072"/>
            </a:pPr>
            <a:r>
              <a:t>HBOX</a:t>
            </a:r>
          </a:p>
          <a:p>
            <a:pPr marL="0" indent="0" defTabSz="528319">
              <a:spcBef>
                <a:spcPts val="3700"/>
              </a:spcBef>
              <a:buSzTx/>
              <a:buNone/>
              <a:defRPr sz="3072"/>
            </a:pPr>
            <a:endParaRPr/>
          </a:p>
          <a:p>
            <a:pPr marL="406400" indent="-406400" defTabSz="528319">
              <a:spcBef>
                <a:spcPts val="3700"/>
              </a:spcBef>
              <a:defRPr sz="3072"/>
            </a:pPr>
            <a:r>
              <a:t>VBOX</a:t>
            </a:r>
          </a:p>
          <a:p>
            <a:pPr marL="0" indent="0" defTabSz="528319">
              <a:spcBef>
                <a:spcPts val="3700"/>
              </a:spcBef>
              <a:buSzTx/>
              <a:buNone/>
              <a:defRPr sz="3072"/>
            </a:pPr>
            <a:endParaRPr/>
          </a:p>
        </p:txBody>
      </p:sp>
      <p:pic>
        <p:nvPicPr>
          <p:cNvPr id="516" name="Image" descr="Image"/>
          <p:cNvPicPr>
            <a:picLocks noChangeAspect="1"/>
          </p:cNvPicPr>
          <p:nvPr/>
        </p:nvPicPr>
        <p:blipFill>
          <a:blip r:embed="rId2">
            <a:extLst/>
          </a:blip>
          <a:stretch>
            <a:fillRect/>
          </a:stretch>
        </p:blipFill>
        <p:spPr>
          <a:xfrm>
            <a:off x="1689100" y="3149600"/>
            <a:ext cx="10064813" cy="2345488"/>
          </a:xfrm>
          <a:prstGeom prst="rect">
            <a:avLst/>
          </a:prstGeom>
          <a:ln w="12700">
            <a:miter lim="400000"/>
          </a:ln>
        </p:spPr>
      </p:pic>
      <p:pic>
        <p:nvPicPr>
          <p:cNvPr id="517" name="Image" descr="Image"/>
          <p:cNvPicPr>
            <a:picLocks noChangeAspect="1"/>
          </p:cNvPicPr>
          <p:nvPr/>
        </p:nvPicPr>
        <p:blipFill>
          <a:blip r:embed="rId3">
            <a:extLst/>
          </a:blip>
          <a:stretch>
            <a:fillRect/>
          </a:stretch>
        </p:blipFill>
        <p:spPr>
          <a:xfrm>
            <a:off x="1689100" y="3149600"/>
            <a:ext cx="1928966" cy="4276480"/>
          </a:xfrm>
          <a:prstGeom prst="rect">
            <a:avLst/>
          </a:prstGeom>
          <a:ln w="12700">
            <a:miter lim="400000"/>
          </a:ln>
        </p:spPr>
      </p:pic>
      <p:sp>
        <p:nvSpPr>
          <p:cNvPr id="518" name="siehe auch: https://www.schmiedecke.info/Prg1/Konzepte/VL19-%20JAVAFX%20Panes%20and%20Controls.pdf"/>
          <p:cNvSpPr txBox="1"/>
          <p:nvPr/>
        </p:nvSpPr>
        <p:spPr>
          <a:xfrm>
            <a:off x="5667501" y="12954000"/>
            <a:ext cx="13048997"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t>siehe auch: </a:t>
            </a:r>
            <a:r>
              <a:rPr u="sng">
                <a:hlinkClick r:id="rId4"/>
              </a:rPr>
              <a:t>https://www.schmiedecke.info/Prg1/Konzepte/VL19-%20JAVAFX%20Panes%20and%20Controls.pdf</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VBox/HBox"/>
          <p:cNvSpPr txBox="1">
            <a:spLocks noGrp="1"/>
          </p:cNvSpPr>
          <p:nvPr>
            <p:ph type="title"/>
          </p:nvPr>
        </p:nvSpPr>
        <p:spPr>
          <a:prstGeom prst="rect">
            <a:avLst/>
          </a:prstGeom>
        </p:spPr>
        <p:txBody>
          <a:bodyPr/>
          <a:lstStyle/>
          <a:p>
            <a:r>
              <a:t>VBox/HBox </a:t>
            </a:r>
          </a:p>
        </p:txBody>
      </p:sp>
      <p:sp>
        <p:nvSpPr>
          <p:cNvPr id="521" name="Anordnung nacheinander/untereinander ohne Umbruch (FlowPane)…"/>
          <p:cNvSpPr txBox="1">
            <a:spLocks noGrp="1"/>
          </p:cNvSpPr>
          <p:nvPr>
            <p:ph type="body" idx="1"/>
          </p:nvPr>
        </p:nvSpPr>
        <p:spPr>
          <a:prstGeom prst="rect">
            <a:avLst/>
          </a:prstGeom>
        </p:spPr>
        <p:txBody>
          <a:bodyPr anchor="t"/>
          <a:lstStyle/>
          <a:p>
            <a:r>
              <a:t>Anordnung nacheinander/untereinander ohne Umbruch (FlowPane)</a:t>
            </a:r>
          </a:p>
          <a:p>
            <a:r>
              <a:t>Abstände können angegeben werden</a:t>
            </a:r>
          </a:p>
          <a:p>
            <a:r>
              <a:t>setVgrow()/setHGrow() bestimmt, was mit dem restlichen Platz geschieht</a:t>
            </a:r>
          </a:p>
        </p:txBody>
      </p:sp>
      <p:pic>
        <p:nvPicPr>
          <p:cNvPr id="522" name="Image" descr="Image"/>
          <p:cNvPicPr>
            <a:picLocks noChangeAspect="1"/>
          </p:cNvPicPr>
          <p:nvPr/>
        </p:nvPicPr>
        <p:blipFill>
          <a:blip r:embed="rId2">
            <a:extLst/>
          </a:blip>
          <a:stretch>
            <a:fillRect/>
          </a:stretch>
        </p:blipFill>
        <p:spPr>
          <a:xfrm>
            <a:off x="4799441" y="7372350"/>
            <a:ext cx="14785118" cy="5788513"/>
          </a:xfrm>
          <a:prstGeom prst="rect">
            <a:avLst/>
          </a:prstGeom>
          <a:ln w="12700">
            <a:miter lim="400000"/>
          </a:ln>
        </p:spPr>
      </p:pic>
      <p:pic>
        <p:nvPicPr>
          <p:cNvPr id="523" name="Rectangle" descr="Rectangle"/>
          <p:cNvPicPr>
            <a:picLocks/>
          </p:cNvPicPr>
          <p:nvPr/>
        </p:nvPicPr>
        <p:blipFill>
          <a:blip r:embed="rId3">
            <a:extLst/>
          </a:blip>
          <a:stretch>
            <a:fillRect/>
          </a:stretch>
        </p:blipFill>
        <p:spPr>
          <a:xfrm>
            <a:off x="5330417" y="9815028"/>
            <a:ext cx="7440215" cy="1180753"/>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Java FX – BorderPane"/>
          <p:cNvSpPr txBox="1">
            <a:spLocks noGrp="1"/>
          </p:cNvSpPr>
          <p:nvPr>
            <p:ph type="title"/>
          </p:nvPr>
        </p:nvSpPr>
        <p:spPr>
          <a:prstGeom prst="rect">
            <a:avLst/>
          </a:prstGeom>
        </p:spPr>
        <p:txBody>
          <a:bodyPr/>
          <a:lstStyle/>
          <a:p>
            <a:r>
              <a:t>Java FX – BorderPane </a:t>
            </a:r>
          </a:p>
        </p:txBody>
      </p:sp>
      <p:sp>
        <p:nvSpPr>
          <p:cNvPr id="527" name="BorderPane"/>
          <p:cNvSpPr txBox="1">
            <a:spLocks noGrp="1"/>
          </p:cNvSpPr>
          <p:nvPr>
            <p:ph type="body" idx="1"/>
          </p:nvPr>
        </p:nvSpPr>
        <p:spPr>
          <a:prstGeom prst="rect">
            <a:avLst/>
          </a:prstGeom>
        </p:spPr>
        <p:txBody>
          <a:bodyPr anchor="t"/>
          <a:lstStyle/>
          <a:p>
            <a:r>
              <a:t>BorderPane </a:t>
            </a:r>
          </a:p>
        </p:txBody>
      </p:sp>
      <p:pic>
        <p:nvPicPr>
          <p:cNvPr id="528" name="Image" descr="Image"/>
          <p:cNvPicPr>
            <a:picLocks noChangeAspect="1"/>
          </p:cNvPicPr>
          <p:nvPr/>
        </p:nvPicPr>
        <p:blipFill>
          <a:blip r:embed="rId2">
            <a:extLst/>
          </a:blip>
          <a:stretch>
            <a:fillRect/>
          </a:stretch>
        </p:blipFill>
        <p:spPr>
          <a:xfrm>
            <a:off x="5816548" y="2990213"/>
            <a:ext cx="15694929" cy="9996174"/>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BorderPane"/>
          <p:cNvSpPr txBox="1">
            <a:spLocks noGrp="1"/>
          </p:cNvSpPr>
          <p:nvPr>
            <p:ph type="title"/>
          </p:nvPr>
        </p:nvSpPr>
        <p:spPr>
          <a:prstGeom prst="rect">
            <a:avLst/>
          </a:prstGeom>
        </p:spPr>
        <p:txBody>
          <a:bodyPr/>
          <a:lstStyle/>
          <a:p>
            <a:r>
              <a:t>BorderPane </a:t>
            </a:r>
          </a:p>
        </p:txBody>
      </p:sp>
      <p:sp>
        <p:nvSpPr>
          <p:cNvPr id="531" name="Bis zu 5 Platzierungsmöglichkeiten"/>
          <p:cNvSpPr txBox="1">
            <a:spLocks noGrp="1"/>
          </p:cNvSpPr>
          <p:nvPr>
            <p:ph type="body" idx="1"/>
          </p:nvPr>
        </p:nvSpPr>
        <p:spPr>
          <a:prstGeom prst="rect">
            <a:avLst/>
          </a:prstGeom>
        </p:spPr>
        <p:txBody>
          <a:bodyPr anchor="t"/>
          <a:lstStyle/>
          <a:p>
            <a:r>
              <a:t>Bis zu 5 Platzierungsmöglichkeiten</a:t>
            </a:r>
          </a:p>
        </p:txBody>
      </p:sp>
      <p:pic>
        <p:nvPicPr>
          <p:cNvPr id="532" name="Image" descr="Image"/>
          <p:cNvPicPr>
            <a:picLocks noChangeAspect="1"/>
          </p:cNvPicPr>
          <p:nvPr/>
        </p:nvPicPr>
        <p:blipFill>
          <a:blip r:embed="rId2">
            <a:extLst/>
          </a:blip>
          <a:stretch>
            <a:fillRect/>
          </a:stretch>
        </p:blipFill>
        <p:spPr>
          <a:xfrm>
            <a:off x="4083050" y="4210050"/>
            <a:ext cx="19137747" cy="9281656"/>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BorderPane - Beispiel"/>
          <p:cNvSpPr txBox="1">
            <a:spLocks noGrp="1"/>
          </p:cNvSpPr>
          <p:nvPr>
            <p:ph type="title"/>
          </p:nvPr>
        </p:nvSpPr>
        <p:spPr>
          <a:prstGeom prst="rect">
            <a:avLst/>
          </a:prstGeom>
        </p:spPr>
        <p:txBody>
          <a:bodyPr/>
          <a:lstStyle/>
          <a:p>
            <a:r>
              <a:t>BorderPane - Beispiel </a:t>
            </a:r>
          </a:p>
        </p:txBody>
      </p:sp>
      <p:pic>
        <p:nvPicPr>
          <p:cNvPr id="535" name="Image" descr="Image"/>
          <p:cNvPicPr>
            <a:picLocks noChangeAspect="1"/>
          </p:cNvPicPr>
          <p:nvPr/>
        </p:nvPicPr>
        <p:blipFill>
          <a:blip r:embed="rId2">
            <a:extLst/>
          </a:blip>
          <a:stretch>
            <a:fillRect/>
          </a:stretch>
        </p:blipFill>
        <p:spPr>
          <a:xfrm>
            <a:off x="1758950" y="3314700"/>
            <a:ext cx="19388698" cy="8810410"/>
          </a:xfrm>
          <a:prstGeom prst="rect">
            <a:avLst/>
          </a:prstGeom>
          <a:ln w="12700">
            <a:miter lim="400000"/>
          </a:ln>
        </p:spPr>
      </p:pic>
      <p:pic>
        <p:nvPicPr>
          <p:cNvPr id="536" name="Rectangle" descr="Rectangle"/>
          <p:cNvPicPr>
            <a:picLocks/>
          </p:cNvPicPr>
          <p:nvPr/>
        </p:nvPicPr>
        <p:blipFill>
          <a:blip r:embed="rId3">
            <a:extLst/>
          </a:blip>
          <a:stretch>
            <a:fillRect/>
          </a:stretch>
        </p:blipFill>
        <p:spPr>
          <a:xfrm>
            <a:off x="1723617" y="4811228"/>
            <a:ext cx="18999745" cy="1292126"/>
          </a:xfrm>
          <a:prstGeom prst="rect">
            <a:avLst/>
          </a:prstGeom>
        </p:spPr>
      </p:pic>
      <p:pic>
        <p:nvPicPr>
          <p:cNvPr id="538" name="Rectangle" descr="Rectangle"/>
          <p:cNvPicPr>
            <a:picLocks/>
          </p:cNvPicPr>
          <p:nvPr/>
        </p:nvPicPr>
        <p:blipFill>
          <a:blip r:embed="rId4">
            <a:extLst/>
          </a:blip>
          <a:stretch>
            <a:fillRect/>
          </a:stretch>
        </p:blipFill>
        <p:spPr>
          <a:xfrm>
            <a:off x="1558517" y="9456699"/>
            <a:ext cx="19596496" cy="647155"/>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BorderPane - Ergebnis"/>
          <p:cNvSpPr txBox="1">
            <a:spLocks noGrp="1"/>
          </p:cNvSpPr>
          <p:nvPr>
            <p:ph type="title"/>
          </p:nvPr>
        </p:nvSpPr>
        <p:spPr>
          <a:prstGeom prst="rect">
            <a:avLst/>
          </a:prstGeom>
        </p:spPr>
        <p:txBody>
          <a:bodyPr/>
          <a:lstStyle/>
          <a:p>
            <a:r>
              <a:t>BorderPane - Ergebnis </a:t>
            </a:r>
          </a:p>
        </p:txBody>
      </p:sp>
      <p:sp>
        <p:nvSpPr>
          <p:cNvPr id="542" name="Margin für Titeltext und Text im Zentrum"/>
          <p:cNvSpPr txBox="1">
            <a:spLocks noGrp="1"/>
          </p:cNvSpPr>
          <p:nvPr>
            <p:ph type="body" idx="1"/>
          </p:nvPr>
        </p:nvSpPr>
        <p:spPr>
          <a:prstGeom prst="rect">
            <a:avLst/>
          </a:prstGeom>
        </p:spPr>
        <p:txBody>
          <a:bodyPr anchor="t"/>
          <a:lstStyle/>
          <a:p>
            <a:r>
              <a:t>Margin für Titeltext und Text im Zentrum</a:t>
            </a:r>
          </a:p>
        </p:txBody>
      </p:sp>
      <p:pic>
        <p:nvPicPr>
          <p:cNvPr id="543" name="Image" descr="Image"/>
          <p:cNvPicPr>
            <a:picLocks noChangeAspect="1"/>
          </p:cNvPicPr>
          <p:nvPr/>
        </p:nvPicPr>
        <p:blipFill>
          <a:blip r:embed="rId2">
            <a:extLst/>
          </a:blip>
          <a:stretch>
            <a:fillRect/>
          </a:stretch>
        </p:blipFill>
        <p:spPr>
          <a:xfrm>
            <a:off x="7798826" y="4641850"/>
            <a:ext cx="8786348" cy="7985383"/>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Java FX – GridPane"/>
          <p:cNvSpPr txBox="1">
            <a:spLocks noGrp="1"/>
          </p:cNvSpPr>
          <p:nvPr>
            <p:ph type="title"/>
          </p:nvPr>
        </p:nvSpPr>
        <p:spPr>
          <a:prstGeom prst="rect">
            <a:avLst/>
          </a:prstGeom>
        </p:spPr>
        <p:txBody>
          <a:bodyPr/>
          <a:lstStyle/>
          <a:p>
            <a:r>
              <a:t>Java FX – GridPane </a:t>
            </a:r>
          </a:p>
        </p:txBody>
      </p:sp>
      <p:sp>
        <p:nvSpPr>
          <p:cNvPr id="546" name="GridPane"/>
          <p:cNvSpPr txBox="1">
            <a:spLocks noGrp="1"/>
          </p:cNvSpPr>
          <p:nvPr>
            <p:ph type="body" idx="1"/>
          </p:nvPr>
        </p:nvSpPr>
        <p:spPr>
          <a:prstGeom prst="rect">
            <a:avLst/>
          </a:prstGeom>
        </p:spPr>
        <p:txBody>
          <a:bodyPr anchor="t"/>
          <a:lstStyle/>
          <a:p>
            <a:r>
              <a:t>GridPane </a:t>
            </a:r>
          </a:p>
        </p:txBody>
      </p:sp>
      <p:pic>
        <p:nvPicPr>
          <p:cNvPr id="547" name="Image" descr="Image"/>
          <p:cNvPicPr>
            <a:picLocks noChangeAspect="1"/>
          </p:cNvPicPr>
          <p:nvPr/>
        </p:nvPicPr>
        <p:blipFill>
          <a:blip r:embed="rId2">
            <a:extLst/>
          </a:blip>
          <a:stretch>
            <a:fillRect/>
          </a:stretch>
        </p:blipFill>
        <p:spPr>
          <a:xfrm>
            <a:off x="4397858" y="4083050"/>
            <a:ext cx="15588284" cy="9003029"/>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GridPane"/>
          <p:cNvSpPr txBox="1">
            <a:spLocks noGrp="1"/>
          </p:cNvSpPr>
          <p:nvPr>
            <p:ph type="title"/>
          </p:nvPr>
        </p:nvSpPr>
        <p:spPr>
          <a:prstGeom prst="rect">
            <a:avLst/>
          </a:prstGeom>
        </p:spPr>
        <p:txBody>
          <a:bodyPr/>
          <a:lstStyle/>
          <a:p>
            <a:r>
              <a:t>GridPane </a:t>
            </a:r>
          </a:p>
        </p:txBody>
      </p:sp>
      <p:sp>
        <p:nvSpPr>
          <p:cNvPr id="550" name="Sehr flexibel aber auch komplex…"/>
          <p:cNvSpPr txBox="1">
            <a:spLocks noGrp="1"/>
          </p:cNvSpPr>
          <p:nvPr>
            <p:ph type="body" idx="1"/>
          </p:nvPr>
        </p:nvSpPr>
        <p:spPr>
          <a:prstGeom prst="rect">
            <a:avLst/>
          </a:prstGeom>
        </p:spPr>
        <p:txBody>
          <a:bodyPr anchor="t"/>
          <a:lstStyle/>
          <a:p>
            <a:r>
              <a:t>Sehr flexibel aber auch komplex</a:t>
            </a:r>
          </a:p>
          <a:p>
            <a:r>
              <a:t>Verwendung bei SceneBuilder (später)</a:t>
            </a:r>
          </a:p>
        </p:txBody>
      </p:sp>
      <p:pic>
        <p:nvPicPr>
          <p:cNvPr id="551" name="Image" descr="Image"/>
          <p:cNvPicPr>
            <a:picLocks noChangeAspect="1"/>
          </p:cNvPicPr>
          <p:nvPr/>
        </p:nvPicPr>
        <p:blipFill>
          <a:blip r:embed="rId2">
            <a:extLst/>
          </a:blip>
          <a:stretch>
            <a:fillRect/>
          </a:stretch>
        </p:blipFill>
        <p:spPr>
          <a:xfrm>
            <a:off x="3678065" y="5746750"/>
            <a:ext cx="17027870" cy="772842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HelloFX.java"/>
          <p:cNvSpPr txBox="1">
            <a:spLocks noGrp="1"/>
          </p:cNvSpPr>
          <p:nvPr>
            <p:ph type="title"/>
          </p:nvPr>
        </p:nvSpPr>
        <p:spPr>
          <a:prstGeom prst="rect">
            <a:avLst/>
          </a:prstGeom>
        </p:spPr>
        <p:txBody>
          <a:bodyPr/>
          <a:lstStyle/>
          <a:p>
            <a:r>
              <a:t>HelloFX.java</a:t>
            </a:r>
          </a:p>
        </p:txBody>
      </p:sp>
      <p:pic>
        <p:nvPicPr>
          <p:cNvPr id="152" name="Image" descr="Image"/>
          <p:cNvPicPr>
            <a:picLocks noChangeAspect="1"/>
          </p:cNvPicPr>
          <p:nvPr/>
        </p:nvPicPr>
        <p:blipFill>
          <a:blip r:embed="rId2">
            <a:extLst/>
          </a:blip>
          <a:stretch>
            <a:fillRect/>
          </a:stretch>
        </p:blipFill>
        <p:spPr>
          <a:xfrm>
            <a:off x="3474406" y="2746457"/>
            <a:ext cx="18123723" cy="10924101"/>
          </a:xfrm>
          <a:prstGeom prst="rect">
            <a:avLst/>
          </a:prstGeom>
          <a:ln w="12700">
            <a:miter lim="400000"/>
          </a:ln>
        </p:spPr>
      </p:pic>
      <p:sp>
        <p:nvSpPr>
          <p:cNvPr id="153" name="https://raw.githubusercontent.com/openjfx/samples/master/HelloFX/Maven/hellofx/src/main/java/HelloFX.java"/>
          <p:cNvSpPr txBox="1"/>
          <p:nvPr/>
        </p:nvSpPr>
        <p:spPr>
          <a:xfrm>
            <a:off x="11294999" y="12894055"/>
            <a:ext cx="12589003" cy="399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u="sng">
                <a:hlinkClick r:id="rId3"/>
              </a:defRPr>
            </a:lvl1pPr>
          </a:lstStyle>
          <a:p>
            <a:pPr>
              <a:defRPr u="none"/>
            </a:pPr>
            <a:r>
              <a:rPr u="sng">
                <a:hlinkClick r:id="rId3"/>
              </a:rPr>
              <a:t>https://raw.githubusercontent.com/openjfx/samples/master/HelloFX/Maven/hellofx/src/main/java/HelloFX.java</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Java FX – AnchorPane"/>
          <p:cNvSpPr txBox="1">
            <a:spLocks noGrp="1"/>
          </p:cNvSpPr>
          <p:nvPr>
            <p:ph type="title"/>
          </p:nvPr>
        </p:nvSpPr>
        <p:spPr>
          <a:prstGeom prst="rect">
            <a:avLst/>
          </a:prstGeom>
        </p:spPr>
        <p:txBody>
          <a:bodyPr/>
          <a:lstStyle/>
          <a:p>
            <a:r>
              <a:t>Java FX – AnchorPane </a:t>
            </a:r>
          </a:p>
        </p:txBody>
      </p:sp>
      <p:sp>
        <p:nvSpPr>
          <p:cNvPr id="554" name="AnchorPane"/>
          <p:cNvSpPr txBox="1">
            <a:spLocks noGrp="1"/>
          </p:cNvSpPr>
          <p:nvPr>
            <p:ph type="body" idx="1"/>
          </p:nvPr>
        </p:nvSpPr>
        <p:spPr>
          <a:prstGeom prst="rect">
            <a:avLst/>
          </a:prstGeom>
        </p:spPr>
        <p:txBody>
          <a:bodyPr anchor="t"/>
          <a:lstStyle/>
          <a:p>
            <a:r>
              <a:t>AnchorPane </a:t>
            </a:r>
          </a:p>
        </p:txBody>
      </p:sp>
      <p:pic>
        <p:nvPicPr>
          <p:cNvPr id="555" name="Image" descr="Image"/>
          <p:cNvPicPr>
            <a:picLocks noChangeAspect="1"/>
          </p:cNvPicPr>
          <p:nvPr/>
        </p:nvPicPr>
        <p:blipFill>
          <a:blip r:embed="rId2">
            <a:extLst/>
          </a:blip>
          <a:stretch>
            <a:fillRect/>
          </a:stretch>
        </p:blipFill>
        <p:spPr>
          <a:xfrm>
            <a:off x="4153900" y="3943350"/>
            <a:ext cx="16076200" cy="881687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Java FX – StackPane"/>
          <p:cNvSpPr txBox="1">
            <a:spLocks noGrp="1"/>
          </p:cNvSpPr>
          <p:nvPr>
            <p:ph type="title"/>
          </p:nvPr>
        </p:nvSpPr>
        <p:spPr>
          <a:prstGeom prst="rect">
            <a:avLst/>
          </a:prstGeom>
        </p:spPr>
        <p:txBody>
          <a:bodyPr/>
          <a:lstStyle/>
          <a:p>
            <a:r>
              <a:t>Java FX – StackPane </a:t>
            </a:r>
          </a:p>
        </p:txBody>
      </p:sp>
      <p:sp>
        <p:nvSpPr>
          <p:cNvPr id="558" name="StackPane"/>
          <p:cNvSpPr txBox="1">
            <a:spLocks noGrp="1"/>
          </p:cNvSpPr>
          <p:nvPr>
            <p:ph type="body" idx="1"/>
          </p:nvPr>
        </p:nvSpPr>
        <p:spPr>
          <a:prstGeom prst="rect">
            <a:avLst/>
          </a:prstGeom>
        </p:spPr>
        <p:txBody>
          <a:bodyPr anchor="t"/>
          <a:lstStyle/>
          <a:p>
            <a:r>
              <a:t>StackPane </a:t>
            </a:r>
          </a:p>
        </p:txBody>
      </p:sp>
      <p:pic>
        <p:nvPicPr>
          <p:cNvPr id="559" name="Image" descr="Image"/>
          <p:cNvPicPr>
            <a:picLocks noChangeAspect="1"/>
          </p:cNvPicPr>
          <p:nvPr/>
        </p:nvPicPr>
        <p:blipFill>
          <a:blip r:embed="rId2">
            <a:extLst/>
          </a:blip>
          <a:stretch>
            <a:fillRect/>
          </a:stretch>
        </p:blipFill>
        <p:spPr>
          <a:xfrm>
            <a:off x="5884632" y="3114761"/>
            <a:ext cx="13152283" cy="9855538"/>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Java FX – TilePane"/>
          <p:cNvSpPr txBox="1">
            <a:spLocks noGrp="1"/>
          </p:cNvSpPr>
          <p:nvPr>
            <p:ph type="title"/>
          </p:nvPr>
        </p:nvSpPr>
        <p:spPr>
          <a:prstGeom prst="rect">
            <a:avLst/>
          </a:prstGeom>
        </p:spPr>
        <p:txBody>
          <a:bodyPr/>
          <a:lstStyle/>
          <a:p>
            <a:r>
              <a:t>Java FX – TilePane </a:t>
            </a:r>
          </a:p>
        </p:txBody>
      </p:sp>
      <p:sp>
        <p:nvSpPr>
          <p:cNvPr id="562" name="TilePane"/>
          <p:cNvSpPr txBox="1">
            <a:spLocks noGrp="1"/>
          </p:cNvSpPr>
          <p:nvPr>
            <p:ph type="body" idx="1"/>
          </p:nvPr>
        </p:nvSpPr>
        <p:spPr>
          <a:prstGeom prst="rect">
            <a:avLst/>
          </a:prstGeom>
        </p:spPr>
        <p:txBody>
          <a:bodyPr anchor="t"/>
          <a:lstStyle/>
          <a:p>
            <a:r>
              <a:t>TilePane </a:t>
            </a:r>
          </a:p>
        </p:txBody>
      </p:sp>
      <p:pic>
        <p:nvPicPr>
          <p:cNvPr id="563" name="Image" descr="Image"/>
          <p:cNvPicPr>
            <a:picLocks noChangeAspect="1"/>
          </p:cNvPicPr>
          <p:nvPr/>
        </p:nvPicPr>
        <p:blipFill>
          <a:blip r:embed="rId2">
            <a:extLst/>
          </a:blip>
          <a:stretch>
            <a:fillRect/>
          </a:stretch>
        </p:blipFill>
        <p:spPr>
          <a:xfrm>
            <a:off x="6689296" y="3544758"/>
            <a:ext cx="12643104" cy="929640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Beispiele für UI-Controls in JavaFX"/>
          <p:cNvSpPr txBox="1">
            <a:spLocks noGrp="1"/>
          </p:cNvSpPr>
          <p:nvPr>
            <p:ph type="title"/>
          </p:nvPr>
        </p:nvSpPr>
        <p:spPr>
          <a:prstGeom prst="rect">
            <a:avLst/>
          </a:prstGeom>
        </p:spPr>
        <p:txBody>
          <a:bodyPr/>
          <a:lstStyle>
            <a:lvl1pPr defTabSz="751205">
              <a:defRPr sz="10192"/>
            </a:lvl1pPr>
          </a:lstStyle>
          <a:p>
            <a:r>
              <a:t>Beispiele für UI-Controls in JavaFX </a:t>
            </a:r>
          </a:p>
        </p:txBody>
      </p:sp>
      <p:pic>
        <p:nvPicPr>
          <p:cNvPr id="566" name="Image" descr="Image"/>
          <p:cNvPicPr>
            <a:picLocks noChangeAspect="1"/>
          </p:cNvPicPr>
          <p:nvPr/>
        </p:nvPicPr>
        <p:blipFill>
          <a:blip r:embed="rId2">
            <a:extLst/>
          </a:blip>
          <a:srcRect t="12683"/>
          <a:stretch>
            <a:fillRect/>
          </a:stretch>
        </p:blipFill>
        <p:spPr>
          <a:xfrm>
            <a:off x="282581" y="3034167"/>
            <a:ext cx="4285035" cy="8834612"/>
          </a:xfrm>
          <a:prstGeom prst="rect">
            <a:avLst/>
          </a:prstGeom>
          <a:ln w="12700">
            <a:miter lim="400000"/>
          </a:ln>
        </p:spPr>
      </p:pic>
      <p:pic>
        <p:nvPicPr>
          <p:cNvPr id="567" name="Image" descr="Image"/>
          <p:cNvPicPr>
            <a:picLocks noChangeAspect="1"/>
          </p:cNvPicPr>
          <p:nvPr/>
        </p:nvPicPr>
        <p:blipFill>
          <a:blip r:embed="rId3">
            <a:extLst/>
          </a:blip>
          <a:stretch>
            <a:fillRect/>
          </a:stretch>
        </p:blipFill>
        <p:spPr>
          <a:xfrm>
            <a:off x="4336389" y="2842610"/>
            <a:ext cx="4285060" cy="9910380"/>
          </a:xfrm>
          <a:prstGeom prst="rect">
            <a:avLst/>
          </a:prstGeom>
          <a:ln w="12700">
            <a:miter lim="400000"/>
          </a:ln>
        </p:spPr>
      </p:pic>
      <p:pic>
        <p:nvPicPr>
          <p:cNvPr id="568" name="Image" descr="Image"/>
          <p:cNvPicPr>
            <a:picLocks noChangeAspect="1"/>
          </p:cNvPicPr>
          <p:nvPr/>
        </p:nvPicPr>
        <p:blipFill>
          <a:blip r:embed="rId4">
            <a:extLst/>
          </a:blip>
          <a:stretch>
            <a:fillRect/>
          </a:stretch>
        </p:blipFill>
        <p:spPr>
          <a:xfrm>
            <a:off x="8756449" y="2855623"/>
            <a:ext cx="4215008" cy="8659926"/>
          </a:xfrm>
          <a:prstGeom prst="rect">
            <a:avLst/>
          </a:prstGeom>
          <a:ln w="12700">
            <a:miter lim="400000"/>
          </a:ln>
        </p:spPr>
      </p:pic>
      <p:pic>
        <p:nvPicPr>
          <p:cNvPr id="569" name="Image" descr="Image"/>
          <p:cNvPicPr>
            <a:picLocks noChangeAspect="1"/>
          </p:cNvPicPr>
          <p:nvPr/>
        </p:nvPicPr>
        <p:blipFill>
          <a:blip r:embed="rId5">
            <a:extLst/>
          </a:blip>
          <a:stretch>
            <a:fillRect/>
          </a:stretch>
        </p:blipFill>
        <p:spPr>
          <a:xfrm>
            <a:off x="12907809" y="2793290"/>
            <a:ext cx="4024648" cy="8430943"/>
          </a:xfrm>
          <a:prstGeom prst="rect">
            <a:avLst/>
          </a:prstGeom>
          <a:ln w="12700">
            <a:miter lim="400000"/>
          </a:ln>
        </p:spPr>
      </p:pic>
      <p:pic>
        <p:nvPicPr>
          <p:cNvPr id="570" name="Image" descr="Image"/>
          <p:cNvPicPr>
            <a:picLocks noChangeAspect="1"/>
          </p:cNvPicPr>
          <p:nvPr/>
        </p:nvPicPr>
        <p:blipFill>
          <a:blip r:embed="rId6">
            <a:extLst/>
          </a:blip>
          <a:stretch>
            <a:fillRect/>
          </a:stretch>
        </p:blipFill>
        <p:spPr>
          <a:xfrm>
            <a:off x="16914689" y="2890924"/>
            <a:ext cx="3438881" cy="8235676"/>
          </a:xfrm>
          <a:prstGeom prst="rect">
            <a:avLst/>
          </a:prstGeom>
          <a:ln w="12700">
            <a:miter lim="400000"/>
          </a:ln>
        </p:spPr>
      </p:pic>
      <p:pic>
        <p:nvPicPr>
          <p:cNvPr id="571" name="Image" descr="Image"/>
          <p:cNvPicPr>
            <a:picLocks noChangeAspect="1"/>
          </p:cNvPicPr>
          <p:nvPr/>
        </p:nvPicPr>
        <p:blipFill>
          <a:blip r:embed="rId7">
            <a:extLst/>
          </a:blip>
          <a:stretch>
            <a:fillRect/>
          </a:stretch>
        </p:blipFill>
        <p:spPr>
          <a:xfrm>
            <a:off x="20583355" y="2855894"/>
            <a:ext cx="3808142" cy="8659383"/>
          </a:xfrm>
          <a:prstGeom prst="rect">
            <a:avLst/>
          </a:prstGeom>
          <a:ln w="12700">
            <a:miter lim="400000"/>
          </a:ln>
        </p:spPr>
      </p:pic>
      <p:sp>
        <p:nvSpPr>
          <p:cNvPr id="572" name="Quelle: https://www.schmiedecke.info/Prg1/Konzepte/VL19-%20JAVAFX%20Panes%20and%20Controls.pdf"/>
          <p:cNvSpPr txBox="1"/>
          <p:nvPr/>
        </p:nvSpPr>
        <p:spPr>
          <a:xfrm>
            <a:off x="5919216" y="12953999"/>
            <a:ext cx="12545569" cy="399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t>Quelle: </a:t>
            </a:r>
            <a:r>
              <a:rPr u="sng">
                <a:hlinkClick r:id="rId8"/>
              </a:rPr>
              <a:t>https://www.schmiedecke.info/Prg1/Konzepte/VL19-%20JAVAFX%20Panes%20and%20Controls.pdf</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Button mit Eventhandling"/>
          <p:cNvSpPr txBox="1">
            <a:spLocks noGrp="1"/>
          </p:cNvSpPr>
          <p:nvPr>
            <p:ph type="title"/>
          </p:nvPr>
        </p:nvSpPr>
        <p:spPr>
          <a:prstGeom prst="rect">
            <a:avLst/>
          </a:prstGeom>
        </p:spPr>
        <p:txBody>
          <a:bodyPr/>
          <a:lstStyle/>
          <a:p>
            <a:r>
              <a:t>Button mit Eventhandling </a:t>
            </a:r>
          </a:p>
        </p:txBody>
      </p:sp>
      <p:sp>
        <p:nvSpPr>
          <p:cNvPr id="575" name="javafx.scene.control.Button;…"/>
          <p:cNvSpPr txBox="1">
            <a:spLocks noGrp="1"/>
          </p:cNvSpPr>
          <p:nvPr>
            <p:ph type="body" idx="1"/>
          </p:nvPr>
        </p:nvSpPr>
        <p:spPr>
          <a:xfrm>
            <a:off x="1689100" y="2405657"/>
            <a:ext cx="21005800" cy="9989543"/>
          </a:xfrm>
          <a:prstGeom prst="rect">
            <a:avLst/>
          </a:prstGeom>
        </p:spPr>
        <p:txBody>
          <a:bodyPr/>
          <a:lstStyle/>
          <a:p>
            <a:pPr marL="501650" indent="-501650" defTabSz="652145">
              <a:spcBef>
                <a:spcPts val="4600"/>
              </a:spcBef>
              <a:defRPr sz="3792"/>
            </a:pPr>
            <a:r>
              <a:t>javafx.scene.control.Button;</a:t>
            </a:r>
          </a:p>
          <a:p>
            <a:pPr marL="501650" indent="-501650" defTabSz="652145">
              <a:spcBef>
                <a:spcPts val="4600"/>
              </a:spcBef>
              <a:defRPr sz="3792"/>
            </a:pPr>
            <a:r>
              <a:t>Observer anmelden (registrieren) mit setOn…()</a:t>
            </a:r>
          </a:p>
          <a:p>
            <a:pPr marL="1003300" lvl="1" indent="-501650" defTabSz="652145">
              <a:spcBef>
                <a:spcPts val="4600"/>
              </a:spcBef>
              <a:defRPr sz="3792"/>
            </a:pPr>
            <a:r>
              <a:t>setOnAction —&gt; ActionEventHandler</a:t>
            </a:r>
          </a:p>
          <a:p>
            <a:pPr marL="1003300" lvl="1" indent="-501650" defTabSz="652145">
              <a:spcBef>
                <a:spcPts val="4600"/>
              </a:spcBef>
              <a:defRPr sz="3792"/>
            </a:pPr>
            <a:r>
              <a:t>Generische Implementierung </a:t>
            </a:r>
          </a:p>
          <a:p>
            <a:pPr marL="501650" indent="-501650" defTabSz="652145">
              <a:spcBef>
                <a:spcPts val="4600"/>
              </a:spcBef>
              <a:defRPr sz="3792"/>
            </a:pPr>
            <a:r>
              <a:t>Implementierung der Behandlungsroutine</a:t>
            </a:r>
          </a:p>
          <a:p>
            <a:pPr marL="1003300" lvl="1" indent="-501650" defTabSz="652145">
              <a:spcBef>
                <a:spcPts val="4600"/>
              </a:spcBef>
              <a:defRPr sz="3792"/>
            </a:pPr>
            <a:r>
              <a:t>Erzeugung und Instanzierung einer anonymen inneren Klasse</a:t>
            </a:r>
          </a:p>
          <a:p>
            <a:pPr marL="0" lvl="5" indent="2508250" defTabSz="652145">
              <a:spcBef>
                <a:spcPts val="4600"/>
              </a:spcBef>
              <a:buSzTx/>
              <a:buNone/>
              <a:defRPr sz="3792"/>
            </a:pPr>
            <a:br/>
            <a:br/>
            <a:endParaRPr/>
          </a:p>
          <a:p>
            <a:pPr marL="501650" indent="-501650" defTabSz="652145">
              <a:spcBef>
                <a:spcPts val="4600"/>
              </a:spcBef>
              <a:defRPr sz="3792"/>
            </a:pPr>
            <a:r>
              <a:t>-Alternativ: Lambda-Ausdruck</a:t>
            </a:r>
          </a:p>
        </p:txBody>
      </p:sp>
      <p:pic>
        <p:nvPicPr>
          <p:cNvPr id="576" name="Image" descr="Image"/>
          <p:cNvPicPr>
            <a:picLocks noChangeAspect="1"/>
          </p:cNvPicPr>
          <p:nvPr/>
        </p:nvPicPr>
        <p:blipFill>
          <a:blip r:embed="rId2">
            <a:extLst/>
          </a:blip>
          <a:stretch>
            <a:fillRect/>
          </a:stretch>
        </p:blipFill>
        <p:spPr>
          <a:xfrm>
            <a:off x="9182100" y="11830050"/>
            <a:ext cx="10282643" cy="1748050"/>
          </a:xfrm>
          <a:prstGeom prst="rect">
            <a:avLst/>
          </a:prstGeom>
          <a:ln w="12700">
            <a:miter lim="400000"/>
          </a:ln>
        </p:spPr>
      </p:pic>
      <p:pic>
        <p:nvPicPr>
          <p:cNvPr id="577" name="Image" descr="Image"/>
          <p:cNvPicPr>
            <a:picLocks noChangeAspect="1"/>
          </p:cNvPicPr>
          <p:nvPr/>
        </p:nvPicPr>
        <p:blipFill>
          <a:blip r:embed="rId3">
            <a:extLst/>
          </a:blip>
          <a:stretch>
            <a:fillRect/>
          </a:stretch>
        </p:blipFill>
        <p:spPr>
          <a:xfrm>
            <a:off x="3871321" y="8957574"/>
            <a:ext cx="7930569" cy="2799025"/>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Vielfältige Ereignisse sind registrierbar"/>
          <p:cNvSpPr txBox="1">
            <a:spLocks noGrp="1"/>
          </p:cNvSpPr>
          <p:nvPr>
            <p:ph type="title"/>
          </p:nvPr>
        </p:nvSpPr>
        <p:spPr>
          <a:prstGeom prst="rect">
            <a:avLst/>
          </a:prstGeom>
        </p:spPr>
        <p:txBody>
          <a:bodyPr/>
          <a:lstStyle>
            <a:lvl1pPr defTabSz="685165">
              <a:defRPr sz="9296"/>
            </a:lvl1pPr>
          </a:lstStyle>
          <a:p>
            <a:r>
              <a:t>Vielfältige Ereignisse sind registrierbar </a:t>
            </a:r>
          </a:p>
        </p:txBody>
      </p:sp>
      <p:pic>
        <p:nvPicPr>
          <p:cNvPr id="580" name="Image" descr="Image"/>
          <p:cNvPicPr>
            <a:picLocks noChangeAspect="1"/>
          </p:cNvPicPr>
          <p:nvPr/>
        </p:nvPicPr>
        <p:blipFill>
          <a:blip r:embed="rId2">
            <a:extLst/>
          </a:blip>
          <a:stretch>
            <a:fillRect/>
          </a:stretch>
        </p:blipFill>
        <p:spPr>
          <a:xfrm>
            <a:off x="3501897" y="3465718"/>
            <a:ext cx="17380206" cy="8664164"/>
          </a:xfrm>
          <a:prstGeom prst="rect">
            <a:avLst/>
          </a:prstGeom>
          <a:ln w="12700">
            <a:miter lim="400000"/>
          </a:ln>
        </p:spPr>
      </p:pic>
      <p:pic>
        <p:nvPicPr>
          <p:cNvPr id="581" name="Image" descr="Image"/>
          <p:cNvPicPr>
            <a:picLocks noChangeAspect="1"/>
          </p:cNvPicPr>
          <p:nvPr/>
        </p:nvPicPr>
        <p:blipFill>
          <a:blip r:embed="rId3">
            <a:extLst/>
          </a:blip>
          <a:stretch>
            <a:fillRect/>
          </a:stretch>
        </p:blipFill>
        <p:spPr>
          <a:xfrm>
            <a:off x="12475243" y="2471316"/>
            <a:ext cx="11703980" cy="4738073"/>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Hierarchie der Events"/>
          <p:cNvSpPr txBox="1">
            <a:spLocks noGrp="1"/>
          </p:cNvSpPr>
          <p:nvPr>
            <p:ph type="title"/>
          </p:nvPr>
        </p:nvSpPr>
        <p:spPr>
          <a:prstGeom prst="rect">
            <a:avLst/>
          </a:prstGeom>
        </p:spPr>
        <p:txBody>
          <a:bodyPr/>
          <a:lstStyle/>
          <a:p>
            <a:r>
              <a:t>Hierarchie der Events </a:t>
            </a:r>
          </a:p>
        </p:txBody>
      </p:sp>
      <p:pic>
        <p:nvPicPr>
          <p:cNvPr id="584" name="Image" descr="Image"/>
          <p:cNvPicPr>
            <a:picLocks noChangeAspect="1"/>
          </p:cNvPicPr>
          <p:nvPr/>
        </p:nvPicPr>
        <p:blipFill>
          <a:blip r:embed="rId2">
            <a:extLst/>
          </a:blip>
          <a:stretch>
            <a:fillRect/>
          </a:stretch>
        </p:blipFill>
        <p:spPr>
          <a:xfrm>
            <a:off x="4109260" y="3592906"/>
            <a:ext cx="16165480" cy="8409788"/>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Oracle-Unterlagen zum Einsatz der Controls…"/>
          <p:cNvSpPr txBox="1">
            <a:spLocks noGrp="1"/>
          </p:cNvSpPr>
          <p:nvPr>
            <p:ph type="title"/>
          </p:nvPr>
        </p:nvSpPr>
        <p:spPr>
          <a:prstGeom prst="rect">
            <a:avLst/>
          </a:prstGeom>
        </p:spPr>
        <p:txBody>
          <a:bodyPr/>
          <a:lstStyle/>
          <a:p>
            <a:pPr defTabSz="520065">
              <a:defRPr sz="7056"/>
            </a:pPr>
            <a:r>
              <a:t>Oracle-Unterlagen zum Einsatz der Controls</a:t>
            </a:r>
          </a:p>
          <a:p>
            <a:pPr defTabSz="520065">
              <a:defRPr sz="7056"/>
            </a:pPr>
            <a:r>
              <a:t>(outdated, but ok) </a:t>
            </a:r>
          </a:p>
        </p:txBody>
      </p:sp>
      <p:sp>
        <p:nvSpPr>
          <p:cNvPr id="587" name="https://docs.oracle.com/javafx/2/ui_controls/jfxpub-ui_controls.htm"/>
          <p:cNvSpPr txBox="1"/>
          <p:nvPr/>
        </p:nvSpPr>
        <p:spPr>
          <a:xfrm>
            <a:off x="4490466" y="3118611"/>
            <a:ext cx="15403069"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0" u="sng">
                <a:hlinkClick r:id="rId2"/>
              </a:defRPr>
            </a:lvl1pPr>
          </a:lstStyle>
          <a:p>
            <a:pPr>
              <a:defRPr u="none"/>
            </a:pPr>
            <a:r>
              <a:rPr u="sng">
                <a:hlinkClick r:id="rId2"/>
              </a:rPr>
              <a:t>https://docs.oracle.com/javafx/2/ui_controls/jfxpub-ui_controls.htm</a:t>
            </a:r>
          </a:p>
        </p:txBody>
      </p:sp>
      <p:pic>
        <p:nvPicPr>
          <p:cNvPr id="588" name="Image" descr="Image"/>
          <p:cNvPicPr>
            <a:picLocks noChangeAspect="1"/>
          </p:cNvPicPr>
          <p:nvPr/>
        </p:nvPicPr>
        <p:blipFill>
          <a:blip r:embed="rId3">
            <a:extLst/>
          </a:blip>
          <a:stretch>
            <a:fillRect/>
          </a:stretch>
        </p:blipFill>
        <p:spPr>
          <a:xfrm>
            <a:off x="5435600" y="4705350"/>
            <a:ext cx="4566771" cy="7803657"/>
          </a:xfrm>
          <a:prstGeom prst="rect">
            <a:avLst/>
          </a:prstGeom>
          <a:ln w="12700">
            <a:miter lim="400000"/>
          </a:ln>
        </p:spPr>
      </p:pic>
      <p:pic>
        <p:nvPicPr>
          <p:cNvPr id="589" name="Image" descr="Image"/>
          <p:cNvPicPr>
            <a:picLocks noChangeAspect="1"/>
          </p:cNvPicPr>
          <p:nvPr/>
        </p:nvPicPr>
        <p:blipFill>
          <a:blip r:embed="rId4">
            <a:extLst/>
          </a:blip>
          <a:stretch>
            <a:fillRect/>
          </a:stretch>
        </p:blipFill>
        <p:spPr>
          <a:xfrm>
            <a:off x="12564035" y="4847978"/>
            <a:ext cx="6033767" cy="715113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Neuere Ressourcen (openJFX)"/>
          <p:cNvSpPr txBox="1">
            <a:spLocks noGrp="1"/>
          </p:cNvSpPr>
          <p:nvPr>
            <p:ph type="title"/>
          </p:nvPr>
        </p:nvSpPr>
        <p:spPr>
          <a:prstGeom prst="rect">
            <a:avLst/>
          </a:prstGeom>
        </p:spPr>
        <p:txBody>
          <a:bodyPr/>
          <a:lstStyle/>
          <a:p>
            <a:r>
              <a:t>Neuere Ressourcen (openJFX)</a:t>
            </a:r>
          </a:p>
        </p:txBody>
      </p:sp>
      <p:sp>
        <p:nvSpPr>
          <p:cNvPr id="592" name="Introduction to FXML https://openjfx.io/javadoc/11/javafx.fxml/javafx/fxml/doc-files/introduction_to_fxml.html…"/>
          <p:cNvSpPr txBox="1">
            <a:spLocks noGrp="1"/>
          </p:cNvSpPr>
          <p:nvPr>
            <p:ph type="body" idx="1"/>
          </p:nvPr>
        </p:nvSpPr>
        <p:spPr>
          <a:prstGeom prst="rect">
            <a:avLst/>
          </a:prstGeom>
        </p:spPr>
        <p:txBody>
          <a:bodyPr/>
          <a:lstStyle/>
          <a:p>
            <a:pPr marL="463550" indent="-463550" defTabSz="602615">
              <a:spcBef>
                <a:spcPts val="4300"/>
              </a:spcBef>
              <a:defRPr sz="3504"/>
            </a:pPr>
            <a:r>
              <a:rPr b="1"/>
              <a:t>Introduction to FXML</a:t>
            </a:r>
            <a:br/>
            <a:r>
              <a:rPr u="sng">
                <a:hlinkClick r:id="rId2"/>
              </a:rPr>
              <a:t>https://openjfx.io/javadoc/11/javafx.fxml/javafx/fxml/doc-files/introduction_to_fxml.html</a:t>
            </a:r>
          </a:p>
          <a:p>
            <a:pPr marL="463550" indent="-463550" defTabSz="602615">
              <a:spcBef>
                <a:spcPts val="4300"/>
              </a:spcBef>
              <a:defRPr sz="3504"/>
            </a:pPr>
            <a:r>
              <a:rPr b="1"/>
              <a:t>JavaFX CSS Reference Guide</a:t>
            </a:r>
            <a:br>
              <a:rPr b="1"/>
            </a:br>
            <a:r>
              <a:rPr u="sng">
                <a:hlinkClick r:id="rId3"/>
              </a:rPr>
              <a:t>https://openjfx.io/javadoc/11/javafx.graphics/javafx/scene/doc-files/cssref.html</a:t>
            </a:r>
          </a:p>
          <a:p>
            <a:pPr marL="463550" indent="-463550" defTabSz="602615">
              <a:spcBef>
                <a:spcPts val="4300"/>
              </a:spcBef>
              <a:defRPr sz="3504"/>
            </a:pPr>
            <a:r>
              <a:rPr b="1"/>
              <a:t>openJFX am OpenJDKwiki</a:t>
            </a:r>
            <a:br>
              <a:rPr b="1"/>
            </a:br>
            <a:r>
              <a:rPr u="sng">
                <a:hlinkClick r:id="rId4"/>
              </a:rPr>
              <a:t>https://wiki.openjdk.java.net/display/OpenJFX</a:t>
            </a:r>
          </a:p>
          <a:p>
            <a:pPr marL="463550" indent="-463550" defTabSz="602615">
              <a:spcBef>
                <a:spcPts val="4300"/>
              </a:spcBef>
              <a:defRPr sz="3504"/>
            </a:pPr>
            <a:r>
              <a:rPr u="sng">
                <a:hlinkClick r:id="rId5"/>
              </a:rPr>
              <a:t>https://www.schmiedecke.info/Prg1/Konzepte/VL18-GUIs-mit-JavaFX-Intro.pdf</a:t>
            </a:r>
          </a:p>
          <a:p>
            <a:pPr marL="463550" indent="-463550" defTabSz="602615">
              <a:spcBef>
                <a:spcPts val="4300"/>
              </a:spcBef>
              <a:defRPr sz="3504"/>
            </a:pPr>
            <a:r>
              <a:rPr u="sng">
                <a:hlinkClick r:id="rId6"/>
              </a:rPr>
              <a:t>https://www.schmiedecke.info/Prg1/Konzepte/VL19-%20JAVAFX%20Panes%20and%20Controls.pdf</a:t>
            </a:r>
            <a:r>
              <a:t> </a:t>
            </a:r>
          </a:p>
          <a:p>
            <a:pPr marL="463550" indent="-463550" defTabSz="602615">
              <a:spcBef>
                <a:spcPts val="4300"/>
              </a:spcBef>
              <a:defRPr sz="3504"/>
            </a:pPr>
            <a:r>
              <a:rPr u="sng">
                <a:hlinkClick r:id="rId7"/>
              </a:rPr>
              <a:t>https://www.schmiedecke.info/Prg1/Konzepte/VL20-%20JAVAFX-Interaktion.pdf</a:t>
            </a:r>
          </a:p>
          <a:p>
            <a:pPr marL="463550" indent="-463550" defTabSz="602615">
              <a:spcBef>
                <a:spcPts val="4300"/>
              </a:spcBef>
              <a:defRPr sz="3504"/>
            </a:pPr>
            <a:r>
              <a:rPr u="sng">
                <a:hlinkClick r:id="rId8"/>
              </a:rPr>
              <a:t>https://www.schmiedecke.info/Prg1/Konzepte/VL21-%20JAVAFX-Navigation.pdf</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4" name="Title"/>
          <p:cNvSpPr txBox="1">
            <a:spLocks noGrp="1"/>
          </p:cNvSpPr>
          <p:nvPr>
            <p:ph type="title"/>
          </p:nvPr>
        </p:nvSpPr>
        <p:spPr>
          <a:prstGeom prst="rect">
            <a:avLst/>
          </a:prstGeom>
        </p:spPr>
        <p:txBody>
          <a:bodyPr/>
          <a:lstStyle/>
          <a:p>
            <a:endParaRPr/>
          </a:p>
        </p:txBody>
      </p:sp>
      <p:pic>
        <p:nvPicPr>
          <p:cNvPr id="595" name="Rectangle" descr="Rectangle"/>
          <p:cNvPicPr>
            <a:picLocks/>
          </p:cNvPicPr>
          <p:nvPr/>
        </p:nvPicPr>
        <p:blipFill>
          <a:blip r:embed="rId2">
            <a:extLst/>
          </a:blip>
          <a:stretch>
            <a:fillRect/>
          </a:stretch>
        </p:blipFill>
        <p:spPr>
          <a:xfrm>
            <a:off x="3438117" y="5243028"/>
            <a:ext cx="2906811" cy="332830"/>
          </a:xfrm>
          <a:prstGeom prst="rect">
            <a:avLst/>
          </a:prstGeom>
        </p:spPr>
      </p:pic>
      <p:pic>
        <p:nvPicPr>
          <p:cNvPr id="597" name="Rectangle" descr="Rectangle"/>
          <p:cNvPicPr>
            <a:picLocks/>
          </p:cNvPicPr>
          <p:nvPr/>
        </p:nvPicPr>
        <p:blipFill>
          <a:blip r:embed="rId3">
            <a:extLst/>
          </a:blip>
          <a:stretch>
            <a:fillRect/>
          </a:stretch>
        </p:blipFill>
        <p:spPr>
          <a:xfrm>
            <a:off x="3450817" y="5976641"/>
            <a:ext cx="7271566" cy="1070968"/>
          </a:xfrm>
          <a:prstGeom prst="rect">
            <a:avLst/>
          </a:prstGeom>
        </p:spPr>
      </p:pic>
      <p:sp>
        <p:nvSpPr>
          <p:cNvPr id="599" name="1"/>
          <p:cNvSpPr/>
          <p:nvPr/>
        </p:nvSpPr>
        <p:spPr>
          <a:xfrm>
            <a:off x="924004" y="3530453"/>
            <a:ext cx="785621" cy="785622"/>
          </a:xfrm>
          <a:prstGeom prst="ellipse">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800">
                <a:solidFill>
                  <a:srgbClr val="FFFFFF"/>
                </a:solidFill>
                <a:latin typeface="Helvetica"/>
                <a:ea typeface="Helvetica"/>
                <a:cs typeface="Helvetica"/>
                <a:sym typeface="Helvetica"/>
              </a:defRPr>
            </a:lvl1pPr>
          </a:lstStyle>
          <a:p>
            <a:r>
              <a:t>1</a:t>
            </a:r>
          </a:p>
        </p:txBody>
      </p:sp>
      <p:sp>
        <p:nvSpPr>
          <p:cNvPr id="600" name="2"/>
          <p:cNvSpPr/>
          <p:nvPr/>
        </p:nvSpPr>
        <p:spPr>
          <a:xfrm>
            <a:off x="2198465" y="3530453"/>
            <a:ext cx="785621" cy="785622"/>
          </a:xfrm>
          <a:prstGeom prst="ellipse">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800">
                <a:solidFill>
                  <a:srgbClr val="FFFFFF"/>
                </a:solidFill>
                <a:latin typeface="Helvetica"/>
                <a:ea typeface="Helvetica"/>
                <a:cs typeface="Helvetica"/>
                <a:sym typeface="Helvetica"/>
              </a:defRPr>
            </a:lvl1pPr>
          </a:lstStyle>
          <a:p>
            <a:r>
              <a:t>2</a:t>
            </a:r>
          </a:p>
        </p:txBody>
      </p:sp>
      <p:sp>
        <p:nvSpPr>
          <p:cNvPr id="601" name="3"/>
          <p:cNvSpPr/>
          <p:nvPr/>
        </p:nvSpPr>
        <p:spPr>
          <a:xfrm>
            <a:off x="3472926" y="3530453"/>
            <a:ext cx="785621" cy="785622"/>
          </a:xfrm>
          <a:prstGeom prst="ellipse">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800">
                <a:solidFill>
                  <a:srgbClr val="FFFFFF"/>
                </a:solidFill>
                <a:latin typeface="Helvetica"/>
                <a:ea typeface="Helvetica"/>
                <a:cs typeface="Helvetica"/>
                <a:sym typeface="Helvetica"/>
              </a:defRPr>
            </a:lvl1pPr>
          </a:lstStyle>
          <a:p>
            <a:r>
              <a:t>3</a:t>
            </a:r>
          </a:p>
        </p:txBody>
      </p:sp>
      <p:grpSp>
        <p:nvGrpSpPr>
          <p:cNvPr id="604" name="Überblick"/>
          <p:cNvGrpSpPr/>
          <p:nvPr/>
        </p:nvGrpSpPr>
        <p:grpSpPr>
          <a:xfrm rot="1740000">
            <a:off x="9235432" y="3334857"/>
            <a:ext cx="3131290" cy="1614010"/>
            <a:chOff x="0" y="0"/>
            <a:chExt cx="3131289" cy="1614009"/>
          </a:xfrm>
        </p:grpSpPr>
        <p:sp>
          <p:nvSpPr>
            <p:cNvPr id="603" name="Überblick"/>
            <p:cNvSpPr/>
            <p:nvPr/>
          </p:nvSpPr>
          <p:spPr>
            <a:xfrm>
              <a:off x="158749" y="158749"/>
              <a:ext cx="2813790" cy="129651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500" b="0">
                  <a:solidFill>
                    <a:srgbClr val="FF2600"/>
                  </a:solidFill>
                  <a:latin typeface="Chalkduster"/>
                  <a:ea typeface="Chalkduster"/>
                  <a:cs typeface="Chalkduster"/>
                  <a:sym typeface="Chalkduster"/>
                </a:defRPr>
              </a:lvl1pPr>
            </a:lstStyle>
            <a:p>
              <a:r>
                <a:t>Überblick</a:t>
              </a:r>
            </a:p>
          </p:txBody>
        </p:sp>
        <p:pic>
          <p:nvPicPr>
            <p:cNvPr id="602" name="Überblick Überblick" descr="Überblick Überblick"/>
            <p:cNvPicPr>
              <a:picLocks/>
            </p:cNvPicPr>
            <p:nvPr/>
          </p:nvPicPr>
          <p:blipFill>
            <a:blip r:embed="rId5">
              <a:extLst/>
            </a:blip>
            <a:stretch>
              <a:fillRect/>
            </a:stretch>
          </p:blipFill>
          <p:spPr>
            <a:xfrm>
              <a:off x="-1" y="0"/>
              <a:ext cx="3131291" cy="1614010"/>
            </a:xfrm>
            <a:prstGeom prst="rect">
              <a:avLst/>
            </a:prstGeom>
            <a:effectLst/>
          </p:spPr>
        </p:pic>
      </p:grpSp>
      <p:sp>
        <p:nvSpPr>
          <p:cNvPr id="605" name="1"/>
          <p:cNvSpPr/>
          <p:nvPr/>
        </p:nvSpPr>
        <p:spPr>
          <a:xfrm>
            <a:off x="1511300" y="8967861"/>
            <a:ext cx="1089075" cy="10922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1</a:t>
            </a:r>
          </a:p>
        </p:txBody>
      </p:sp>
      <p:sp>
        <p:nvSpPr>
          <p:cNvPr id="606" name="2"/>
          <p:cNvSpPr/>
          <p:nvPr/>
        </p:nvSpPr>
        <p:spPr>
          <a:xfrm>
            <a:off x="3175000" y="8967861"/>
            <a:ext cx="1089075" cy="10922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2</a:t>
            </a:r>
          </a:p>
        </p:txBody>
      </p:sp>
      <p:sp>
        <p:nvSpPr>
          <p:cNvPr id="607" name="3"/>
          <p:cNvSpPr/>
          <p:nvPr/>
        </p:nvSpPr>
        <p:spPr>
          <a:xfrm>
            <a:off x="4927600" y="8967861"/>
            <a:ext cx="1089075" cy="10922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3</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p:cNvSpPr txBox="1">
            <a:spLocks noGrp="1"/>
          </p:cNvSpPr>
          <p:nvPr>
            <p:ph type="title"/>
          </p:nvPr>
        </p:nvSpPr>
        <p:spPr>
          <a:prstGeom prst="rect">
            <a:avLst/>
          </a:prstGeom>
        </p:spPr>
        <p:txBody>
          <a:bodyPr/>
          <a:lstStyle/>
          <a:p>
            <a:endParaRPr/>
          </a:p>
        </p:txBody>
      </p:sp>
      <p:pic>
        <p:nvPicPr>
          <p:cNvPr id="156" name="Image" descr="Image"/>
          <p:cNvPicPr>
            <a:picLocks noChangeAspect="1"/>
          </p:cNvPicPr>
          <p:nvPr/>
        </p:nvPicPr>
        <p:blipFill>
          <a:blip r:embed="rId2">
            <a:extLst/>
          </a:blip>
          <a:stretch>
            <a:fillRect/>
          </a:stretch>
        </p:blipFill>
        <p:spPr>
          <a:xfrm>
            <a:off x="4413250" y="1536700"/>
            <a:ext cx="15557500" cy="10642600"/>
          </a:xfrm>
          <a:prstGeom prst="rect">
            <a:avLst/>
          </a:prstGeom>
          <a:ln w="12700">
            <a:miter lim="400000"/>
          </a:ln>
        </p:spPr>
      </p:pic>
      <p:pic>
        <p:nvPicPr>
          <p:cNvPr id="157" name="Rectangle" descr="Rectangle"/>
          <p:cNvPicPr>
            <a:picLocks/>
          </p:cNvPicPr>
          <p:nvPr/>
        </p:nvPicPr>
        <p:blipFill>
          <a:blip r:embed="rId3">
            <a:extLst/>
          </a:blip>
          <a:stretch>
            <a:fillRect/>
          </a:stretch>
        </p:blipFill>
        <p:spPr>
          <a:xfrm>
            <a:off x="15465017" y="5922577"/>
            <a:ext cx="1562943" cy="389881"/>
          </a:xfrm>
          <a:prstGeom prst="rect">
            <a:avLst/>
          </a:prstGeom>
        </p:spPr>
      </p:pic>
      <p:pic>
        <p:nvPicPr>
          <p:cNvPr id="159" name="Rectangle" descr="Rectangle"/>
          <p:cNvPicPr>
            <a:picLocks/>
          </p:cNvPicPr>
          <p:nvPr/>
        </p:nvPicPr>
        <p:blipFill>
          <a:blip r:embed="rId4">
            <a:extLst/>
          </a:blip>
          <a:stretch>
            <a:fillRect/>
          </a:stretch>
        </p:blipFill>
        <p:spPr>
          <a:xfrm>
            <a:off x="16188917" y="2811077"/>
            <a:ext cx="545454" cy="389881"/>
          </a:xfrm>
          <a:prstGeom prst="rect">
            <a:avLst/>
          </a:prstGeom>
        </p:spPr>
      </p:pic>
      <p:sp>
        <p:nvSpPr>
          <p:cNvPr id="161" name="javafx:run auswählen"/>
          <p:cNvSpPr/>
          <p:nvPr/>
        </p:nvSpPr>
        <p:spPr>
          <a:xfrm>
            <a:off x="17957800" y="6276726"/>
            <a:ext cx="3571727" cy="116254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javafx:run auswählen</a:t>
            </a:r>
          </a:p>
        </p:txBody>
      </p:sp>
      <p:sp>
        <p:nvSpPr>
          <p:cNvPr id="162" name="starten"/>
          <p:cNvSpPr/>
          <p:nvPr/>
        </p:nvSpPr>
        <p:spPr>
          <a:xfrm>
            <a:off x="16268700" y="1650044"/>
            <a:ext cx="3571727" cy="116254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starten</a:t>
            </a:r>
          </a:p>
        </p:txBody>
      </p:sp>
      <p:sp>
        <p:nvSpPr>
          <p:cNvPr id="163" name="1"/>
          <p:cNvSpPr/>
          <p:nvPr/>
        </p:nvSpPr>
        <p:spPr>
          <a:xfrm>
            <a:off x="17310100" y="55714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1</a:t>
            </a:r>
          </a:p>
        </p:txBody>
      </p:sp>
      <p:sp>
        <p:nvSpPr>
          <p:cNvPr id="164" name="2"/>
          <p:cNvSpPr/>
          <p:nvPr/>
        </p:nvSpPr>
        <p:spPr>
          <a:xfrm>
            <a:off x="15701950" y="952500"/>
            <a:ext cx="1089075" cy="1092200"/>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2</a:t>
            </a:r>
          </a:p>
        </p:txBody>
      </p:sp>
      <p:sp>
        <p:nvSpPr>
          <p:cNvPr id="165" name="Das JavaFX-Fenster des gestarteten Projekts"/>
          <p:cNvSpPr/>
          <p:nvPr/>
        </p:nvSpPr>
        <p:spPr>
          <a:xfrm>
            <a:off x="4787900" y="6276726"/>
            <a:ext cx="4294684" cy="164405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Das JavaFX-Fenster des gestarteten Projekts</a:t>
            </a:r>
          </a:p>
        </p:txBody>
      </p:sp>
      <p:sp>
        <p:nvSpPr>
          <p:cNvPr id="166" name="3"/>
          <p:cNvSpPr/>
          <p:nvPr/>
        </p:nvSpPr>
        <p:spPr>
          <a:xfrm>
            <a:off x="4064000" y="57238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3</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Image" descr="Image"/>
          <p:cNvPicPr>
            <a:picLocks noChangeAspect="1"/>
          </p:cNvPicPr>
          <p:nvPr/>
        </p:nvPicPr>
        <p:blipFill>
          <a:blip r:embed="rId2">
            <a:extLst/>
          </a:blip>
          <a:stretch>
            <a:fillRect/>
          </a:stretch>
        </p:blipFill>
        <p:spPr>
          <a:xfrm>
            <a:off x="6914643" y="3749628"/>
            <a:ext cx="4827009" cy="7918544"/>
          </a:xfrm>
          <a:prstGeom prst="rect">
            <a:avLst/>
          </a:prstGeom>
          <a:ln w="12700">
            <a:miter lim="400000"/>
          </a:ln>
        </p:spPr>
      </p:pic>
      <p:sp>
        <p:nvSpPr>
          <p:cNvPr id="610" name="Noch Fragen?"/>
          <p:cNvSpPr txBox="1"/>
          <p:nvPr/>
        </p:nvSpPr>
        <p:spPr>
          <a:xfrm>
            <a:off x="12500134" y="6057900"/>
            <a:ext cx="4969223" cy="330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584200">
              <a:defRPr sz="8000" b="0">
                <a:latin typeface="Helvetica Light"/>
                <a:ea typeface="Helvetica Light"/>
                <a:cs typeface="Helvetica Light"/>
                <a:sym typeface="Helvetica Light"/>
              </a:defRPr>
            </a:lvl1pPr>
          </a:lstStyle>
          <a:p>
            <a:r>
              <a:t>Noch Fragen?</a:t>
            </a:r>
          </a:p>
        </p:txBody>
      </p:sp>
      <p:pic>
        <p:nvPicPr>
          <p:cNvPr id="611" name="Logo_rgb.jpg" descr="Logo_rgb.jpg"/>
          <p:cNvPicPr>
            <a:picLocks noChangeAspect="1"/>
          </p:cNvPicPr>
          <p:nvPr/>
        </p:nvPicPr>
        <p:blipFill>
          <a:blip r:embed="rId3">
            <a:extLst/>
          </a:blip>
          <a:stretch>
            <a:fillRect/>
          </a:stretch>
        </p:blipFill>
        <p:spPr>
          <a:xfrm>
            <a:off x="6284310" y="889664"/>
            <a:ext cx="11815380" cy="1763154"/>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Logo_rgb.jpg" descr="Logo_rgb.jpg"/>
          <p:cNvPicPr>
            <a:picLocks noChangeAspect="1"/>
          </p:cNvPicPr>
          <p:nvPr/>
        </p:nvPicPr>
        <p:blipFill>
          <a:blip r:embed="rId2">
            <a:extLst/>
          </a:blip>
          <a:stretch>
            <a:fillRect/>
          </a:stretch>
        </p:blipFill>
        <p:spPr>
          <a:xfrm>
            <a:off x="1557567" y="5271073"/>
            <a:ext cx="21268866" cy="3173853"/>
          </a:xfrm>
          <a:prstGeom prst="rect">
            <a:avLst/>
          </a:prstGeom>
          <a:ln w="12700">
            <a:miter lim="400000"/>
          </a:ln>
        </p:spPr>
      </p:pic>
      <p:sp>
        <p:nvSpPr>
          <p:cNvPr id="614" name="Schön, hier zu lernen"/>
          <p:cNvSpPr txBox="1"/>
          <p:nvPr/>
        </p:nvSpPr>
        <p:spPr>
          <a:xfrm>
            <a:off x="15505842" y="8100030"/>
            <a:ext cx="7139116" cy="944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solidFill>
                  <a:srgbClr val="C01323"/>
                </a:solidFill>
              </a:defRPr>
            </a:lvl1pPr>
          </a:lstStyle>
          <a:p>
            <a:r>
              <a:t>Schön, hier zu lernen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Erstellung eines Projekts mit einem Archetype (Projektvorlage)"/>
          <p:cNvSpPr txBox="1">
            <a:spLocks noGrp="1"/>
          </p:cNvSpPr>
          <p:nvPr>
            <p:ph type="title"/>
          </p:nvPr>
        </p:nvSpPr>
        <p:spPr>
          <a:prstGeom prst="rect">
            <a:avLst/>
          </a:prstGeom>
        </p:spPr>
        <p:txBody>
          <a:bodyPr/>
          <a:lstStyle>
            <a:lvl1pPr defTabSz="784225">
              <a:defRPr sz="10640"/>
            </a:lvl1pPr>
          </a:lstStyle>
          <a:p>
            <a:r>
              <a:t>Erstellung eines Projekts mit einem Archetype (Projektvorlage)</a:t>
            </a:r>
          </a:p>
        </p:txBody>
      </p:sp>
      <p:sp>
        <p:nvSpPr>
          <p:cNvPr id="169" name="https://openjfx.io/openjfx-docs/#maven"/>
          <p:cNvSpPr txBox="1"/>
          <p:nvPr/>
        </p:nvSpPr>
        <p:spPr>
          <a:xfrm>
            <a:off x="8765476" y="10736833"/>
            <a:ext cx="6853048"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u="sng">
                <a:hlinkClick r:id="rId2"/>
              </a:defRPr>
            </a:lvl1pPr>
          </a:lstStyle>
          <a:p>
            <a:pPr>
              <a:defRPr u="none"/>
            </a:pPr>
            <a:r>
              <a:rPr u="sng">
                <a:hlinkClick r:id="rId2"/>
              </a:rPr>
              <a:t>https://openjfx.io/openjfx-docs/#maven</a:t>
            </a:r>
          </a:p>
        </p:txBody>
      </p:sp>
      <p:pic>
        <p:nvPicPr>
          <p:cNvPr id="170" name="3865OS_07_01.jpg" descr="3865OS_07_01.jpg"/>
          <p:cNvPicPr>
            <a:picLocks noChangeAspect="1"/>
          </p:cNvPicPr>
          <p:nvPr/>
        </p:nvPicPr>
        <p:blipFill>
          <a:blip r:embed="rId3">
            <a:extLst/>
          </a:blip>
          <a:stretch>
            <a:fillRect/>
          </a:stretch>
        </p:blipFill>
        <p:spPr>
          <a:xfrm>
            <a:off x="8305800" y="901700"/>
            <a:ext cx="8890000" cy="3403600"/>
          </a:xfrm>
          <a:prstGeom prst="rect">
            <a:avLst/>
          </a:prstGeom>
          <a:ln w="12700">
            <a:miter lim="400000"/>
          </a:ln>
        </p:spPr>
      </p:pic>
      <p:sp>
        <p:nvSpPr>
          <p:cNvPr id="171" name="https://youtu.be/r_tdK8zWr_w"/>
          <p:cNvSpPr txBox="1"/>
          <p:nvPr/>
        </p:nvSpPr>
        <p:spPr>
          <a:xfrm>
            <a:off x="9186925" y="11422633"/>
            <a:ext cx="5222749"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u="sng">
                <a:hlinkClick r:id="rId4"/>
              </a:defRPr>
            </a:lvl1pPr>
          </a:lstStyle>
          <a:p>
            <a:pPr>
              <a:defRPr u="none"/>
            </a:pPr>
            <a:r>
              <a:rPr u="sng">
                <a:hlinkClick r:id="rId4"/>
              </a:rPr>
              <a:t>https://youtu.be/r_tdK8zWr_w</a:t>
            </a:r>
          </a:p>
        </p:txBody>
      </p:sp>
      <p:sp>
        <p:nvSpPr>
          <p:cNvPr id="172" name="https://youtu.be/Ri6No63fl-A"/>
          <p:cNvSpPr txBox="1"/>
          <p:nvPr/>
        </p:nvSpPr>
        <p:spPr>
          <a:xfrm>
            <a:off x="9285414" y="12108433"/>
            <a:ext cx="5025772"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u="sng">
                <a:hlinkClick r:id="rId5"/>
              </a:defRPr>
            </a:lvl1pPr>
          </a:lstStyle>
          <a:p>
            <a:pPr>
              <a:defRPr u="none"/>
            </a:pPr>
            <a:r>
              <a:rPr u="sng">
                <a:hlinkClick r:id="rId5"/>
              </a:rPr>
              <a:t>https://youtu.be/Ri6No63fl-A</a:t>
            </a:r>
          </a:p>
        </p:txBody>
      </p:sp>
      <p:grpSp>
        <p:nvGrpSpPr>
          <p:cNvPr id="175" name="empfohlene Vorgehensweise"/>
          <p:cNvGrpSpPr/>
          <p:nvPr/>
        </p:nvGrpSpPr>
        <p:grpSpPr>
          <a:xfrm rot="1740000">
            <a:off x="18269554" y="1137358"/>
            <a:ext cx="5876172" cy="2510035"/>
            <a:chOff x="0" y="0"/>
            <a:chExt cx="5876171" cy="2510034"/>
          </a:xfrm>
        </p:grpSpPr>
        <p:sp>
          <p:nvSpPr>
            <p:cNvPr id="174" name="empfohlene Vorgehensweise"/>
            <p:cNvSpPr/>
            <p:nvPr/>
          </p:nvSpPr>
          <p:spPr>
            <a:xfrm>
              <a:off x="158750" y="158749"/>
              <a:ext cx="5558672" cy="2192536"/>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500" b="0">
                  <a:solidFill>
                    <a:srgbClr val="FF2600"/>
                  </a:solidFill>
                  <a:latin typeface="Chalkduster"/>
                  <a:ea typeface="Chalkduster"/>
                  <a:cs typeface="Chalkduster"/>
                  <a:sym typeface="Chalkduster"/>
                </a:defRPr>
              </a:lvl1pPr>
            </a:lstStyle>
            <a:p>
              <a:r>
                <a:t>empfohlene Vorgehensweise</a:t>
              </a:r>
            </a:p>
          </p:txBody>
        </p:sp>
        <p:pic>
          <p:nvPicPr>
            <p:cNvPr id="173" name="empfohlene Vorgehensweise empfohlene Vorgehensweise" descr="empfohlene Vorgehensweise empfohlene Vorgehensweise"/>
            <p:cNvPicPr>
              <a:picLocks/>
            </p:cNvPicPr>
            <p:nvPr/>
          </p:nvPicPr>
          <p:blipFill>
            <a:blip r:embed="rId6">
              <a:extLst/>
            </a:blip>
            <a:stretch>
              <a:fillRect/>
            </a:stretch>
          </p:blipFill>
          <p:spPr>
            <a:xfrm>
              <a:off x="0" y="0"/>
              <a:ext cx="5876172" cy="2510035"/>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ownload des Archetypes in das lokale Repo"/>
          <p:cNvSpPr txBox="1">
            <a:spLocks noGrp="1"/>
          </p:cNvSpPr>
          <p:nvPr>
            <p:ph type="title"/>
          </p:nvPr>
        </p:nvSpPr>
        <p:spPr>
          <a:prstGeom prst="rect">
            <a:avLst/>
          </a:prstGeom>
        </p:spPr>
        <p:txBody>
          <a:bodyPr/>
          <a:lstStyle>
            <a:lvl1pPr defTabSz="577850">
              <a:defRPr sz="7840"/>
            </a:lvl1pPr>
          </a:lstStyle>
          <a:p>
            <a:r>
              <a:t>Download des Archetypes in das lokale Repo </a:t>
            </a:r>
          </a:p>
        </p:txBody>
      </p:sp>
      <p:pic>
        <p:nvPicPr>
          <p:cNvPr id="178" name="Image" descr="Image"/>
          <p:cNvPicPr>
            <a:picLocks noChangeAspect="1"/>
          </p:cNvPicPr>
          <p:nvPr/>
        </p:nvPicPr>
        <p:blipFill>
          <a:blip r:embed="rId2">
            <a:extLst/>
          </a:blip>
          <a:stretch>
            <a:fillRect/>
          </a:stretch>
        </p:blipFill>
        <p:spPr>
          <a:xfrm>
            <a:off x="5226050" y="1968500"/>
            <a:ext cx="13931900" cy="9779000"/>
          </a:xfrm>
          <a:prstGeom prst="rect">
            <a:avLst/>
          </a:prstGeom>
          <a:ln w="12700">
            <a:miter lim="400000"/>
          </a:ln>
        </p:spPr>
      </p:pic>
      <p:pic>
        <p:nvPicPr>
          <p:cNvPr id="179" name="Image" descr="Image"/>
          <p:cNvPicPr>
            <a:picLocks noChangeAspect="1"/>
          </p:cNvPicPr>
          <p:nvPr/>
        </p:nvPicPr>
        <p:blipFill>
          <a:blip r:embed="rId3">
            <a:extLst/>
          </a:blip>
          <a:stretch>
            <a:fillRect/>
          </a:stretch>
        </p:blipFill>
        <p:spPr>
          <a:xfrm>
            <a:off x="9309100" y="4775200"/>
            <a:ext cx="8632961" cy="6338124"/>
          </a:xfrm>
          <a:prstGeom prst="rect">
            <a:avLst/>
          </a:prstGeom>
          <a:ln w="12700">
            <a:miter lim="400000"/>
          </a:ln>
        </p:spPr>
      </p:pic>
      <p:sp>
        <p:nvSpPr>
          <p:cNvPr id="180" name="https://openjfx.io/openjfx-docs/#maven"/>
          <p:cNvSpPr txBox="1"/>
          <p:nvPr/>
        </p:nvSpPr>
        <p:spPr>
          <a:xfrm>
            <a:off x="8765476" y="11956033"/>
            <a:ext cx="6853048" cy="5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u="sng">
                <a:hlinkClick r:id="rId4"/>
              </a:defRPr>
            </a:lvl1pPr>
          </a:lstStyle>
          <a:p>
            <a:pPr>
              <a:defRPr u="none"/>
            </a:pPr>
            <a:r>
              <a:rPr u="sng">
                <a:hlinkClick r:id="rId4"/>
              </a:rPr>
              <a:t>https://openjfx.io/openjfx-docs/#maven</a:t>
            </a:r>
          </a:p>
        </p:txBody>
      </p:sp>
      <p:pic>
        <p:nvPicPr>
          <p:cNvPr id="181" name="Rectangle" descr="Rectangle"/>
          <p:cNvPicPr>
            <a:picLocks/>
          </p:cNvPicPr>
          <p:nvPr/>
        </p:nvPicPr>
        <p:blipFill>
          <a:blip r:embed="rId5">
            <a:extLst/>
          </a:blip>
          <a:stretch>
            <a:fillRect/>
          </a:stretch>
        </p:blipFill>
        <p:spPr>
          <a:xfrm>
            <a:off x="16811217" y="3217477"/>
            <a:ext cx="1749077" cy="389881"/>
          </a:xfrm>
          <a:prstGeom prst="rect">
            <a:avLst/>
          </a:prstGeom>
        </p:spPr>
      </p:pic>
      <p:pic>
        <p:nvPicPr>
          <p:cNvPr id="183" name="Rectangle" descr="Rectangle"/>
          <p:cNvPicPr>
            <a:picLocks/>
          </p:cNvPicPr>
          <p:nvPr/>
        </p:nvPicPr>
        <p:blipFill>
          <a:blip r:embed="rId6">
            <a:extLst/>
          </a:blip>
          <a:stretch>
            <a:fillRect/>
          </a:stretch>
        </p:blipFill>
        <p:spPr>
          <a:xfrm>
            <a:off x="8238717" y="3217477"/>
            <a:ext cx="545454" cy="389881"/>
          </a:xfrm>
          <a:prstGeom prst="rect">
            <a:avLst/>
          </a:prstGeom>
        </p:spPr>
      </p:pic>
      <p:sp>
        <p:nvSpPr>
          <p:cNvPr id="185" name="1"/>
          <p:cNvSpPr/>
          <p:nvPr/>
        </p:nvSpPr>
        <p:spPr>
          <a:xfrm>
            <a:off x="7378700" y="24599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1</a:t>
            </a:r>
          </a:p>
        </p:txBody>
      </p:sp>
      <p:sp>
        <p:nvSpPr>
          <p:cNvPr id="186" name="2"/>
          <p:cNvSpPr/>
          <p:nvPr/>
        </p:nvSpPr>
        <p:spPr>
          <a:xfrm>
            <a:off x="15994050" y="24599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2</a:t>
            </a:r>
          </a:p>
        </p:txBody>
      </p:sp>
      <p:sp>
        <p:nvSpPr>
          <p:cNvPr id="187" name="3"/>
          <p:cNvSpPr/>
          <p:nvPr/>
        </p:nvSpPr>
        <p:spPr>
          <a:xfrm>
            <a:off x="9652000" y="46951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3</a:t>
            </a:r>
          </a:p>
        </p:txBody>
      </p:sp>
      <p:pic>
        <p:nvPicPr>
          <p:cNvPr id="188" name="Rectangle" descr="Rectangle"/>
          <p:cNvPicPr>
            <a:picLocks/>
          </p:cNvPicPr>
          <p:nvPr/>
        </p:nvPicPr>
        <p:blipFill>
          <a:blip r:embed="rId7">
            <a:extLst/>
          </a:blip>
          <a:stretch>
            <a:fillRect/>
          </a:stretch>
        </p:blipFill>
        <p:spPr>
          <a:xfrm>
            <a:off x="13026617" y="5973377"/>
            <a:ext cx="3765797" cy="1769246"/>
          </a:xfrm>
          <a:prstGeom prst="rect">
            <a:avLst/>
          </a:prstGeom>
        </p:spPr>
      </p:pic>
      <p:pic>
        <p:nvPicPr>
          <p:cNvPr id="190" name="Rectangle" descr="Rectangle"/>
          <p:cNvPicPr>
            <a:picLocks/>
          </p:cNvPicPr>
          <p:nvPr/>
        </p:nvPicPr>
        <p:blipFill>
          <a:blip r:embed="rId8">
            <a:extLst/>
          </a:blip>
          <a:stretch>
            <a:fillRect/>
          </a:stretch>
        </p:blipFill>
        <p:spPr>
          <a:xfrm>
            <a:off x="15134817" y="9122977"/>
            <a:ext cx="1473050" cy="475655"/>
          </a:xfrm>
          <a:prstGeom prst="rect">
            <a:avLst/>
          </a:prstGeom>
        </p:spPr>
      </p:pic>
      <p:sp>
        <p:nvSpPr>
          <p:cNvPr id="192" name="4"/>
          <p:cNvSpPr/>
          <p:nvPr/>
        </p:nvSpPr>
        <p:spPr>
          <a:xfrm>
            <a:off x="14317650" y="83654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4</a:t>
            </a:r>
          </a:p>
        </p:txBody>
      </p:sp>
      <p:pic>
        <p:nvPicPr>
          <p:cNvPr id="193" name="Rectangle" descr="Rectangle"/>
          <p:cNvPicPr>
            <a:picLocks/>
          </p:cNvPicPr>
          <p:nvPr/>
        </p:nvPicPr>
        <p:blipFill>
          <a:blip r:embed="rId9">
            <a:extLst/>
          </a:blip>
          <a:stretch>
            <a:fillRect/>
          </a:stretch>
        </p:blipFill>
        <p:spPr>
          <a:xfrm>
            <a:off x="17624017" y="10685077"/>
            <a:ext cx="985093" cy="389881"/>
          </a:xfrm>
          <a:prstGeom prst="rect">
            <a:avLst/>
          </a:prstGeom>
        </p:spPr>
      </p:pic>
      <p:sp>
        <p:nvSpPr>
          <p:cNvPr id="195" name="5"/>
          <p:cNvSpPr/>
          <p:nvPr/>
        </p:nvSpPr>
        <p:spPr>
          <a:xfrm>
            <a:off x="16806850" y="9927517"/>
            <a:ext cx="1089075" cy="1092201"/>
          </a:xfrm>
          <a:prstGeom prst="ellipse">
            <a:avLst/>
          </a:prstGeom>
          <a:solidFill>
            <a:schemeClr val="accent1"/>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4000">
                <a:solidFill>
                  <a:srgbClr val="FFFFFF"/>
                </a:solidFill>
              </a:defRPr>
            </a:lvl1pPr>
          </a:lstStyle>
          <a:p>
            <a:r>
              <a:t>5</a:t>
            </a:r>
          </a:p>
        </p:txBody>
      </p:sp>
      <p:sp>
        <p:nvSpPr>
          <p:cNvPr id="196" name="Das lokale maven-Repository befindet sich im User-Home im Ordner .m2"/>
          <p:cNvSpPr/>
          <p:nvPr/>
        </p:nvSpPr>
        <p:spPr>
          <a:xfrm>
            <a:off x="19367500" y="3683000"/>
            <a:ext cx="4325442" cy="228600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Das lokale maven-Repository befindet sich im User-Home im Ordner .m2</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976</Words>
  <Application>Microsoft Macintosh PowerPoint</Application>
  <PresentationFormat>Custom</PresentationFormat>
  <Paragraphs>206</Paragraphs>
  <Slides>71</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Chalkduster</vt:lpstr>
      <vt:lpstr>Helvetica</vt:lpstr>
      <vt:lpstr>Helvetica Light</vt:lpstr>
      <vt:lpstr>Helvetica Neue</vt:lpstr>
      <vt:lpstr>Helvetica Neue Light</vt:lpstr>
      <vt:lpstr>Helvetica Neue Medium</vt:lpstr>
      <vt:lpstr>White</vt:lpstr>
      <vt:lpstr>Einführung</vt:lpstr>
      <vt:lpstr>JavaFX: Eigenschaften</vt:lpstr>
      <vt:lpstr>Manuelle Erstellung eines Projekts</vt:lpstr>
      <vt:lpstr>PowerPoint Presentation</vt:lpstr>
      <vt:lpstr>pom.xml</vt:lpstr>
      <vt:lpstr>HelloFX.java</vt:lpstr>
      <vt:lpstr>PowerPoint Presentation</vt:lpstr>
      <vt:lpstr>Erstellung eines Projekts mit einem Archetype (Projektvorlage)</vt:lpstr>
      <vt:lpstr>Download des Archetypes in das lokale Repo </vt:lpstr>
      <vt:lpstr>Archetype auswählen</vt:lpstr>
      <vt:lpstr>Erstellung eines JavaFX-Projekts ohne FXML (simple)</vt:lpstr>
      <vt:lpstr>GroupId, ArtifactId</vt:lpstr>
      <vt:lpstr>ArchetypeArtifactId eintragen</vt:lpstr>
      <vt:lpstr>Einstellen der JavaFX-Version</vt:lpstr>
      <vt:lpstr>Archetype konfiguriert</vt:lpstr>
      <vt:lpstr>Projektname und Speicherort festlegen</vt:lpstr>
      <vt:lpstr>Der Download (Sync) wird durchgeführt</vt:lpstr>
      <vt:lpstr>PowerPoint Presentation</vt:lpstr>
      <vt:lpstr>Versionsnummern aktualisieren</vt:lpstr>
      <vt:lpstr>https://mvnrepository.com</vt:lpstr>
      <vt:lpstr>Ergebnis</vt:lpstr>
      <vt:lpstr>Eigene Configuration erstellen</vt:lpstr>
      <vt:lpstr>Compile eintragen</vt:lpstr>
      <vt:lpstr>Ausführen: compile + run</vt:lpstr>
      <vt:lpstr>Code der FX-Anwendung</vt:lpstr>
      <vt:lpstr>Erstellung eines JavaFX-Projekts mit FXML (fxml)</vt:lpstr>
      <vt:lpstr>Archetype auswählen</vt:lpstr>
      <vt:lpstr>GroupId, ArtifactId</vt:lpstr>
      <vt:lpstr>ArchetypeArtifactId eintragen</vt:lpstr>
      <vt:lpstr>Einstellen der JavaFX-Version</vt:lpstr>
      <vt:lpstr>Projektname und Speicherort festlegen</vt:lpstr>
      <vt:lpstr>Der Download (Sync) wird durchgeführt</vt:lpstr>
      <vt:lpstr>PowerPoint Presentation</vt:lpstr>
      <vt:lpstr>Versionsnummern aktualisieren</vt:lpstr>
      <vt:lpstr>PowerPoint Presentation</vt:lpstr>
      <vt:lpstr>Ergebnis</vt:lpstr>
      <vt:lpstr>Eigene Configuration erstellen</vt:lpstr>
      <vt:lpstr>Compile eintragen</vt:lpstr>
      <vt:lpstr>Ausführen: compile + run</vt:lpstr>
      <vt:lpstr>Ende - Erstellen eines JavaFX-Projekts mit FXML (fxml)</vt:lpstr>
      <vt:lpstr>Grundstruktur der FX-Anwendung </vt:lpstr>
      <vt:lpstr>Grundelemente </vt:lpstr>
      <vt:lpstr>Eigene Configuration erstellen</vt:lpstr>
      <vt:lpstr>Starten der Anwendung</vt:lpstr>
      <vt:lpstr>Startmethode und Ergebnis </vt:lpstr>
      <vt:lpstr>Stage -&gt; Scene -&gt; Grid</vt:lpstr>
      <vt:lpstr>Scene Graph</vt:lpstr>
      <vt:lpstr>Scene Layout </vt:lpstr>
      <vt:lpstr>Source Code</vt:lpstr>
      <vt:lpstr>Hierarchie Container-Elemente</vt:lpstr>
      <vt:lpstr>FlowPane </vt:lpstr>
      <vt:lpstr>Java FX – HBox, VBox </vt:lpstr>
      <vt:lpstr>VBox/HBox </vt:lpstr>
      <vt:lpstr>Java FX – BorderPane </vt:lpstr>
      <vt:lpstr>BorderPane </vt:lpstr>
      <vt:lpstr>BorderPane - Beispiel </vt:lpstr>
      <vt:lpstr>BorderPane - Ergebnis </vt:lpstr>
      <vt:lpstr>Java FX – GridPane </vt:lpstr>
      <vt:lpstr>GridPane </vt:lpstr>
      <vt:lpstr>Java FX – AnchorPane </vt:lpstr>
      <vt:lpstr>Java FX – StackPane </vt:lpstr>
      <vt:lpstr>Java FX – TilePane </vt:lpstr>
      <vt:lpstr>Beispiele für UI-Controls in JavaFX </vt:lpstr>
      <vt:lpstr>Button mit Eventhandling </vt:lpstr>
      <vt:lpstr>Vielfältige Ereignisse sind registrierbar </vt:lpstr>
      <vt:lpstr>Hierarchie der Events </vt:lpstr>
      <vt:lpstr>Oracle-Unterlagen zum Einsatz der Controls (outdated, but ok) </vt:lpstr>
      <vt:lpstr>Neuere Ressourcen (openJFX)</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dc:title>
  <cp:lastModifiedBy>Thomas Stütz</cp:lastModifiedBy>
  <cp:revision>1</cp:revision>
  <dcterms:modified xsi:type="dcterms:W3CDTF">2019-09-11T19:46:59Z</dcterms:modified>
</cp:coreProperties>
</file>