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0"/>
  </p:notesMasterIdLst>
  <p:sldIdLst>
    <p:sldId id="256" r:id="rId2"/>
    <p:sldId id="319" r:id="rId3"/>
    <p:sldId id="305" r:id="rId4"/>
    <p:sldId id="306" r:id="rId5"/>
    <p:sldId id="270" r:id="rId6"/>
    <p:sldId id="271" r:id="rId7"/>
    <p:sldId id="263" r:id="rId8"/>
    <p:sldId id="266" r:id="rId9"/>
    <p:sldId id="267" r:id="rId10"/>
    <p:sldId id="288" r:id="rId11"/>
    <p:sldId id="289" r:id="rId12"/>
    <p:sldId id="320" r:id="rId13"/>
    <p:sldId id="291" r:id="rId14"/>
    <p:sldId id="323" r:id="rId15"/>
    <p:sldId id="292" r:id="rId16"/>
    <p:sldId id="293" r:id="rId17"/>
    <p:sldId id="294" r:id="rId18"/>
    <p:sldId id="321" r:id="rId19"/>
    <p:sldId id="322" r:id="rId20"/>
    <p:sldId id="290" r:id="rId21"/>
    <p:sldId id="327" r:id="rId22"/>
    <p:sldId id="328" r:id="rId23"/>
    <p:sldId id="329" r:id="rId24"/>
    <p:sldId id="330" r:id="rId25"/>
    <p:sldId id="332" r:id="rId26"/>
    <p:sldId id="331" r:id="rId27"/>
    <p:sldId id="324" r:id="rId28"/>
    <p:sldId id="295" r:id="rId29"/>
    <p:sldId id="325" r:id="rId30"/>
    <p:sldId id="326" r:id="rId31"/>
    <p:sldId id="333" r:id="rId32"/>
    <p:sldId id="334" r:id="rId33"/>
    <p:sldId id="335" r:id="rId34"/>
    <p:sldId id="336" r:id="rId35"/>
    <p:sldId id="337" r:id="rId36"/>
    <p:sldId id="357" r:id="rId37"/>
    <p:sldId id="358" r:id="rId38"/>
    <p:sldId id="297" r:id="rId39"/>
    <p:sldId id="338" r:id="rId40"/>
    <p:sldId id="339" r:id="rId41"/>
    <p:sldId id="340" r:id="rId42"/>
    <p:sldId id="341" r:id="rId43"/>
    <p:sldId id="342" r:id="rId44"/>
    <p:sldId id="343" r:id="rId45"/>
    <p:sldId id="344" r:id="rId46"/>
    <p:sldId id="345" r:id="rId47"/>
    <p:sldId id="346" r:id="rId48"/>
    <p:sldId id="347" r:id="rId49"/>
    <p:sldId id="348" r:id="rId50"/>
    <p:sldId id="349" r:id="rId51"/>
    <p:sldId id="350" r:id="rId52"/>
    <p:sldId id="351" r:id="rId53"/>
    <p:sldId id="352" r:id="rId54"/>
    <p:sldId id="353" r:id="rId55"/>
    <p:sldId id="354" r:id="rId56"/>
    <p:sldId id="356" r:id="rId57"/>
    <p:sldId id="317" r:id="rId58"/>
    <p:sldId id="316"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984" y="1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331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786FE4-123C-4D1D-89A1-440FBA9DB656}" type="datetimeFigureOut">
              <a:rPr lang="en-US" smtClean="0"/>
              <a:pPr/>
              <a:t>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19FE952-FC5F-4313-BDD3-B64149A4AF07}" type="slidenum">
              <a:rPr lang="en-US" smtClean="0"/>
              <a:pPr/>
              <a:t>‹#›</a:t>
            </a:fld>
            <a:endParaRPr lang="en-US"/>
          </a:p>
        </p:txBody>
      </p:sp>
    </p:spTree>
    <p:extLst>
      <p:ext uri="{BB962C8B-B14F-4D97-AF65-F5344CB8AC3E}">
        <p14:creationId xmlns:p14="http://schemas.microsoft.com/office/powerpoint/2010/main" val="1640873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a:noFill/>
        </p:spPr>
        <p:txBody>
          <a:bodyPr/>
          <a:lstStyle/>
          <a:p>
            <a:pPr eaLnBrk="1" hangingPunct="1">
              <a:spcBef>
                <a:spcPct val="0"/>
              </a:spcBef>
            </a:pPr>
            <a:endParaRPr lang="en-US" altLang="en-US" smtClean="0"/>
          </a:p>
        </p:txBody>
      </p:sp>
      <p:sp>
        <p:nvSpPr>
          <p:cNvPr id="55300" name="Slide Number Placeholder 3"/>
          <p:cNvSpPr txBox="1">
            <a:spLocks noGrp="1"/>
          </p:cNvSpPr>
          <p:nvPr/>
        </p:nvSpPr>
        <p:spPr bwMode="auto">
          <a:xfrm>
            <a:off x="3884839" y="8685611"/>
            <a:ext cx="2972027"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spcBef>
                <a:spcPct val="30000"/>
              </a:spcBef>
              <a:defRPr sz="1200">
                <a:solidFill>
                  <a:schemeClr val="tx1"/>
                </a:solidFill>
                <a:latin typeface="Arial" pitchFamily="34" charset="0"/>
              </a:defRPr>
            </a:lvl1pPr>
            <a:lvl2pPr marL="742950" indent="-285750" defTabSz="966788" eaLnBrk="0" hangingPunct="0">
              <a:spcBef>
                <a:spcPct val="30000"/>
              </a:spcBef>
              <a:defRPr sz="1200">
                <a:solidFill>
                  <a:schemeClr val="tx1"/>
                </a:solidFill>
                <a:latin typeface="Arial" pitchFamily="34" charset="0"/>
              </a:defRPr>
            </a:lvl2pPr>
            <a:lvl3pPr marL="1143000" indent="-228600" defTabSz="966788" eaLnBrk="0" hangingPunct="0">
              <a:spcBef>
                <a:spcPct val="30000"/>
              </a:spcBef>
              <a:defRPr sz="1200">
                <a:solidFill>
                  <a:schemeClr val="tx1"/>
                </a:solidFill>
                <a:latin typeface="Arial" pitchFamily="34" charset="0"/>
              </a:defRPr>
            </a:lvl3pPr>
            <a:lvl4pPr marL="1600200" indent="-228600" defTabSz="966788" eaLnBrk="0" hangingPunct="0">
              <a:spcBef>
                <a:spcPct val="30000"/>
              </a:spcBef>
              <a:defRPr sz="1200">
                <a:solidFill>
                  <a:schemeClr val="tx1"/>
                </a:solidFill>
                <a:latin typeface="Arial" pitchFamily="34" charset="0"/>
              </a:defRPr>
            </a:lvl4pPr>
            <a:lvl5pPr marL="2057400" indent="-228600"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44D40097-0C95-4772-8464-7439FE9EDD5B}" type="slidenum">
              <a:rPr lang="en-US" altLang="en-US" sz="1300"/>
              <a:pPr algn="r" eaLnBrk="1" hangingPunct="1">
                <a:spcBef>
                  <a:spcPct val="0"/>
                </a:spcBef>
              </a:pPr>
              <a:t>30</a:t>
            </a:fld>
            <a:endParaRPr lang="en-US" altLang="en-US" sz="13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method it decorates may have a number of forms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 The first String parameter in its parameter list must be called by the container using the String form of the incoming message, if in text form [WSC-29]. </a:t>
            </a:r>
          </a:p>
          <a:p>
            <a:pPr eaLnBrk="1" fontAlgn="auto" hangingPunct="1">
              <a:spcBef>
                <a:spcPts val="0"/>
              </a:spcBef>
              <a:spcAft>
                <a:spcPts val="0"/>
              </a:spcAft>
              <a:defRPr/>
            </a:pPr>
            <a:r>
              <a:rPr lang="en-US" dirty="0" smtClean="0"/>
              <a:t>- The first byte parameter in its parameter list must be called by the container using the byte array form of the incoming message, if in binary form [WSC-30]. </a:t>
            </a:r>
          </a:p>
          <a:p>
            <a:pPr marL="171450" indent="-171450" eaLnBrk="1" fontAlgn="auto" hangingPunct="1">
              <a:spcBef>
                <a:spcPts val="0"/>
              </a:spcBef>
              <a:spcAft>
                <a:spcPts val="0"/>
              </a:spcAft>
              <a:buFontTx/>
              <a:buChar char="-"/>
              <a:defRPr/>
            </a:pPr>
            <a:r>
              <a:rPr lang="en-US" dirty="0" smtClean="0"/>
              <a:t>If the parameter list contains a Session parameter, the implementation must use the Session object corresponding to the connection on which the message arrived [WSC-31]. </a:t>
            </a:r>
          </a:p>
          <a:p>
            <a:pPr eaLnBrk="1" fontAlgn="auto" hangingPunct="1">
              <a:spcBef>
                <a:spcPts val="0"/>
              </a:spcBef>
              <a:spcAft>
                <a:spcPts val="0"/>
              </a:spcAft>
              <a:defRPr/>
            </a:pPr>
            <a:r>
              <a:rPr lang="en-US" dirty="0" smtClean="0"/>
              <a:t>- The method may have zero to n String parameters annotated with @WebSocketPathParameter. The method may or may not have a return type. If the method has a return type, the implementation must treat this return object as a web socket message to be immediately sent back to the sender of the incoming message [WSC-32]. It uses the usual mechanism of checking its supply of encoders in order to handle return types other than String or byte[].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64516" name="Slide Number Placeholder 3"/>
          <p:cNvSpPr txBox="1">
            <a:spLocks noGrp="1"/>
          </p:cNvSpPr>
          <p:nvPr/>
        </p:nvSpPr>
        <p:spPr bwMode="auto">
          <a:xfrm>
            <a:off x="3884839" y="8685611"/>
            <a:ext cx="2972027"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spcBef>
                <a:spcPct val="30000"/>
              </a:spcBef>
              <a:defRPr sz="1200">
                <a:solidFill>
                  <a:schemeClr val="tx1"/>
                </a:solidFill>
                <a:latin typeface="Arial" pitchFamily="34" charset="0"/>
              </a:defRPr>
            </a:lvl1pPr>
            <a:lvl2pPr marL="742950" indent="-285750" defTabSz="966788" eaLnBrk="0" hangingPunct="0">
              <a:spcBef>
                <a:spcPct val="30000"/>
              </a:spcBef>
              <a:defRPr sz="1200">
                <a:solidFill>
                  <a:schemeClr val="tx1"/>
                </a:solidFill>
                <a:latin typeface="Arial" pitchFamily="34" charset="0"/>
              </a:defRPr>
            </a:lvl2pPr>
            <a:lvl3pPr marL="1143000" indent="-228600" defTabSz="966788" eaLnBrk="0" hangingPunct="0">
              <a:spcBef>
                <a:spcPct val="30000"/>
              </a:spcBef>
              <a:defRPr sz="1200">
                <a:solidFill>
                  <a:schemeClr val="tx1"/>
                </a:solidFill>
                <a:latin typeface="Arial" pitchFamily="34" charset="0"/>
              </a:defRPr>
            </a:lvl3pPr>
            <a:lvl4pPr marL="1600200" indent="-228600" defTabSz="966788" eaLnBrk="0" hangingPunct="0">
              <a:spcBef>
                <a:spcPct val="30000"/>
              </a:spcBef>
              <a:defRPr sz="1200">
                <a:solidFill>
                  <a:schemeClr val="tx1"/>
                </a:solidFill>
                <a:latin typeface="Arial" pitchFamily="34" charset="0"/>
              </a:defRPr>
            </a:lvl4pPr>
            <a:lvl5pPr marL="2057400" indent="-228600"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C0125B70-1295-47C0-AE45-7D3C110024E7}" type="slidenum">
              <a:rPr lang="en-US" altLang="en-US" sz="1300"/>
              <a:pPr algn="r" eaLnBrk="1" hangingPunct="1">
                <a:spcBef>
                  <a:spcPct val="0"/>
                </a:spcBef>
              </a:pPr>
              <a:t>56</a:t>
            </a:fld>
            <a:endParaRPr lang="en-US" altLang="en-US" sz="13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Notes Placeholder 1"/>
          <p:cNvSpPr>
            <a:spLocks noGrp="1"/>
          </p:cNvSpPr>
          <p:nvPr>
            <p:ph type="body" idx="1"/>
          </p:nvPr>
        </p:nvSpPr>
        <p:spPr>
          <a:noFill/>
        </p:spPr>
        <p:txBody>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a:noFill/>
        </p:spPr>
        <p:txBody>
          <a:bodyPr/>
          <a:lstStyle/>
          <a:p>
            <a:pPr defTabSz="457200" eaLnBrk="1" hangingPunct="1">
              <a:spcBef>
                <a:spcPct val="0"/>
              </a:spcBef>
            </a:pPr>
            <a:r>
              <a:rPr lang="en-US" altLang="en-US" smtClean="0"/>
              <a:t>A logical websocket endpoint is represented in the Java WebSocket API as an instance of the Endpoint class. Developers may subclass the Endpoint class in order to intercept lifecycle events of the endpoint: those of a peer connecting, a peer disconnecting and an error being raised during the lifetime of the endpoint. </a:t>
            </a:r>
          </a:p>
          <a:p>
            <a:pPr defTabSz="457200" eaLnBrk="1" hangingPunct="1">
              <a:spcBef>
                <a:spcPct val="0"/>
              </a:spcBef>
            </a:pPr>
            <a:endParaRPr lang="en-US" altLang="en-US" smtClean="0"/>
          </a:p>
          <a:p>
            <a:pPr defTabSz="457200" eaLnBrk="1" hangingPunct="1">
              <a:spcBef>
                <a:spcPct val="0"/>
              </a:spcBef>
            </a:pPr>
            <a:r>
              <a:rPr lang="en-US" altLang="en-US" smtClean="0"/>
              <a:t>The implementation must use at least one instance of the Endpoint class to represent the logical endpoint. Each instance of the Endpoint class may therefore handle connections to the endpoint from multiple peers. Some implementations may wish to use multiple instances of Endpoint to represent a logical endpoint, perhaps one instance per VM in a distributed server setting. </a:t>
            </a:r>
          </a:p>
          <a:p>
            <a:pPr defTabSz="457200" eaLnBrk="1" hangingPunct="1">
              <a:spcBef>
                <a:spcPct val="0"/>
              </a:spcBef>
            </a:pPr>
            <a:endParaRPr lang="en-US" altLang="en-US" smtClean="0"/>
          </a:p>
          <a:p>
            <a:pPr defTabSz="457200" eaLnBrk="1" hangingPunct="1">
              <a:spcBef>
                <a:spcPct val="0"/>
              </a:spcBef>
            </a:pPr>
            <a:r>
              <a:rPr lang="en-US" altLang="en-US" smtClean="0"/>
              <a:t>The Java WebSocket API models the sequence of interactions between an endpoint and each of its peers using an instance of the Session class. The interactions between a peer and an endpoint begin with an open notification, followed by some number, possibly zero, of web socket messages between the endpoint and peer, followed by a close notification or error terminal to the connection. For each peer that is interacting with an endpoint, there is one Session instance that represents that interaction. The Session instance corresponding to the peer is passed to the Endpoint instance representing the endpoint at the key events in its lifecycle. </a:t>
            </a:r>
          </a:p>
          <a:p>
            <a:pPr defTabSz="457200" eaLnBrk="1" hangingPunct="1">
              <a:spcBef>
                <a:spcPct val="0"/>
              </a:spcBef>
            </a:pPr>
            <a:endParaRPr lang="en-US" altLang="en-US" smtClean="0"/>
          </a:p>
          <a:p>
            <a:pPr defTabSz="457200" eaLnBrk="1" hangingPunct="1">
              <a:spcBef>
                <a:spcPct val="0"/>
              </a:spcBef>
            </a:pPr>
            <a:endParaRPr lang="en-US" altLang="en-US" smtClean="0"/>
          </a:p>
        </p:txBody>
      </p:sp>
      <p:sp>
        <p:nvSpPr>
          <p:cNvPr id="58372" name="Slide Number Placeholder 3"/>
          <p:cNvSpPr txBox="1">
            <a:spLocks noGrp="1"/>
          </p:cNvSpPr>
          <p:nvPr/>
        </p:nvSpPr>
        <p:spPr bwMode="auto">
          <a:xfrm>
            <a:off x="3884839" y="8685611"/>
            <a:ext cx="2972027"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spcBef>
                <a:spcPct val="30000"/>
              </a:spcBef>
              <a:defRPr sz="1200">
                <a:solidFill>
                  <a:schemeClr val="tx1"/>
                </a:solidFill>
                <a:latin typeface="Arial" pitchFamily="34" charset="0"/>
              </a:defRPr>
            </a:lvl1pPr>
            <a:lvl2pPr marL="742950" indent="-285750" defTabSz="966788" eaLnBrk="0" hangingPunct="0">
              <a:spcBef>
                <a:spcPct val="30000"/>
              </a:spcBef>
              <a:defRPr sz="1200">
                <a:solidFill>
                  <a:schemeClr val="tx1"/>
                </a:solidFill>
                <a:latin typeface="Arial" pitchFamily="34" charset="0"/>
              </a:defRPr>
            </a:lvl2pPr>
            <a:lvl3pPr marL="1143000" indent="-228600" defTabSz="966788" eaLnBrk="0" hangingPunct="0">
              <a:spcBef>
                <a:spcPct val="30000"/>
              </a:spcBef>
              <a:defRPr sz="1200">
                <a:solidFill>
                  <a:schemeClr val="tx1"/>
                </a:solidFill>
                <a:latin typeface="Arial" pitchFamily="34" charset="0"/>
              </a:defRPr>
            </a:lvl3pPr>
            <a:lvl4pPr marL="1600200" indent="-228600" defTabSz="966788" eaLnBrk="0" hangingPunct="0">
              <a:spcBef>
                <a:spcPct val="30000"/>
              </a:spcBef>
              <a:defRPr sz="1200">
                <a:solidFill>
                  <a:schemeClr val="tx1"/>
                </a:solidFill>
                <a:latin typeface="Arial" pitchFamily="34" charset="0"/>
              </a:defRPr>
            </a:lvl4pPr>
            <a:lvl5pPr marL="2057400" indent="-228600"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91D9F18E-73A2-47D3-B9C1-0C46272E5E4D}" type="slidenum">
              <a:rPr lang="en-US" altLang="en-US" sz="1300"/>
              <a:pPr algn="r" eaLnBrk="1" hangingPunct="1">
                <a:spcBef>
                  <a:spcPct val="0"/>
                </a:spcBef>
              </a:pPr>
              <a:t>40</a:t>
            </a:fld>
            <a:endParaRPr lang="en-US" altLang="en-US" sz="13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a:noFill/>
        </p:spPr>
        <p:txBody>
          <a:bodyPr/>
          <a:lstStyle/>
          <a:p>
            <a:pPr eaLnBrk="1" hangingPunct="1">
              <a:spcBef>
                <a:spcPct val="0"/>
              </a:spcBef>
            </a:pPr>
            <a:r>
              <a:rPr lang="en-US" altLang="en-US" smtClean="0"/>
              <a:t>The websocket protocol is a two-way protocol. Once established, the web socket protocol is symmetrical between the two parties in the conversation. The difference between a websocket ‘client’ and a websocket ‘server’ is only in the means by which the two parties are connected. In this specification, we will say that a websocket client is a websocket endpoint that initiates a connection to a peer. We will say that a websocket server is a websocket endpoint that is published an awaits connections from peers. In most deployments, a websocket client will connect to only one websocket server, and a websocket server will accept connections from several clients. </a:t>
            </a:r>
          </a:p>
          <a:p>
            <a:pPr eaLnBrk="1" hangingPunct="1">
              <a:spcBef>
                <a:spcPct val="0"/>
              </a:spcBef>
            </a:pPr>
            <a:endParaRPr lang="en-US" altLang="en-US" smtClean="0"/>
          </a:p>
        </p:txBody>
      </p:sp>
      <p:sp>
        <p:nvSpPr>
          <p:cNvPr id="59396" name="Slide Number Placeholder 3"/>
          <p:cNvSpPr txBox="1">
            <a:spLocks noGrp="1"/>
          </p:cNvSpPr>
          <p:nvPr/>
        </p:nvSpPr>
        <p:spPr bwMode="auto">
          <a:xfrm>
            <a:off x="3884839" y="8685611"/>
            <a:ext cx="2972027"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spcBef>
                <a:spcPct val="30000"/>
              </a:spcBef>
              <a:defRPr sz="1200">
                <a:solidFill>
                  <a:schemeClr val="tx1"/>
                </a:solidFill>
                <a:latin typeface="Arial" pitchFamily="34" charset="0"/>
              </a:defRPr>
            </a:lvl1pPr>
            <a:lvl2pPr marL="742950" indent="-285750" defTabSz="966788" eaLnBrk="0" hangingPunct="0">
              <a:spcBef>
                <a:spcPct val="30000"/>
              </a:spcBef>
              <a:defRPr sz="1200">
                <a:solidFill>
                  <a:schemeClr val="tx1"/>
                </a:solidFill>
                <a:latin typeface="Arial" pitchFamily="34" charset="0"/>
              </a:defRPr>
            </a:lvl2pPr>
            <a:lvl3pPr marL="1143000" indent="-228600" defTabSz="966788" eaLnBrk="0" hangingPunct="0">
              <a:spcBef>
                <a:spcPct val="30000"/>
              </a:spcBef>
              <a:defRPr sz="1200">
                <a:solidFill>
                  <a:schemeClr val="tx1"/>
                </a:solidFill>
                <a:latin typeface="Arial" pitchFamily="34" charset="0"/>
              </a:defRPr>
            </a:lvl3pPr>
            <a:lvl4pPr marL="1600200" indent="-228600" defTabSz="966788" eaLnBrk="0" hangingPunct="0">
              <a:spcBef>
                <a:spcPct val="30000"/>
              </a:spcBef>
              <a:defRPr sz="1200">
                <a:solidFill>
                  <a:schemeClr val="tx1"/>
                </a:solidFill>
                <a:latin typeface="Arial" pitchFamily="34" charset="0"/>
              </a:defRPr>
            </a:lvl4pPr>
            <a:lvl5pPr marL="2057400" indent="-228600"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19349A92-8975-4B4D-AF1B-D11FD9DD8E47}" type="slidenum">
              <a:rPr lang="en-US" altLang="en-US" sz="1300"/>
              <a:pPr algn="r" eaLnBrk="1" hangingPunct="1">
                <a:spcBef>
                  <a:spcPct val="0"/>
                </a:spcBef>
              </a:pPr>
              <a:t>41</a:t>
            </a:fld>
            <a:endParaRPr lang="en-US" altLang="en-US" sz="13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a:noFill/>
        </p:spPr>
        <p:txBody>
          <a:bodyPr/>
          <a:lstStyle/>
          <a:p>
            <a:pPr eaLnBrk="1" hangingPunct="1">
              <a:spcBef>
                <a:spcPct val="0"/>
              </a:spcBef>
            </a:pPr>
            <a:r>
              <a:rPr lang="en-US" altLang="en-US" smtClean="0"/>
              <a:t>The websocket protocol is a two-way protocol. Once established, the web socket protocol is symmetrical between the two parties in the conversation. The difference between a websocket ‘client’ and a websocket ‘server’ is only in the means by which the two parties are connected. In this specification, we will say that a websocket client is a websocket endpoint that initiates a connection to a peer. We will say that a websocket server is a websocket endpoint that is published an awaits connections from peers. In most deployments, a websocket client will connect to only one websocket server, and a websocket server will accept connections from several clients. </a:t>
            </a:r>
          </a:p>
          <a:p>
            <a:pPr eaLnBrk="1" hangingPunct="1">
              <a:spcBef>
                <a:spcPct val="0"/>
              </a:spcBef>
            </a:pPr>
            <a:endParaRPr lang="en-US" altLang="en-US" smtClean="0"/>
          </a:p>
        </p:txBody>
      </p:sp>
      <p:sp>
        <p:nvSpPr>
          <p:cNvPr id="60420" name="Slide Number Placeholder 3"/>
          <p:cNvSpPr txBox="1">
            <a:spLocks noGrp="1"/>
          </p:cNvSpPr>
          <p:nvPr/>
        </p:nvSpPr>
        <p:spPr bwMode="auto">
          <a:xfrm>
            <a:off x="3884839" y="8685611"/>
            <a:ext cx="2972027"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spcBef>
                <a:spcPct val="30000"/>
              </a:spcBef>
              <a:defRPr sz="1200">
                <a:solidFill>
                  <a:schemeClr val="tx1"/>
                </a:solidFill>
                <a:latin typeface="Arial" pitchFamily="34" charset="0"/>
              </a:defRPr>
            </a:lvl1pPr>
            <a:lvl2pPr marL="742950" indent="-285750" defTabSz="966788" eaLnBrk="0" hangingPunct="0">
              <a:spcBef>
                <a:spcPct val="30000"/>
              </a:spcBef>
              <a:defRPr sz="1200">
                <a:solidFill>
                  <a:schemeClr val="tx1"/>
                </a:solidFill>
                <a:latin typeface="Arial" pitchFamily="34" charset="0"/>
              </a:defRPr>
            </a:lvl2pPr>
            <a:lvl3pPr marL="1143000" indent="-228600" defTabSz="966788" eaLnBrk="0" hangingPunct="0">
              <a:spcBef>
                <a:spcPct val="30000"/>
              </a:spcBef>
              <a:defRPr sz="1200">
                <a:solidFill>
                  <a:schemeClr val="tx1"/>
                </a:solidFill>
                <a:latin typeface="Arial" pitchFamily="34" charset="0"/>
              </a:defRPr>
            </a:lvl3pPr>
            <a:lvl4pPr marL="1600200" indent="-228600" defTabSz="966788" eaLnBrk="0" hangingPunct="0">
              <a:spcBef>
                <a:spcPct val="30000"/>
              </a:spcBef>
              <a:defRPr sz="1200">
                <a:solidFill>
                  <a:schemeClr val="tx1"/>
                </a:solidFill>
                <a:latin typeface="Arial" pitchFamily="34" charset="0"/>
              </a:defRPr>
            </a:lvl4pPr>
            <a:lvl5pPr marL="2057400" indent="-228600"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9B23D523-FD79-4CCE-863E-C71203AA6850}" type="slidenum">
              <a:rPr lang="en-US" altLang="en-US" sz="1300"/>
              <a:pPr algn="r" eaLnBrk="1" hangingPunct="1">
                <a:spcBef>
                  <a:spcPct val="0"/>
                </a:spcBef>
              </a:pPr>
              <a:t>42</a:t>
            </a:fld>
            <a:endParaRPr lang="en-US" altLang="en-US" sz="13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Notes Placeholder 1"/>
          <p:cNvSpPr>
            <a:spLocks noGrp="1"/>
          </p:cNvSpPr>
          <p:nvPr>
            <p:ph type="body" idx="1"/>
          </p:nvPr>
        </p:nvSpPr>
        <p:spPr>
          <a:noFill/>
        </p:spPr>
        <p:txBody>
          <a:bodyPr/>
          <a:lstStyle/>
          <a:p>
            <a:pPr eaLnBrk="1" hangingPunct="1">
              <a:spcBef>
                <a:spcPct val="0"/>
              </a:spcBef>
            </a:pPr>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a:noFill/>
        </p:spPr>
        <p:txBody>
          <a:bodyPr/>
          <a:lstStyle/>
          <a:p>
            <a:pPr eaLnBrk="1" hangingPunct="1">
              <a:spcBef>
                <a:spcPct val="0"/>
              </a:spcBef>
            </a:pPr>
            <a:r>
              <a:rPr lang="en-US" altLang="en-US" smtClean="0"/>
              <a:t>The annotation defines that the decorated method be called whenever a new client has connected to this endpoint. The container notifies the method after the connection has been established [WSC-21]. The decorated method can only have optional Session parameter and zero to n String parameters annotated with a @WebSocketPathSegment annotation as parameters. If the Session parameter is present, the implementation must pass in the newly created Session corresponding to the new connection [WSC-22]. If the method throws an error, the implementation must pass this error to the onError method of the endpoint together with the session.</a:t>
            </a:r>
          </a:p>
          <a:p>
            <a:pPr eaLnBrk="1" hangingPunct="1">
              <a:spcBef>
                <a:spcPct val="0"/>
              </a:spcBef>
            </a:pPr>
            <a:endParaRPr lang="en-US" altLang="en-US" smtClean="0"/>
          </a:p>
          <a:p>
            <a:pPr eaLnBrk="1" hangingPunct="1">
              <a:spcBef>
                <a:spcPct val="0"/>
              </a:spcBef>
            </a:pPr>
            <a:r>
              <a:rPr lang="en-US" altLang="en-US" smtClean="0"/>
              <a:t>The annotation defines that the decorated method be called whenever a new client is about to be disconnected from this endpoint. The container notifies the method before the connection is brought down [WSC-25]. The decorated method can only have optional Session parameter and zero to n String parameters annotated with a @WebSocketPathSegment annotation as parameters. If the Session parameter is present, the implementation must pass in the about-to-be ended Session corresponding to the connection [WSC-26]. If the method throws an error, the implementation must pass this error to the onError method of the endpoint together with the session.</a:t>
            </a:r>
          </a:p>
          <a:p>
            <a:pPr eaLnBrk="1" hangingPunct="1">
              <a:spcBef>
                <a:spcPct val="0"/>
              </a:spcBef>
            </a:pPr>
            <a:endParaRPr lang="en-US" altLang="en-US" smtClean="0"/>
          </a:p>
          <a:p>
            <a:pPr eaLnBrk="1" hangingPunct="1">
              <a:spcBef>
                <a:spcPct val="0"/>
              </a:spcBef>
            </a:pPr>
            <a:r>
              <a:rPr lang="en-US" altLang="en-US" smtClean="0"/>
              <a:t>The annotation defines that the decorated method be called whenever an error is generated on any of the connections to this endpoint. The decorated method can only have optional Session parameter, mandatory Throwable parameter and zero to n String parameters annotated with a @WebSocketPathSegment annotation as parameters. If the Session parameter is present, the implementation must pass in the Session in which the error occurred to the connection [WSC-XX]. The container must pass the error as the Throwable parameter to this method. </a:t>
            </a:r>
          </a:p>
          <a:p>
            <a:pPr eaLnBrk="1" hangingPunct="1">
              <a:spcBef>
                <a:spcPct val="0"/>
              </a:spcBef>
            </a:pPr>
            <a:endParaRPr lang="en-US" altLang="en-US" smtClean="0"/>
          </a:p>
        </p:txBody>
      </p:sp>
      <p:sp>
        <p:nvSpPr>
          <p:cNvPr id="62468" name="Slide Number Placeholder 3"/>
          <p:cNvSpPr txBox="1">
            <a:spLocks noGrp="1"/>
          </p:cNvSpPr>
          <p:nvPr/>
        </p:nvSpPr>
        <p:spPr bwMode="auto">
          <a:xfrm>
            <a:off x="3884839" y="8685611"/>
            <a:ext cx="2972027"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spcBef>
                <a:spcPct val="30000"/>
              </a:spcBef>
              <a:defRPr sz="1200">
                <a:solidFill>
                  <a:schemeClr val="tx1"/>
                </a:solidFill>
                <a:latin typeface="Arial" pitchFamily="34" charset="0"/>
              </a:defRPr>
            </a:lvl1pPr>
            <a:lvl2pPr marL="742950" indent="-285750" defTabSz="966788" eaLnBrk="0" hangingPunct="0">
              <a:spcBef>
                <a:spcPct val="30000"/>
              </a:spcBef>
              <a:defRPr sz="1200">
                <a:solidFill>
                  <a:schemeClr val="tx1"/>
                </a:solidFill>
                <a:latin typeface="Arial" pitchFamily="34" charset="0"/>
              </a:defRPr>
            </a:lvl2pPr>
            <a:lvl3pPr marL="1143000" indent="-228600" defTabSz="966788" eaLnBrk="0" hangingPunct="0">
              <a:spcBef>
                <a:spcPct val="30000"/>
              </a:spcBef>
              <a:defRPr sz="1200">
                <a:solidFill>
                  <a:schemeClr val="tx1"/>
                </a:solidFill>
                <a:latin typeface="Arial" pitchFamily="34" charset="0"/>
              </a:defRPr>
            </a:lvl3pPr>
            <a:lvl4pPr marL="1600200" indent="-228600" defTabSz="966788" eaLnBrk="0" hangingPunct="0">
              <a:spcBef>
                <a:spcPct val="30000"/>
              </a:spcBef>
              <a:defRPr sz="1200">
                <a:solidFill>
                  <a:schemeClr val="tx1"/>
                </a:solidFill>
                <a:latin typeface="Arial" pitchFamily="34" charset="0"/>
              </a:defRPr>
            </a:lvl4pPr>
            <a:lvl5pPr marL="2057400" indent="-228600"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4A8EB833-A7D2-4D70-908D-C16E537D4943}" type="slidenum">
              <a:rPr lang="en-US" altLang="en-US" sz="1300"/>
              <a:pPr algn="r" eaLnBrk="1" hangingPunct="1">
                <a:spcBef>
                  <a:spcPct val="0"/>
                </a:spcBef>
              </a:pPr>
              <a:t>47</a:t>
            </a:fld>
            <a:endParaRPr lang="en-US" altLang="en-US" sz="13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a:noFill/>
        </p:spPr>
        <p:txBody>
          <a:bodyPr/>
          <a:lstStyle/>
          <a:p>
            <a:pPr eaLnBrk="1" hangingPunct="1">
              <a:spcBef>
                <a:spcPct val="0"/>
              </a:spcBef>
            </a:pPr>
            <a:r>
              <a:rPr lang="en-US" altLang="en-US" smtClean="0"/>
              <a:t>The encoders parameter contains a (possibly empty) list of Java classes that are to act as encoder components for this endpoint. These classes must implement some form of the Encoder interface, and have public no-arg constructors and be visible within the classpath of the application that this websocket endpoint is part of. The implementation must attempt to encode application objects of matching parametrized type as the encoder when they are attempted to be sent using the RemoteEndpoint API.</a:t>
            </a:r>
          </a:p>
          <a:p>
            <a:pPr eaLnBrk="1" hangingPunct="1">
              <a:spcBef>
                <a:spcPct val="0"/>
              </a:spcBef>
            </a:pPr>
            <a:endParaRPr lang="en-US" altLang="en-US" smtClean="0"/>
          </a:p>
          <a:p>
            <a:pPr eaLnBrk="1" hangingPunct="1">
              <a:spcBef>
                <a:spcPct val="0"/>
              </a:spcBef>
            </a:pPr>
            <a:r>
              <a:rPr lang="en-US" altLang="en-US" smtClean="0"/>
              <a:t>The decoders parameter contains a (possibly empty) list of Java classes that are to act as decoder components for this endpoint. These classes must implement some form of the Decoder interface, and have public no-arg constructors and be visible within the classpath of the application that this websocket endpoint is part of. The implementation must attempt to decode web socket messages using the first appropriate decoder in the list and pass the message in decoded object form to the websocket endpoint [WSC-17]. The implementation uses the willDecode() method on the decoder to determine if the Decoder will match the incoming message.</a:t>
            </a:r>
          </a:p>
          <a:p>
            <a:pPr eaLnBrk="1" hangingPunct="1">
              <a:spcBef>
                <a:spcPct val="0"/>
              </a:spcBef>
            </a:pPr>
            <a:endParaRPr lang="en-US" altLang="en-US" smtClean="0"/>
          </a:p>
        </p:txBody>
      </p:sp>
      <p:sp>
        <p:nvSpPr>
          <p:cNvPr id="63492" name="Slide Number Placeholder 3"/>
          <p:cNvSpPr txBox="1">
            <a:spLocks noGrp="1"/>
          </p:cNvSpPr>
          <p:nvPr/>
        </p:nvSpPr>
        <p:spPr bwMode="auto">
          <a:xfrm>
            <a:off x="3884839" y="8685611"/>
            <a:ext cx="2972027"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spcBef>
                <a:spcPct val="30000"/>
              </a:spcBef>
              <a:defRPr sz="1200">
                <a:solidFill>
                  <a:schemeClr val="tx1"/>
                </a:solidFill>
                <a:latin typeface="Arial" pitchFamily="34" charset="0"/>
              </a:defRPr>
            </a:lvl1pPr>
            <a:lvl2pPr marL="742950" indent="-285750" defTabSz="966788" eaLnBrk="0" hangingPunct="0">
              <a:spcBef>
                <a:spcPct val="30000"/>
              </a:spcBef>
              <a:defRPr sz="1200">
                <a:solidFill>
                  <a:schemeClr val="tx1"/>
                </a:solidFill>
                <a:latin typeface="Arial" pitchFamily="34" charset="0"/>
              </a:defRPr>
            </a:lvl2pPr>
            <a:lvl3pPr marL="1143000" indent="-228600" defTabSz="966788" eaLnBrk="0" hangingPunct="0">
              <a:spcBef>
                <a:spcPct val="30000"/>
              </a:spcBef>
              <a:defRPr sz="1200">
                <a:solidFill>
                  <a:schemeClr val="tx1"/>
                </a:solidFill>
                <a:latin typeface="Arial" pitchFamily="34" charset="0"/>
              </a:defRPr>
            </a:lvl3pPr>
            <a:lvl4pPr marL="1600200" indent="-228600" defTabSz="966788" eaLnBrk="0" hangingPunct="0">
              <a:spcBef>
                <a:spcPct val="30000"/>
              </a:spcBef>
              <a:defRPr sz="1200">
                <a:solidFill>
                  <a:schemeClr val="tx1"/>
                </a:solidFill>
                <a:latin typeface="Arial" pitchFamily="34" charset="0"/>
              </a:defRPr>
            </a:lvl4pPr>
            <a:lvl5pPr marL="2057400" indent="-228600"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FF8631D2-58ED-45E8-98D9-6EE027600A61}" type="slidenum">
              <a:rPr lang="en-US" altLang="en-US" sz="1300"/>
              <a:pPr algn="r" eaLnBrk="1" hangingPunct="1">
                <a:spcBef>
                  <a:spcPct val="0"/>
                </a:spcBef>
              </a:pPr>
              <a:t>49</a:t>
            </a:fld>
            <a:endParaRPr lang="en-US" altLang="en-US" sz="13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dirty="0" smtClean="0"/>
              <a:t>The method it decorates may have a number of forms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r>
              <a:rPr lang="en-US" dirty="0" smtClean="0"/>
              <a:t>- The first String parameter in its parameter list must be called by the container using the String form of the incoming message, if in text form [WSC-29]. </a:t>
            </a:r>
          </a:p>
          <a:p>
            <a:pPr eaLnBrk="1" fontAlgn="auto" hangingPunct="1">
              <a:spcBef>
                <a:spcPts val="0"/>
              </a:spcBef>
              <a:spcAft>
                <a:spcPts val="0"/>
              </a:spcAft>
              <a:defRPr/>
            </a:pPr>
            <a:r>
              <a:rPr lang="en-US" dirty="0" smtClean="0"/>
              <a:t>- The first byte parameter in its parameter list must be called by the container using the byte array form of the incoming message, if in binary form [WSC-30]. </a:t>
            </a:r>
          </a:p>
          <a:p>
            <a:pPr marL="171450" indent="-171450" eaLnBrk="1" fontAlgn="auto" hangingPunct="1">
              <a:spcBef>
                <a:spcPts val="0"/>
              </a:spcBef>
              <a:spcAft>
                <a:spcPts val="0"/>
              </a:spcAft>
              <a:buFontTx/>
              <a:buChar char="-"/>
              <a:defRPr/>
            </a:pPr>
            <a:r>
              <a:rPr lang="en-US" dirty="0" smtClean="0"/>
              <a:t>If the parameter list contains a Session parameter, the implementation must use the Session object corresponding to the connection on which the message arrived [WSC-31]. </a:t>
            </a:r>
          </a:p>
          <a:p>
            <a:pPr eaLnBrk="1" fontAlgn="auto" hangingPunct="1">
              <a:spcBef>
                <a:spcPts val="0"/>
              </a:spcBef>
              <a:spcAft>
                <a:spcPts val="0"/>
              </a:spcAft>
              <a:defRPr/>
            </a:pPr>
            <a:r>
              <a:rPr lang="en-US" dirty="0" smtClean="0"/>
              <a:t>- The method may have zero to n String parameters annotated with @WebSocketPathParameter. The method may or may not have a return type. If the method has a return type, the implementation must treat this return object as a web socket message to be immediately sent back to the sender of the incoming message [WSC-32]. It uses the usual mechanism of checking its supply of encoders in order to handle return types other than String or byte[]. </a:t>
            </a:r>
          </a:p>
          <a:p>
            <a:pPr eaLnBrk="1" fontAlgn="auto" hangingPunct="1">
              <a:spcBef>
                <a:spcPts val="0"/>
              </a:spcBef>
              <a:spcAft>
                <a:spcPts val="0"/>
              </a:spcAft>
              <a:defRPr/>
            </a:pPr>
            <a:endParaRPr lang="en-US" dirty="0" smtClean="0"/>
          </a:p>
          <a:p>
            <a:pPr eaLnBrk="1" fontAlgn="auto" hangingPunct="1">
              <a:spcBef>
                <a:spcPts val="0"/>
              </a:spcBef>
              <a:spcAft>
                <a:spcPts val="0"/>
              </a:spcAft>
              <a:defRPr/>
            </a:pPr>
            <a:endParaRPr lang="en-US" dirty="0"/>
          </a:p>
        </p:txBody>
      </p:sp>
      <p:sp>
        <p:nvSpPr>
          <p:cNvPr id="64516" name="Slide Number Placeholder 3"/>
          <p:cNvSpPr txBox="1">
            <a:spLocks noGrp="1"/>
          </p:cNvSpPr>
          <p:nvPr/>
        </p:nvSpPr>
        <p:spPr bwMode="auto">
          <a:xfrm>
            <a:off x="3884839" y="8685611"/>
            <a:ext cx="2972027" cy="456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eaLnBrk="0" hangingPunct="0">
              <a:spcBef>
                <a:spcPct val="30000"/>
              </a:spcBef>
              <a:defRPr sz="1200">
                <a:solidFill>
                  <a:schemeClr val="tx1"/>
                </a:solidFill>
                <a:latin typeface="Arial" pitchFamily="34" charset="0"/>
              </a:defRPr>
            </a:lvl1pPr>
            <a:lvl2pPr marL="742950" indent="-285750" defTabSz="966788" eaLnBrk="0" hangingPunct="0">
              <a:spcBef>
                <a:spcPct val="30000"/>
              </a:spcBef>
              <a:defRPr sz="1200">
                <a:solidFill>
                  <a:schemeClr val="tx1"/>
                </a:solidFill>
                <a:latin typeface="Arial" pitchFamily="34" charset="0"/>
              </a:defRPr>
            </a:lvl2pPr>
            <a:lvl3pPr marL="1143000" indent="-228600" defTabSz="966788" eaLnBrk="0" hangingPunct="0">
              <a:spcBef>
                <a:spcPct val="30000"/>
              </a:spcBef>
              <a:defRPr sz="1200">
                <a:solidFill>
                  <a:schemeClr val="tx1"/>
                </a:solidFill>
                <a:latin typeface="Arial" pitchFamily="34" charset="0"/>
              </a:defRPr>
            </a:lvl3pPr>
            <a:lvl4pPr marL="1600200" indent="-228600" defTabSz="966788" eaLnBrk="0" hangingPunct="0">
              <a:spcBef>
                <a:spcPct val="30000"/>
              </a:spcBef>
              <a:defRPr sz="1200">
                <a:solidFill>
                  <a:schemeClr val="tx1"/>
                </a:solidFill>
                <a:latin typeface="Arial" pitchFamily="34" charset="0"/>
              </a:defRPr>
            </a:lvl4pPr>
            <a:lvl5pPr marL="2057400" indent="-228600" defTabSz="966788" eaLnBrk="0" hangingPunct="0">
              <a:spcBef>
                <a:spcPct val="30000"/>
              </a:spcBef>
              <a:defRPr sz="1200">
                <a:solidFill>
                  <a:schemeClr val="tx1"/>
                </a:solidFill>
                <a:latin typeface="Arial" pitchFamily="34" charset="0"/>
              </a:defRPr>
            </a:lvl5pPr>
            <a:lvl6pPr marL="2514600" indent="-228600" defTabSz="966788" eaLnBrk="0" fontAlgn="base" hangingPunct="0">
              <a:spcBef>
                <a:spcPct val="30000"/>
              </a:spcBef>
              <a:spcAft>
                <a:spcPct val="0"/>
              </a:spcAft>
              <a:defRPr sz="1200">
                <a:solidFill>
                  <a:schemeClr val="tx1"/>
                </a:solidFill>
                <a:latin typeface="Arial" pitchFamily="34" charset="0"/>
              </a:defRPr>
            </a:lvl6pPr>
            <a:lvl7pPr marL="2971800" indent="-228600" defTabSz="966788" eaLnBrk="0" fontAlgn="base" hangingPunct="0">
              <a:spcBef>
                <a:spcPct val="30000"/>
              </a:spcBef>
              <a:spcAft>
                <a:spcPct val="0"/>
              </a:spcAft>
              <a:defRPr sz="1200">
                <a:solidFill>
                  <a:schemeClr val="tx1"/>
                </a:solidFill>
                <a:latin typeface="Arial" pitchFamily="34" charset="0"/>
              </a:defRPr>
            </a:lvl7pPr>
            <a:lvl8pPr marL="3429000" indent="-228600" defTabSz="966788" eaLnBrk="0" fontAlgn="base" hangingPunct="0">
              <a:spcBef>
                <a:spcPct val="30000"/>
              </a:spcBef>
              <a:spcAft>
                <a:spcPct val="0"/>
              </a:spcAft>
              <a:defRPr sz="1200">
                <a:solidFill>
                  <a:schemeClr val="tx1"/>
                </a:solidFill>
                <a:latin typeface="Arial" pitchFamily="34" charset="0"/>
              </a:defRPr>
            </a:lvl8pPr>
            <a:lvl9pPr marL="3886200" indent="-228600" defTabSz="966788" eaLnBrk="0" fontAlgn="base" hangingPunct="0">
              <a:spcBef>
                <a:spcPct val="30000"/>
              </a:spcBef>
              <a:spcAft>
                <a:spcPct val="0"/>
              </a:spcAft>
              <a:defRPr sz="1200">
                <a:solidFill>
                  <a:schemeClr val="tx1"/>
                </a:solidFill>
                <a:latin typeface="Arial" pitchFamily="34" charset="0"/>
              </a:defRPr>
            </a:lvl9pPr>
          </a:lstStyle>
          <a:p>
            <a:pPr algn="r" eaLnBrk="1" hangingPunct="1">
              <a:spcBef>
                <a:spcPct val="0"/>
              </a:spcBef>
            </a:pPr>
            <a:fld id="{C0125B70-1295-47C0-AE45-7D3C110024E7}" type="slidenum">
              <a:rPr lang="en-US" altLang="en-US" sz="1300"/>
              <a:pPr algn="r" eaLnBrk="1" hangingPunct="1">
                <a:spcBef>
                  <a:spcPct val="0"/>
                </a:spcBef>
              </a:pPr>
              <a:t>55</a:t>
            </a:fld>
            <a:endParaRPr lang="en-US" altLang="en-US" sz="13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73B1D66-CAB3-40DB-B46C-CC11556F8054}" type="datetime1">
              <a:rPr lang="en-US" smtClean="0"/>
              <a:pPr/>
              <a:t>1/7/2014</a:t>
            </a:fld>
            <a:endParaRPr lang="en-US"/>
          </a:p>
        </p:txBody>
      </p:sp>
      <p:sp>
        <p:nvSpPr>
          <p:cNvPr id="27" name="Slide Number Placeholder 26"/>
          <p:cNvSpPr>
            <a:spLocks noGrp="1"/>
          </p:cNvSpPr>
          <p:nvPr>
            <p:ph type="sldNum" sz="quarter" idx="12"/>
          </p:nvPr>
        </p:nvSpPr>
        <p:spPr/>
        <p:txBody>
          <a:bodyPr/>
          <a:lstStyle/>
          <a:p>
            <a:fld id="{F21D7410-2154-443C-A8D1-89FF5973CBC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E4B887F-941E-4CE7-84F6-692ADFDB0D75}" type="datetime1">
              <a:rPr lang="en-US" smtClean="0"/>
              <a:pPr/>
              <a:t>1/7/2014</a:t>
            </a:fld>
            <a:endParaRPr lang="en-US"/>
          </a:p>
        </p:txBody>
      </p:sp>
      <p:sp>
        <p:nvSpPr>
          <p:cNvPr id="6" name="Slide Number Placeholder 5"/>
          <p:cNvSpPr>
            <a:spLocks noGrp="1"/>
          </p:cNvSpPr>
          <p:nvPr>
            <p:ph type="sldNum" sz="quarter" idx="12"/>
          </p:nvPr>
        </p:nvSpPr>
        <p:spPr/>
        <p:txBody>
          <a:bodyPr/>
          <a:lstStyle/>
          <a:p>
            <a:fld id="{F21D7410-2154-443C-A8D1-89FF5973CBCA}" type="slidenum">
              <a:rPr lang="en-US" smtClean="0"/>
              <a:pPr/>
              <a:t>‹#›</a:t>
            </a:fld>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0" y="6248400"/>
            <a:ext cx="2362200" cy="571500"/>
          </a:xfrm>
          <a:prstGeom prst="rect">
            <a:avLst/>
          </a:prstGeom>
          <a:blipFill dpi="0" rotWithShape="1">
            <a:blip r:embed="rId3">
              <a:alphaModFix amt="0"/>
            </a:blip>
            <a:srcRect/>
            <a:tile tx="0" ty="0" sx="100000" sy="100000" flip="none" algn="tl"/>
          </a:blipFill>
        </p:spPr>
      </p:pic>
      <p:pic>
        <p:nvPicPr>
          <p:cNvPr id="8" name="Picture 2"/>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486400" y="6248400"/>
            <a:ext cx="11906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0B5F61-4AD8-4D3E-93D5-564DD6519F54}" type="datetime1">
              <a:rPr lang="en-US" smtClean="0"/>
              <a:pPr/>
              <a:t>1/7/2014</a:t>
            </a:fld>
            <a:endParaRPr lang="en-US"/>
          </a:p>
        </p:txBody>
      </p:sp>
      <p:sp>
        <p:nvSpPr>
          <p:cNvPr id="6" name="Slide Number Placeholder 5"/>
          <p:cNvSpPr>
            <a:spLocks noGrp="1"/>
          </p:cNvSpPr>
          <p:nvPr>
            <p:ph type="sldNum" sz="quarter" idx="12"/>
          </p:nvPr>
        </p:nvSpPr>
        <p:spPr/>
        <p:txBody>
          <a:bodyPr/>
          <a:lstStyle/>
          <a:p>
            <a:fld id="{F21D7410-2154-443C-A8D1-89FF5973CBC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defRPr i="1"/>
            </a:lvl1pPr>
          </a:lstStyle>
          <a:p>
            <a:pPr lvl="0" eaLnBrk="1" latinLnBrk="0" hangingPunct="1"/>
            <a:r>
              <a:rPr lang="en-US" dirty="0" smtClean="0"/>
              <a:t>Click to edit Master text styles</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4" name="Date Placeholder 3"/>
          <p:cNvSpPr>
            <a:spLocks noGrp="1"/>
          </p:cNvSpPr>
          <p:nvPr>
            <p:ph type="dt" sz="half" idx="10"/>
          </p:nvPr>
        </p:nvSpPr>
        <p:spPr/>
        <p:txBody>
          <a:bodyPr/>
          <a:lstStyle/>
          <a:p>
            <a:fld id="{B06CFFC2-932A-485D-86F6-B7A38652E4C3}" type="datetime1">
              <a:rPr lang="en-US" smtClean="0"/>
              <a:pPr/>
              <a:t>1/7/2014</a:t>
            </a:fld>
            <a:endParaRPr lang="en-US"/>
          </a:p>
        </p:txBody>
      </p:sp>
      <p:sp>
        <p:nvSpPr>
          <p:cNvPr id="6" name="Slide Number Placeholder 5"/>
          <p:cNvSpPr>
            <a:spLocks noGrp="1"/>
          </p:cNvSpPr>
          <p:nvPr>
            <p:ph type="sldNum" sz="quarter" idx="12"/>
          </p:nvPr>
        </p:nvSpPr>
        <p:spPr/>
        <p:txBody>
          <a:bodyPr/>
          <a:lstStyle/>
          <a:p>
            <a:fld id="{F21D7410-2154-443C-A8D1-89FF5973CBCA}"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F43833A-5E6C-4637-9E7B-6F24D7C865C3}" type="datetime1">
              <a:rPr lang="en-US" smtClean="0"/>
              <a:pPr/>
              <a:t>1/7/2014</a:t>
            </a:fld>
            <a:endParaRPr lang="en-US"/>
          </a:p>
        </p:txBody>
      </p:sp>
      <p:sp>
        <p:nvSpPr>
          <p:cNvPr id="6" name="Slide Number Placeholder 5"/>
          <p:cNvSpPr>
            <a:spLocks noGrp="1"/>
          </p:cNvSpPr>
          <p:nvPr>
            <p:ph type="sldNum" sz="quarter" idx="12"/>
          </p:nvPr>
        </p:nvSpPr>
        <p:spPr/>
        <p:txBody>
          <a:bodyPr/>
          <a:lstStyle/>
          <a:p>
            <a:fld id="{F21D7410-2154-443C-A8D1-89FF5973CBCA}"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dirty="0" smtClean="0"/>
              <a:t>Click to edit Master title style</a:t>
            </a:r>
            <a:endParaRPr kumimoji="0" lang="en-US" dirty="0"/>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B2C0A3B1-529F-44C9-9B00-6FC8E2411F19}" type="datetime1">
              <a:rPr lang="en-US" smtClean="0"/>
              <a:pPr/>
              <a:t>1/7/2014</a:t>
            </a:fld>
            <a:endParaRPr lang="en-US"/>
          </a:p>
        </p:txBody>
      </p:sp>
      <p:sp>
        <p:nvSpPr>
          <p:cNvPr id="7" name="Slide Number Placeholder 6"/>
          <p:cNvSpPr>
            <a:spLocks noGrp="1"/>
          </p:cNvSpPr>
          <p:nvPr>
            <p:ph type="sldNum" sz="quarter" idx="12"/>
          </p:nvPr>
        </p:nvSpPr>
        <p:spPr/>
        <p:txBody>
          <a:bodyPr/>
          <a:lstStyle/>
          <a:p>
            <a:fld id="{F21D7410-2154-443C-A8D1-89FF5973CBC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9F35929-5494-4E32-B003-EEF273FC033E}" type="datetime1">
              <a:rPr lang="en-US" smtClean="0"/>
              <a:pPr/>
              <a:t>1/7/2014</a:t>
            </a:fld>
            <a:endParaRPr lang="en-US"/>
          </a:p>
        </p:txBody>
      </p:sp>
      <p:sp>
        <p:nvSpPr>
          <p:cNvPr id="9" name="Slide Number Placeholder 8"/>
          <p:cNvSpPr>
            <a:spLocks noGrp="1"/>
          </p:cNvSpPr>
          <p:nvPr>
            <p:ph type="sldNum" sz="quarter" idx="12"/>
          </p:nvPr>
        </p:nvSpPr>
        <p:spPr/>
        <p:txBody>
          <a:bodyPr/>
          <a:lstStyle/>
          <a:p>
            <a:fld id="{F21D7410-2154-443C-A8D1-89FF5973CBC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A857A7A-8375-4C8E-BF7E-ED63A5CF5E7B}" type="datetime1">
              <a:rPr lang="en-US" smtClean="0"/>
              <a:pPr/>
              <a:t>1/7/2014</a:t>
            </a:fld>
            <a:endParaRPr lang="en-US"/>
          </a:p>
        </p:txBody>
      </p:sp>
      <p:sp>
        <p:nvSpPr>
          <p:cNvPr id="5" name="Slide Number Placeholder 4"/>
          <p:cNvSpPr>
            <a:spLocks noGrp="1"/>
          </p:cNvSpPr>
          <p:nvPr>
            <p:ph type="sldNum" sz="quarter" idx="12"/>
          </p:nvPr>
        </p:nvSpPr>
        <p:spPr/>
        <p:txBody>
          <a:bodyPr/>
          <a:lstStyle/>
          <a:p>
            <a:fld id="{F21D7410-2154-443C-A8D1-89FF5973CBC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0454B9-88C9-45C8-95EF-E8C5B1020D85}" type="datetime1">
              <a:rPr lang="en-US" smtClean="0"/>
              <a:pPr/>
              <a:t>1/7/2014</a:t>
            </a:fld>
            <a:endParaRPr lang="en-US"/>
          </a:p>
        </p:txBody>
      </p:sp>
      <p:sp>
        <p:nvSpPr>
          <p:cNvPr id="4" name="Slide Number Placeholder 3"/>
          <p:cNvSpPr>
            <a:spLocks noGrp="1"/>
          </p:cNvSpPr>
          <p:nvPr>
            <p:ph type="sldNum" sz="quarter" idx="12"/>
          </p:nvPr>
        </p:nvSpPr>
        <p:spPr/>
        <p:txBody>
          <a:bodyPr/>
          <a:lstStyle/>
          <a:p>
            <a:fld id="{F21D7410-2154-443C-A8D1-89FF5973CBC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F183163-4A22-4308-A4CC-0F3746E78000}" type="datetime1">
              <a:rPr lang="en-US" smtClean="0"/>
              <a:pPr/>
              <a:t>1/7/2014</a:t>
            </a:fld>
            <a:endParaRPr lang="en-US"/>
          </a:p>
        </p:txBody>
      </p:sp>
      <p:sp>
        <p:nvSpPr>
          <p:cNvPr id="7" name="Slide Number Placeholder 6"/>
          <p:cNvSpPr>
            <a:spLocks noGrp="1"/>
          </p:cNvSpPr>
          <p:nvPr>
            <p:ph type="sldNum" sz="quarter" idx="12"/>
          </p:nvPr>
        </p:nvSpPr>
        <p:spPr/>
        <p:txBody>
          <a:bodyPr/>
          <a:lstStyle/>
          <a:p>
            <a:fld id="{F21D7410-2154-443C-A8D1-89FF5973CBC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56477DF-1B65-4CC1-B48E-69F42A4F83D5}" type="datetime1">
              <a:rPr lang="en-US" smtClean="0"/>
              <a:pPr/>
              <a:t>1/7/2014</a:t>
            </a:fld>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F21D7410-2154-443C-A8D1-89FF5973CBCA}"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541037"/>
            <a:ext cx="8229600" cy="1143000"/>
          </a:xfrm>
          <a:prstGeom prst="rect">
            <a:avLst/>
          </a:prstGeom>
        </p:spPr>
        <p:txBody>
          <a:bodyPr vert="horz" lIns="0" rIns="0" bIns="0" anchor="t">
            <a:normAutofit/>
          </a:bodyPr>
          <a:lstStyle/>
          <a:p>
            <a:r>
              <a:rPr kumimoji="0" lang="en-US" dirty="0" smtClean="0"/>
              <a:t>Click to edit Master title style</a:t>
            </a:r>
            <a:endParaRPr kumimoji="0" lang="en-US" dirty="0"/>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2FA8550-FFD3-4D1D-9849-A0084B4B0D6E}" type="datetime1">
              <a:rPr lang="en-US" smtClean="0"/>
              <a:pPr/>
              <a:t>1/7/2014</a:t>
            </a:fld>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F21D7410-2154-443C-A8D1-89FF5973CBCA}"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pic>
        <p:nvPicPr>
          <p:cNvPr id="14" name="Picture 13"/>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743200" y="6248400"/>
            <a:ext cx="2362200" cy="571500"/>
          </a:xfrm>
          <a:prstGeom prst="rect">
            <a:avLst/>
          </a:prstGeom>
          <a:blipFill dpi="0" rotWithShape="1">
            <a:blip r:embed="rId14">
              <a:alphaModFix amt="0"/>
            </a:blip>
            <a:srcRect/>
            <a:tile tx="0" ty="0" sx="100000" sy="100000" flip="none" algn="tl"/>
          </a:blipFill>
        </p:spPr>
      </p:pic>
      <p:pic>
        <p:nvPicPr>
          <p:cNvPr id="15" name="Picture 2"/>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5486400" y="6248400"/>
            <a:ext cx="1190625"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github.com/facebook/tornado" TargetMode="External"/><Relationship Id="rId3" Type="http://schemas.openxmlformats.org/officeDocument/2006/relationships/hyperlink" Target="http://git.warmcat.com/cgi-bin/cgit/libwebsockets/" TargetMode="External"/><Relationship Id="rId7" Type="http://schemas.openxmlformats.org/officeDocument/2006/relationships/hyperlink" Target="https://github.com/igrigorik/em-websocket" TargetMode="External"/><Relationship Id="rId2" Type="http://schemas.openxmlformats.org/officeDocument/2006/relationships/hyperlink" Target="http://socket.io/" TargetMode="External"/><Relationship Id="rId1" Type="http://schemas.openxmlformats.org/officeDocument/2006/relationships/slideLayout" Target="../slideLayouts/slideLayout2.xml"/><Relationship Id="rId6" Type="http://schemas.openxmlformats.org/officeDocument/2006/relationships/hyperlink" Target="https://github.com/einaros/ws" TargetMode="External"/><Relationship Id="rId11" Type="http://schemas.openxmlformats.org/officeDocument/2006/relationships/hyperlink" Target="https://github.com/Devristo/phpws" TargetMode="External"/><Relationship Id="rId5" Type="http://schemas.openxmlformats.org/officeDocument/2006/relationships/hyperlink" Target="http://www.eclipse.org/jetty/" TargetMode="External"/><Relationship Id="rId10" Type="http://schemas.openxmlformats.org/officeDocument/2006/relationships/hyperlink" Target="http://socketo.me/" TargetMode="External"/><Relationship Id="rId4" Type="http://schemas.openxmlformats.org/officeDocument/2006/relationships/hyperlink" Target="https://github.com/michilu/shirasu" TargetMode="External"/><Relationship Id="rId9" Type="http://schemas.openxmlformats.org/officeDocument/2006/relationships/hyperlink" Target="https://code.google.com/p/pywebsocket/"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mailto:shahzadbadar@gmail.com" TargetMode="External"/><Relationship Id="rId7" Type="http://schemas.openxmlformats.org/officeDocument/2006/relationships/image" Target="../media/image7.jpeg"/><Relationship Id="rId2" Type="http://schemas.openxmlformats.org/officeDocument/2006/relationships/hyperlink" Target="http://www.twitter.com/shahzadbadar" TargetMode="Externa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www.implementsjava.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hyperlink" Target="http://blog.arungupta.me/" TargetMode="External"/><Relationship Id="rId7" Type="http://schemas.openxmlformats.org/officeDocument/2006/relationships/hyperlink" Target="http://www.oracle.com/technetwork/articles/java/jsr356-1937161.html" TargetMode="External"/><Relationship Id="rId2" Type="http://schemas.openxmlformats.org/officeDocument/2006/relationships/hyperlink" Target="http://www.websocket.org/quantum.html" TargetMode="External"/><Relationship Id="rId1" Type="http://schemas.openxmlformats.org/officeDocument/2006/relationships/slideLayout" Target="../slideLayouts/slideLayout2.xml"/><Relationship Id="rId6" Type="http://schemas.openxmlformats.org/officeDocument/2006/relationships/hyperlink" Target="http://www.rahmannet.net/" TargetMode="External"/><Relationship Id="rId5" Type="http://schemas.openxmlformats.org/officeDocument/2006/relationships/hyperlink" Target="http://www.w3.org/TR/html5/" TargetMode="External"/><Relationship Id="rId4" Type="http://schemas.openxmlformats.org/officeDocument/2006/relationships/hyperlink" Target="https://developer.mozilla.org/en/docs/WebSockets"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228600" y="1752600"/>
            <a:ext cx="8001000" cy="1569660"/>
          </a:xfrm>
          <a:prstGeom prst="rect">
            <a:avLst/>
          </a:prstGeom>
          <a:noFill/>
        </p:spPr>
        <p:txBody>
          <a:bodyPr wrap="square" rtlCol="0">
            <a:spAutoFit/>
          </a:bodyPr>
          <a:lstStyle/>
          <a:p>
            <a:pPr algn="ctr"/>
            <a:r>
              <a:rPr lang="en-US" sz="4800" b="1" dirty="0" smtClean="0">
                <a:solidFill>
                  <a:srgbClr val="FFC000"/>
                </a:solidFill>
                <a:latin typeface="Eras Demi ITC" pitchFamily="34" charset="0"/>
              </a:rPr>
              <a:t>Using </a:t>
            </a:r>
            <a:r>
              <a:rPr lang="en-US" sz="4800" b="1" dirty="0" err="1" smtClean="0">
                <a:solidFill>
                  <a:srgbClr val="FFC000"/>
                </a:solidFill>
                <a:latin typeface="Eras Demi ITC" pitchFamily="34" charset="0"/>
              </a:rPr>
              <a:t>WebSockets</a:t>
            </a:r>
            <a:r>
              <a:rPr lang="en-US" sz="4800" b="1" dirty="0" smtClean="0">
                <a:solidFill>
                  <a:srgbClr val="FFC000"/>
                </a:solidFill>
                <a:latin typeface="Eras Demi ITC" pitchFamily="34" charset="0"/>
              </a:rPr>
              <a:t> in Web apps</a:t>
            </a:r>
            <a:endParaRPr lang="en-US" sz="4800" b="1" dirty="0">
              <a:solidFill>
                <a:srgbClr val="FFC000"/>
              </a:solidFill>
              <a:latin typeface="Eras Demi ITC" pitchFamily="34" charset="0"/>
            </a:endParaRPr>
          </a:p>
        </p:txBody>
      </p:sp>
      <p:sp>
        <p:nvSpPr>
          <p:cNvPr id="6" name="TextBox 5"/>
          <p:cNvSpPr txBox="1"/>
          <p:nvPr/>
        </p:nvSpPr>
        <p:spPr>
          <a:xfrm>
            <a:off x="4648200" y="5405735"/>
            <a:ext cx="3811077" cy="461665"/>
          </a:xfrm>
          <a:prstGeom prst="rect">
            <a:avLst/>
          </a:prstGeom>
          <a:noFill/>
        </p:spPr>
        <p:txBody>
          <a:bodyPr wrap="square" rtlCol="0">
            <a:spAutoFit/>
          </a:bodyPr>
          <a:lstStyle/>
          <a:p>
            <a:r>
              <a:rPr lang="en-US" sz="2400" dirty="0" smtClean="0"/>
              <a:t>Presenter: Shahzad Badar</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Socket Support</a:t>
            </a:r>
            <a:endParaRPr lang="en-US" dirty="0"/>
          </a:p>
        </p:txBody>
      </p:sp>
      <p:sp>
        <p:nvSpPr>
          <p:cNvPr id="3" name="Content Placeholder 2"/>
          <p:cNvSpPr>
            <a:spLocks noGrp="1"/>
          </p:cNvSpPr>
          <p:nvPr>
            <p:ph idx="1"/>
          </p:nvPr>
        </p:nvSpPr>
        <p:spPr>
          <a:xfrm>
            <a:off x="457200" y="1935480"/>
            <a:ext cx="8229600" cy="807720"/>
          </a:xfrm>
        </p:spPr>
        <p:txBody>
          <a:bodyPr>
            <a:normAutofit fontScale="92500" lnSpcReduction="20000"/>
          </a:bodyPr>
          <a:lstStyle/>
          <a:p>
            <a:pPr>
              <a:buNone/>
            </a:pPr>
            <a:r>
              <a:rPr lang="en-US" b="1" dirty="0" smtClean="0"/>
              <a:t>In age of Web 2.0 / 3.0 , We need interactive websites</a:t>
            </a:r>
          </a:p>
          <a:p>
            <a:pPr>
              <a:buNone/>
            </a:pPr>
            <a:r>
              <a:rPr lang="en-US" b="1" dirty="0" smtClean="0"/>
              <a:t>					</a:t>
            </a:r>
            <a:endParaRPr lang="en-US" b="1" dirty="0"/>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sp>
        <p:nvSpPr>
          <p:cNvPr id="5" name="Content Placeholder 2"/>
          <p:cNvSpPr txBox="1">
            <a:spLocks/>
          </p:cNvSpPr>
          <p:nvPr/>
        </p:nvSpPr>
        <p:spPr>
          <a:xfrm>
            <a:off x="533400" y="2514600"/>
            <a:ext cx="7467600" cy="685800"/>
          </a:xfrm>
          <a:prstGeom prst="rect">
            <a:avLst/>
          </a:prstGeom>
        </p:spPr>
        <p:txBody>
          <a:bodyPr vert="horz">
            <a:noAutofit/>
          </a:bodyPr>
          <a:lstStyle/>
          <a:p>
            <a:pPr marL="274320" marR="0" lvl="0" indent="-274320" algn="ctr" defTabSz="914400" rtl="0" eaLnBrk="1" fontAlgn="auto" latinLnBrk="0" hangingPunct="1">
              <a:lnSpc>
                <a:spcPct val="100000"/>
              </a:lnSpc>
              <a:spcBef>
                <a:spcPct val="20000"/>
              </a:spcBef>
              <a:spcAft>
                <a:spcPts val="0"/>
              </a:spcAft>
              <a:buClr>
                <a:schemeClr val="accent3"/>
              </a:buClr>
              <a:buSzPct val="95000"/>
              <a:tabLst/>
              <a:defRPr/>
            </a:pPr>
            <a:r>
              <a:rPr kumimoji="0" lang="en-US" sz="2400" b="1" i="0" u="none" strike="noStrike" kern="1200" cap="none" spc="0" normalizeH="0" baseline="0" noProof="0" dirty="0" smtClean="0">
                <a:ln>
                  <a:noFill/>
                </a:ln>
                <a:solidFill>
                  <a:schemeClr val="accent1">
                    <a:lumMod val="60000"/>
                    <a:lumOff val="40000"/>
                  </a:schemeClr>
                </a:solidFill>
                <a:effectLst/>
                <a:uLnTx/>
                <a:uFillTx/>
                <a:latin typeface="Aharoni" pitchFamily="2" charset="-79"/>
                <a:cs typeface="Aharoni" pitchFamily="2" charset="-79"/>
              </a:rPr>
              <a:t>but</a:t>
            </a:r>
          </a:p>
          <a:p>
            <a:pPr marL="274320" marR="0" lvl="0" indent="-274320" algn="l" defTabSz="914400" rtl="0" eaLnBrk="1" fontAlgn="auto" latinLnBrk="0" hangingPunct="1">
              <a:lnSpc>
                <a:spcPct val="100000"/>
              </a:lnSpc>
              <a:spcBef>
                <a:spcPct val="20000"/>
              </a:spcBef>
              <a:spcAft>
                <a:spcPts val="0"/>
              </a:spcAft>
              <a:buClr>
                <a:schemeClr val="accent3"/>
              </a:buClr>
              <a:buSzPct val="95000"/>
              <a:buFont typeface="Wingdings 2"/>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					</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a:xfrm>
            <a:off x="609600" y="3276600"/>
            <a:ext cx="8229600" cy="1524000"/>
          </a:xfrm>
          <a:prstGeom prst="rect">
            <a:avLst/>
          </a:prstGeom>
        </p:spPr>
        <p:txBody>
          <a:bodyPr vert="horz">
            <a:normAutofit fontScale="77500" lnSpcReduction="20000"/>
          </a:bodyPr>
          <a:lstStyle/>
          <a:p>
            <a:pPr marL="274320" lvl="0" indent="-274320">
              <a:spcBef>
                <a:spcPct val="20000"/>
              </a:spcBef>
              <a:buClr>
                <a:schemeClr val="accent3"/>
              </a:buClr>
              <a:buSzPct val="95000"/>
            </a:pPr>
            <a:r>
              <a:rPr lang="en-US" sz="2800" dirty="0" smtClean="0">
                <a:solidFill>
                  <a:srgbClr val="FF6600"/>
                </a:solidFill>
              </a:rPr>
              <a:t>In the standard HTTP model, a server cannot initiate a connection with a client nor send an unrequested HTTP response to a client; thus, the server cannot push asynchronous events to clients.</a:t>
            </a:r>
            <a:r>
              <a:rPr kumimoji="0" lang="en-US" sz="2600" b="1" i="0" u="none" strike="noStrike" kern="1200" cap="none" spc="0" normalizeH="0" baseline="0" noProof="0" dirty="0" smtClean="0">
                <a:ln>
                  <a:noFill/>
                </a:ln>
                <a:solidFill>
                  <a:srgbClr val="FF6600"/>
                </a:solidFill>
                <a:effectLst/>
                <a:uLnTx/>
                <a:uFillTx/>
                <a:latin typeface="+mn-lt"/>
                <a:ea typeface="+mn-ea"/>
                <a:cs typeface="+mn-cs"/>
              </a:rPr>
              <a:t>					</a:t>
            </a:r>
            <a:endParaRPr kumimoji="0" lang="en-US" sz="2600" b="1" i="0" u="none" strike="noStrike" kern="1200" cap="none" spc="0" normalizeH="0" baseline="0" noProof="0" dirty="0">
              <a:ln>
                <a:noFill/>
              </a:ln>
              <a:solidFill>
                <a:srgbClr val="FF6600"/>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WebSocket?</a:t>
            </a:r>
            <a:endParaRPr lang="en-US" dirty="0"/>
          </a:p>
        </p:txBody>
      </p:sp>
      <p:sp>
        <p:nvSpPr>
          <p:cNvPr id="3" name="Content Placeholder 2"/>
          <p:cNvSpPr>
            <a:spLocks noGrp="1"/>
          </p:cNvSpPr>
          <p:nvPr>
            <p:ph idx="1"/>
          </p:nvPr>
        </p:nvSpPr>
        <p:spPr/>
        <p:txBody>
          <a:bodyPr>
            <a:normAutofit/>
          </a:bodyPr>
          <a:lstStyle/>
          <a:p>
            <a:r>
              <a:rPr lang="en-US" dirty="0" smtClean="0"/>
              <a:t>HTTP was good enough for simpler World</a:t>
            </a:r>
          </a:p>
          <a:p>
            <a:r>
              <a:rPr lang="en-US" dirty="0" smtClean="0"/>
              <a:t>AJAX – start of bidirectional communication (2005)</a:t>
            </a:r>
          </a:p>
          <a:p>
            <a:r>
              <a:rPr lang="en-US" dirty="0" smtClean="0"/>
              <a:t>Today, Web apps demand reliable “real-time” communication with minimal latency</a:t>
            </a:r>
          </a:p>
          <a:p>
            <a:pPr lvl="1"/>
            <a:r>
              <a:rPr lang="en-US" dirty="0" smtClean="0"/>
              <a:t>Social media apps</a:t>
            </a:r>
          </a:p>
          <a:p>
            <a:pPr lvl="1"/>
            <a:r>
              <a:rPr lang="en-US" dirty="0" smtClean="0"/>
              <a:t>Financial applications</a:t>
            </a:r>
          </a:p>
          <a:p>
            <a:pPr lvl="1"/>
            <a:r>
              <a:rPr lang="en-US" dirty="0" smtClean="0"/>
              <a:t>Online games</a:t>
            </a:r>
          </a:p>
          <a:p>
            <a:pPr lvl="1"/>
            <a:r>
              <a:rPr lang="en-US" dirty="0" smtClean="0"/>
              <a:t>Collaborative Platforms</a:t>
            </a:r>
          </a:p>
          <a:p>
            <a:pPr lvl="1"/>
            <a:r>
              <a:rPr lang="en-US" dirty="0" err="1"/>
              <a:t>e</a:t>
            </a:r>
            <a:r>
              <a:rPr lang="en-US" dirty="0" err="1" smtClean="0"/>
              <a:t>tc</a:t>
            </a:r>
            <a:r>
              <a:rPr lang="en-US" dirty="0" smtClean="0"/>
              <a:t> …</a:t>
            </a:r>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WebSocket?</a:t>
            </a:r>
            <a:endParaRPr lang="en-US" dirty="0"/>
          </a:p>
        </p:txBody>
      </p:sp>
      <p:sp>
        <p:nvSpPr>
          <p:cNvPr id="3" name="Content Placeholder 2"/>
          <p:cNvSpPr>
            <a:spLocks noGrp="1"/>
          </p:cNvSpPr>
          <p:nvPr>
            <p:ph idx="1"/>
          </p:nvPr>
        </p:nvSpPr>
        <p:spPr>
          <a:xfrm>
            <a:off x="457200" y="1935480"/>
            <a:ext cx="4343400" cy="4389120"/>
          </a:xfrm>
        </p:spPr>
        <p:txBody>
          <a:bodyPr>
            <a:normAutofit/>
          </a:bodyPr>
          <a:lstStyle/>
          <a:p>
            <a:r>
              <a:rPr lang="en-US" dirty="0" smtClean="0"/>
              <a:t>It’s hard to achieve real-time web apps, primarily due to limitations of HTTP </a:t>
            </a:r>
          </a:p>
          <a:p>
            <a:r>
              <a:rPr lang="en-US" dirty="0" smtClean="0"/>
              <a:t>HTTP is half duplex ( traffic flows in only one direction at a time)</a:t>
            </a:r>
          </a:p>
          <a:p>
            <a:r>
              <a:rPr lang="en-US" dirty="0" smtClean="0"/>
              <a:t>HTTP is verbose</a:t>
            </a:r>
          </a:p>
          <a:p>
            <a:r>
              <a:rPr lang="en-US" dirty="0" smtClean="0"/>
              <a:t>HTTP adds latency, latency sucks</a:t>
            </a:r>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1676400"/>
            <a:ext cx="4343400"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57140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 Communication</a:t>
            </a:r>
            <a:endParaRPr lang="en-US" dirty="0"/>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pic>
        <p:nvPicPr>
          <p:cNvPr id="38914" name="Picture 2"/>
          <p:cNvPicPr>
            <a:picLocks noChangeAspect="1" noChangeArrowheads="1"/>
          </p:cNvPicPr>
          <p:nvPr/>
        </p:nvPicPr>
        <p:blipFill>
          <a:blip r:embed="rId2" cstate="print"/>
          <a:srcRect/>
          <a:stretch>
            <a:fillRect/>
          </a:stretch>
        </p:blipFill>
        <p:spPr bwMode="auto">
          <a:xfrm>
            <a:off x="161925" y="2133600"/>
            <a:ext cx="8982075"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Simulating full-duplex</a:t>
            </a:r>
            <a:endParaRPr lang="en-US" dirty="0"/>
          </a:p>
        </p:txBody>
      </p:sp>
      <p:sp>
        <p:nvSpPr>
          <p:cNvPr id="3" name="Content Placeholder 2"/>
          <p:cNvSpPr>
            <a:spLocks noGrp="1"/>
          </p:cNvSpPr>
          <p:nvPr>
            <p:ph idx="1"/>
          </p:nvPr>
        </p:nvSpPr>
        <p:spPr/>
        <p:txBody>
          <a:bodyPr/>
          <a:lstStyle/>
          <a:p>
            <a:r>
              <a:rPr lang="en-US" dirty="0" smtClean="0"/>
              <a:t>Tricks</a:t>
            </a:r>
          </a:p>
          <a:p>
            <a:pPr lvl="1"/>
            <a:r>
              <a:rPr lang="en-US" dirty="0" smtClean="0"/>
              <a:t>Polling</a:t>
            </a:r>
          </a:p>
          <a:p>
            <a:pPr lvl="1"/>
            <a:r>
              <a:rPr lang="en-US" dirty="0" smtClean="0"/>
              <a:t>Long-polling</a:t>
            </a:r>
          </a:p>
          <a:p>
            <a:pPr lvl="1"/>
            <a:r>
              <a:rPr lang="en-US" dirty="0" smtClean="0"/>
              <a:t>HTTP Streaming</a:t>
            </a:r>
          </a:p>
          <a:p>
            <a:r>
              <a:rPr lang="en-US" dirty="0" smtClean="0"/>
              <a:t>Significant resource consumption overhead</a:t>
            </a:r>
          </a:p>
          <a:p>
            <a:r>
              <a:rPr lang="en-US" dirty="0" smtClean="0"/>
              <a:t>Lots of complexity</a:t>
            </a:r>
          </a:p>
          <a:p>
            <a:pPr lvl="1"/>
            <a:r>
              <a:rPr lang="en-US" dirty="0" smtClean="0"/>
              <a:t>Requesting each n second</a:t>
            </a:r>
          </a:p>
          <a:p>
            <a:pPr lvl="1"/>
            <a:r>
              <a:rPr lang="en-US" dirty="0" smtClean="0"/>
              <a:t>Maintaining more than one connections</a:t>
            </a:r>
          </a:p>
          <a:p>
            <a:endParaRPr lang="en-US" dirty="0"/>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spTree>
    <p:extLst>
      <p:ext uri="{BB962C8B-B14F-4D97-AF65-F5344CB8AC3E}">
        <p14:creationId xmlns:p14="http://schemas.microsoft.com/office/powerpoint/2010/main" val="11989388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Polling</a:t>
            </a:r>
            <a:endParaRPr lang="en-US" dirty="0"/>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pic>
        <p:nvPicPr>
          <p:cNvPr id="39938" name="Picture 2" descr="http://www.lewisbenge.net/wp-content/uploads/2011/08/image_634393295480776281.png"/>
          <p:cNvPicPr>
            <a:picLocks noChangeAspect="1" noChangeArrowheads="1"/>
          </p:cNvPicPr>
          <p:nvPr/>
        </p:nvPicPr>
        <p:blipFill>
          <a:blip r:embed="rId2" cstate="print"/>
          <a:srcRect/>
          <a:stretch>
            <a:fillRect/>
          </a:stretch>
        </p:blipFill>
        <p:spPr bwMode="auto">
          <a:xfrm>
            <a:off x="1371600" y="1981200"/>
            <a:ext cx="5772150" cy="407670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 Polling</a:t>
            </a:r>
            <a:endParaRPr lang="en-US" dirty="0"/>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pic>
        <p:nvPicPr>
          <p:cNvPr id="6" name="Picture 2" descr="http://www.lewisbenge.net/wp-content/uploads/2011/08/image_634393295481826341.png"/>
          <p:cNvPicPr>
            <a:picLocks noChangeAspect="1" noChangeArrowheads="1"/>
          </p:cNvPicPr>
          <p:nvPr/>
        </p:nvPicPr>
        <p:blipFill>
          <a:blip r:embed="rId2" cstate="print"/>
          <a:srcRect/>
          <a:stretch>
            <a:fillRect/>
          </a:stretch>
        </p:blipFill>
        <p:spPr bwMode="auto">
          <a:xfrm>
            <a:off x="1600200" y="2133600"/>
            <a:ext cx="5772150" cy="407670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 Streaming (Comet)</a:t>
            </a:r>
            <a:endParaRPr lang="en-US" dirty="0"/>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pic>
        <p:nvPicPr>
          <p:cNvPr id="52226" name="Picture 2" descr="http://www.lewisbenge.net/wp-content/uploads/2011/08/image_634393295482686390.png"/>
          <p:cNvPicPr>
            <a:picLocks noChangeAspect="1" noChangeArrowheads="1"/>
          </p:cNvPicPr>
          <p:nvPr/>
        </p:nvPicPr>
        <p:blipFill>
          <a:blip r:embed="rId2" cstate="print"/>
          <a:srcRect/>
          <a:stretch>
            <a:fillRect/>
          </a:stretch>
        </p:blipFill>
        <p:spPr bwMode="auto">
          <a:xfrm>
            <a:off x="1295400" y="2133600"/>
            <a:ext cx="5772150" cy="4076701"/>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HTTP Request overhead</a:t>
            </a:r>
            <a:endParaRPr lang="en-US" dirty="0"/>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738623"/>
            <a:ext cx="7696200" cy="4585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648985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237488"/>
          </a:xfrm>
        </p:spPr>
        <p:txBody>
          <a:bodyPr>
            <a:normAutofit fontScale="90000"/>
          </a:bodyPr>
          <a:lstStyle/>
          <a:p>
            <a:r>
              <a:rPr lang="en-US" dirty="0" smtClean="0"/>
              <a:t>Network </a:t>
            </a:r>
            <a:r>
              <a:rPr lang="en-US" dirty="0"/>
              <a:t>throughput for just the HTTP</a:t>
            </a:r>
          </a:p>
        </p:txBody>
      </p:sp>
      <p:sp>
        <p:nvSpPr>
          <p:cNvPr id="3" name="Content Placeholder 2"/>
          <p:cNvSpPr>
            <a:spLocks noGrp="1"/>
          </p:cNvSpPr>
          <p:nvPr>
            <p:ph idx="1"/>
          </p:nvPr>
        </p:nvSpPr>
        <p:spPr/>
        <p:txBody>
          <a:bodyPr/>
          <a:lstStyle/>
          <a:p>
            <a:r>
              <a:rPr lang="en-US" b="1" dirty="0"/>
              <a:t>Use case A</a:t>
            </a:r>
            <a:r>
              <a:rPr lang="en-US" dirty="0"/>
              <a:t>: 1,000 clients polling every second: Network throughput is (871 x 1,000) = 871,000 bytes = </a:t>
            </a:r>
            <a:r>
              <a:rPr lang="en-US" b="1" dirty="0"/>
              <a:t>6,968,000</a:t>
            </a:r>
            <a:r>
              <a:rPr lang="en-US" dirty="0"/>
              <a:t> bits per second (</a:t>
            </a:r>
            <a:r>
              <a:rPr lang="en-US" b="1" dirty="0"/>
              <a:t>6.6 Mbps</a:t>
            </a:r>
            <a:r>
              <a:rPr lang="en-US" dirty="0"/>
              <a:t>)</a:t>
            </a:r>
          </a:p>
          <a:p>
            <a:r>
              <a:rPr lang="en-US" b="1" dirty="0"/>
              <a:t>Use case B</a:t>
            </a:r>
            <a:r>
              <a:rPr lang="en-US" dirty="0"/>
              <a:t>: 10,000 clients polling every second: Network throughput is (871 x 10,000) = </a:t>
            </a:r>
            <a:r>
              <a:rPr lang="en-US" b="1" dirty="0"/>
              <a:t>8,710,000 bytes </a:t>
            </a:r>
            <a:r>
              <a:rPr lang="en-US" dirty="0"/>
              <a:t>= 69,680,000 bits per second (</a:t>
            </a:r>
            <a:r>
              <a:rPr lang="en-US" b="1" dirty="0"/>
              <a:t>66 Mbps</a:t>
            </a:r>
            <a:r>
              <a:rPr lang="en-US" dirty="0"/>
              <a:t>)</a:t>
            </a:r>
          </a:p>
          <a:p>
            <a:r>
              <a:rPr lang="en-US" b="1" dirty="0"/>
              <a:t>Use case C</a:t>
            </a:r>
            <a:r>
              <a:rPr lang="en-US" dirty="0"/>
              <a:t>: 100,000 clients polling every 1 second: Network throughput is (871 x 100,000) = </a:t>
            </a:r>
            <a:r>
              <a:rPr lang="en-US" b="1" dirty="0"/>
              <a:t>87,100,000</a:t>
            </a:r>
            <a:r>
              <a:rPr lang="en-US" dirty="0"/>
              <a:t> bytes = 696,800,000 bits per second (</a:t>
            </a:r>
            <a:r>
              <a:rPr lang="en-US" b="1" dirty="0"/>
              <a:t>665 Mbps</a:t>
            </a:r>
            <a:r>
              <a:rPr lang="en-US" dirty="0"/>
              <a:t>)</a:t>
            </a:r>
          </a:p>
          <a:p>
            <a:endParaRPr lang="en-US" dirty="0"/>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spTree>
    <p:extLst>
      <p:ext uri="{BB962C8B-B14F-4D97-AF65-F5344CB8AC3E}">
        <p14:creationId xmlns:p14="http://schemas.microsoft.com/office/powerpoint/2010/main" val="1889559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Who am I?</a:t>
            </a:r>
          </a:p>
          <a:p>
            <a:r>
              <a:rPr lang="en-US" dirty="0" err="1" smtClean="0"/>
              <a:t>WebSockets</a:t>
            </a:r>
            <a:r>
              <a:rPr lang="en-US" dirty="0" smtClean="0"/>
              <a:t> Introduction</a:t>
            </a:r>
          </a:p>
          <a:p>
            <a:r>
              <a:rPr lang="en-US" dirty="0" err="1" smtClean="0"/>
              <a:t>WebSockets</a:t>
            </a:r>
            <a:r>
              <a:rPr lang="en-US" dirty="0" smtClean="0"/>
              <a:t> support in Java EE 7</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WebSocket to rescue</a:t>
            </a:r>
            <a:endParaRPr lang="en-US" dirty="0"/>
          </a:p>
        </p:txBody>
      </p:sp>
      <p:sp>
        <p:nvSpPr>
          <p:cNvPr id="3" name="Content Placeholder 2"/>
          <p:cNvSpPr>
            <a:spLocks noGrp="1"/>
          </p:cNvSpPr>
          <p:nvPr>
            <p:ph idx="1"/>
          </p:nvPr>
        </p:nvSpPr>
        <p:spPr/>
        <p:txBody>
          <a:bodyPr>
            <a:normAutofit/>
          </a:bodyPr>
          <a:lstStyle/>
          <a:p>
            <a:r>
              <a:rPr lang="en-US" dirty="0" smtClean="0"/>
              <a:t>TCP based, bi-directional, full-duplex messaging</a:t>
            </a:r>
          </a:p>
          <a:p>
            <a:r>
              <a:rPr lang="en-US" dirty="0" smtClean="0"/>
              <a:t>Capable of sending both UTF-8 string and binary frames in any direction at the same time</a:t>
            </a:r>
          </a:p>
          <a:p>
            <a:r>
              <a:rPr lang="en-US" dirty="0" smtClean="0"/>
              <a:t>Operating from a single socket across the web</a:t>
            </a:r>
          </a:p>
          <a:p>
            <a:r>
              <a:rPr lang="en-US" dirty="0" smtClean="0"/>
              <a:t>As part of HTML5, the application of the client interface will become native to all modern browsers</a:t>
            </a:r>
          </a:p>
          <a:p>
            <a:r>
              <a:rPr lang="en-US" dirty="0" smtClean="0"/>
              <a:t>To establish a Web Socket connection, the browser or client simply makes a request to the server for an upgrade from HTTP to a Web Socket</a:t>
            </a:r>
          </a:p>
          <a:p>
            <a:endParaRPr lang="en-US" dirty="0" smtClean="0"/>
          </a:p>
          <a:p>
            <a:endParaRPr lang="en-US" dirty="0" smtClean="0"/>
          </a:p>
          <a:p>
            <a:endParaRPr lang="en-US" dirty="0"/>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HTML5 Web Sockets!</a:t>
            </a:r>
          </a:p>
        </p:txBody>
      </p:sp>
      <p:sp>
        <p:nvSpPr>
          <p:cNvPr id="3" name="Content Placeholder 2"/>
          <p:cNvSpPr>
            <a:spLocks noGrp="1"/>
          </p:cNvSpPr>
          <p:nvPr>
            <p:ph idx="1"/>
          </p:nvPr>
        </p:nvSpPr>
        <p:spPr/>
        <p:txBody>
          <a:bodyPr/>
          <a:lstStyle/>
          <a:p>
            <a:r>
              <a:rPr lang="en-US" b="1" dirty="0"/>
              <a:t>Use case A</a:t>
            </a:r>
            <a:r>
              <a:rPr lang="en-US" dirty="0"/>
              <a:t>: 1,000 clients receive 1 message per second: Network throughput is (2 x 1,000) = 2,000 bytes = 16,000 bits per second (</a:t>
            </a:r>
            <a:r>
              <a:rPr lang="en-US" b="1" dirty="0"/>
              <a:t>0.015 Mbps</a:t>
            </a:r>
            <a:r>
              <a:rPr lang="en-US" dirty="0" smtClean="0"/>
              <a:t>) </a:t>
            </a:r>
            <a:r>
              <a:rPr lang="en-US" b="1" dirty="0" smtClean="0">
                <a:solidFill>
                  <a:srgbClr val="FF0000"/>
                </a:solidFill>
              </a:rPr>
              <a:t>[was 6.6 Mbps]</a:t>
            </a:r>
            <a:endParaRPr lang="en-US" b="1" dirty="0">
              <a:solidFill>
                <a:srgbClr val="FF0000"/>
              </a:solidFill>
            </a:endParaRPr>
          </a:p>
          <a:p>
            <a:r>
              <a:rPr lang="en-US" b="1" dirty="0"/>
              <a:t>Use case B</a:t>
            </a:r>
            <a:r>
              <a:rPr lang="en-US" dirty="0"/>
              <a:t>: 10,000 clients receive 1 message per second: Network throughput is (2 x 10,000) = 20,000 bytes = 160,000 bits per second (</a:t>
            </a:r>
            <a:r>
              <a:rPr lang="en-US" b="1" dirty="0"/>
              <a:t>0.153 Mbps</a:t>
            </a:r>
            <a:r>
              <a:rPr lang="en-US" dirty="0" smtClean="0"/>
              <a:t>) </a:t>
            </a:r>
            <a:r>
              <a:rPr lang="en-US" b="1" dirty="0">
                <a:solidFill>
                  <a:srgbClr val="FF0000"/>
                </a:solidFill>
              </a:rPr>
              <a:t>[was </a:t>
            </a:r>
            <a:r>
              <a:rPr lang="en-US" b="1" dirty="0" smtClean="0">
                <a:solidFill>
                  <a:srgbClr val="FF0000"/>
                </a:solidFill>
              </a:rPr>
              <a:t>66 </a:t>
            </a:r>
            <a:r>
              <a:rPr lang="en-US" b="1" dirty="0">
                <a:solidFill>
                  <a:srgbClr val="FF0000"/>
                </a:solidFill>
              </a:rPr>
              <a:t>Mbps</a:t>
            </a:r>
            <a:r>
              <a:rPr lang="en-US" b="1" dirty="0" smtClean="0">
                <a:solidFill>
                  <a:srgbClr val="FF0000"/>
                </a:solidFill>
              </a:rPr>
              <a:t>]</a:t>
            </a:r>
            <a:endParaRPr lang="en-US" dirty="0"/>
          </a:p>
          <a:p>
            <a:r>
              <a:rPr lang="en-US" b="1" dirty="0"/>
              <a:t>Use case C</a:t>
            </a:r>
            <a:r>
              <a:rPr lang="en-US" dirty="0"/>
              <a:t>: 100,000 clients receive 1 message per second: Network throughput is (2 x 100,000) = 200,000 bytes = 1,600,000 bits per second (</a:t>
            </a:r>
            <a:r>
              <a:rPr lang="en-US" b="1" dirty="0"/>
              <a:t>1.526 Mbps</a:t>
            </a:r>
            <a:r>
              <a:rPr lang="en-US" dirty="0" smtClean="0"/>
              <a:t>) </a:t>
            </a:r>
            <a:r>
              <a:rPr lang="en-US" b="1" dirty="0">
                <a:solidFill>
                  <a:srgbClr val="FF0000"/>
                </a:solidFill>
              </a:rPr>
              <a:t>[was </a:t>
            </a:r>
            <a:r>
              <a:rPr lang="en-US" b="1" dirty="0" smtClean="0">
                <a:solidFill>
                  <a:srgbClr val="FF0000"/>
                </a:solidFill>
              </a:rPr>
              <a:t>665 </a:t>
            </a:r>
            <a:r>
              <a:rPr lang="en-US" b="1" dirty="0">
                <a:solidFill>
                  <a:srgbClr val="FF0000"/>
                </a:solidFill>
              </a:rPr>
              <a:t>Mbps]</a:t>
            </a:r>
          </a:p>
          <a:p>
            <a:endParaRPr lang="en-US" dirty="0"/>
          </a:p>
          <a:p>
            <a:pPr marL="0" indent="0">
              <a:buNone/>
            </a:pPr>
            <a:endParaRPr lang="en-US" dirty="0"/>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spTree>
    <p:extLst>
      <p:ext uri="{BB962C8B-B14F-4D97-AF65-F5344CB8AC3E}">
        <p14:creationId xmlns:p14="http://schemas.microsoft.com/office/powerpoint/2010/main" val="1469295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534400" cy="1143000"/>
          </a:xfrm>
        </p:spPr>
        <p:txBody>
          <a:bodyPr>
            <a:noAutofit/>
          </a:bodyPr>
          <a:lstStyle/>
          <a:p>
            <a:r>
              <a:rPr lang="en-US" sz="4000" i="1" dirty="0"/>
              <a:t>Comparison of the unnecessary network throughput overhead</a:t>
            </a:r>
            <a:endParaRPr lang="en-US" sz="4000" dirty="0"/>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828800"/>
            <a:ext cx="7010400" cy="4385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5876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r>
              <a:rPr lang="en-US" i="1" dirty="0"/>
              <a:t>Latency </a:t>
            </a:r>
            <a:r>
              <a:rPr lang="en-US" i="1" dirty="0" smtClean="0"/>
              <a:t>comparison</a:t>
            </a:r>
            <a:endParaRPr lang="en-US" dirty="0"/>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6553200" cy="44420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763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Sockets - Win</a:t>
            </a:r>
            <a:endParaRPr lang="en-US" dirty="0"/>
          </a:p>
        </p:txBody>
      </p:sp>
      <p:sp>
        <p:nvSpPr>
          <p:cNvPr id="3" name="Content Placeholder 2"/>
          <p:cNvSpPr>
            <a:spLocks noGrp="1"/>
          </p:cNvSpPr>
          <p:nvPr>
            <p:ph idx="1"/>
          </p:nvPr>
        </p:nvSpPr>
        <p:spPr/>
        <p:txBody>
          <a:bodyPr/>
          <a:lstStyle/>
          <a:p>
            <a:r>
              <a:rPr lang="en-US" dirty="0"/>
              <a:t>HTML5 Web Sockets can provide a </a:t>
            </a:r>
            <a:r>
              <a:rPr lang="en-US" b="1" dirty="0"/>
              <a:t>500:1</a:t>
            </a:r>
            <a:r>
              <a:rPr lang="en-US" dirty="0"/>
              <a:t> or—depending on the size of the HTTP headers—even a </a:t>
            </a:r>
            <a:r>
              <a:rPr lang="en-US" b="1" dirty="0"/>
              <a:t>1000:1</a:t>
            </a:r>
            <a:r>
              <a:rPr lang="en-US" dirty="0"/>
              <a:t> reduction in unnecessary HTTP header </a:t>
            </a:r>
            <a:r>
              <a:rPr lang="en-US" dirty="0" smtClean="0"/>
              <a:t>traffic</a:t>
            </a:r>
          </a:p>
          <a:p>
            <a:r>
              <a:rPr lang="en-US" b="1" dirty="0" smtClean="0"/>
              <a:t>3:1</a:t>
            </a:r>
            <a:r>
              <a:rPr lang="en-US" dirty="0" smtClean="0"/>
              <a:t> </a:t>
            </a:r>
            <a:r>
              <a:rPr lang="en-US" dirty="0"/>
              <a:t>reduction in </a:t>
            </a:r>
            <a:r>
              <a:rPr lang="en-US" dirty="0" smtClean="0"/>
              <a:t>latency.</a:t>
            </a:r>
          </a:p>
          <a:p>
            <a:endParaRPr lang="en-US" dirty="0"/>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spTree>
    <p:extLst>
      <p:ext uri="{BB962C8B-B14F-4D97-AF65-F5344CB8AC3E}">
        <p14:creationId xmlns:p14="http://schemas.microsoft.com/office/powerpoint/2010/main" val="4252439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rack.2.mshcdn.com/media/ZgkyMDEyLzEyLzAzL2U0L3NlZWhvd3lvdXJnLjlyMS5qcGcKcAl0aHVtYgk5NTB4NTM0IwplCWpwZw/8fec6ce4/e71/see-how-your-google-results-measure-up-with-google-grader-video--6b8bbb4b41.jpg"/>
          <p:cNvPicPr>
            <a:picLocks noChangeAspect="1" noChangeArrowheads="1"/>
          </p:cNvPicPr>
          <p:nvPr/>
        </p:nvPicPr>
        <p:blipFill>
          <a:blip r:embed="rId2" cstate="print"/>
          <a:srcRect/>
          <a:stretch>
            <a:fillRect/>
          </a:stretch>
        </p:blipFill>
        <p:spPr bwMode="auto">
          <a:xfrm>
            <a:off x="1143000" y="4953000"/>
            <a:ext cx="1981200" cy="1113571"/>
          </a:xfrm>
          <a:prstGeom prst="rect">
            <a:avLst/>
          </a:prstGeom>
          <a:noFill/>
        </p:spPr>
      </p:pic>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sp>
        <p:nvSpPr>
          <p:cNvPr id="6" name="Oval Callout 5"/>
          <p:cNvSpPr/>
          <p:nvPr/>
        </p:nvSpPr>
        <p:spPr>
          <a:xfrm>
            <a:off x="838200" y="1447800"/>
            <a:ext cx="7467600" cy="3505200"/>
          </a:xfrm>
          <a:prstGeom prst="wedgeEllipseCallout">
            <a:avLst>
              <a:gd name="adj1" fmla="val -32038"/>
              <a:gd name="adj2" fmla="val 571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“Reducing kilobytes of data to 2 bytes…and reducing latency from 150ms to 50ms is far more than marginal. In fact, these two factors alone are enough to make Web Sockets seriously interesting to Google.”</a:t>
            </a:r>
          </a:p>
          <a:p>
            <a:pPr algn="ctr"/>
            <a:endParaRPr lang="en-US" dirty="0"/>
          </a:p>
        </p:txBody>
      </p:sp>
    </p:spTree>
    <p:extLst>
      <p:ext uri="{BB962C8B-B14F-4D97-AF65-F5344CB8AC3E}">
        <p14:creationId xmlns:p14="http://schemas.microsoft.com/office/powerpoint/2010/main" val="6012121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Sockets</a:t>
            </a:r>
            <a:endParaRPr lang="en-US" dirty="0"/>
          </a:p>
        </p:txBody>
      </p:sp>
      <p:sp>
        <p:nvSpPr>
          <p:cNvPr id="3" name="Content Placeholder 2"/>
          <p:cNvSpPr>
            <a:spLocks noGrp="1"/>
          </p:cNvSpPr>
          <p:nvPr>
            <p:ph idx="1"/>
          </p:nvPr>
        </p:nvSpPr>
        <p:spPr/>
        <p:txBody>
          <a:bodyPr/>
          <a:lstStyle/>
          <a:p>
            <a:pPr marL="0" indent="0">
              <a:buNone/>
            </a:pPr>
            <a:r>
              <a:rPr lang="en-US" dirty="0"/>
              <a:t>The WebSocket specification defines an API establishing "socket" connections between a web browser and a server. In plain words: There is an persistent connection between the client and the server and both parties can start sending data at any time</a:t>
            </a:r>
            <a:r>
              <a:rPr lang="en-US" dirty="0" smtClean="0"/>
              <a:t>.</a:t>
            </a:r>
          </a:p>
          <a:p>
            <a:endParaRPr lang="en-US" dirty="0"/>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spTree>
    <p:extLst>
      <p:ext uri="{BB962C8B-B14F-4D97-AF65-F5344CB8AC3E}">
        <p14:creationId xmlns:p14="http://schemas.microsoft.com/office/powerpoint/2010/main" val="40855364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a connection</a:t>
            </a:r>
            <a:endParaRPr lang="en-US" dirty="0"/>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752600"/>
            <a:ext cx="7315200" cy="4430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40429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Handshake Request/Response</a:t>
            </a:r>
            <a:endParaRPr lang="en-US" dirty="0"/>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pic>
        <p:nvPicPr>
          <p:cNvPr id="53251" name="Picture 3"/>
          <p:cNvPicPr>
            <a:picLocks noChangeAspect="1" noChangeArrowheads="1"/>
          </p:cNvPicPr>
          <p:nvPr/>
        </p:nvPicPr>
        <p:blipFill>
          <a:blip r:embed="rId2" cstate="print"/>
          <a:srcRect/>
          <a:stretch>
            <a:fillRect/>
          </a:stretch>
        </p:blipFill>
        <p:spPr bwMode="auto">
          <a:xfrm>
            <a:off x="276225" y="2057400"/>
            <a:ext cx="8867775" cy="394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Establishing a connection</a:t>
            </a:r>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524000"/>
            <a:ext cx="7467600" cy="4492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59085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am I?</a:t>
            </a:r>
            <a:endParaRPr lang="en-US" dirty="0"/>
          </a:p>
        </p:txBody>
      </p:sp>
      <p:sp>
        <p:nvSpPr>
          <p:cNvPr id="3" name="Content Placeholder 2"/>
          <p:cNvSpPr>
            <a:spLocks noGrp="1"/>
          </p:cNvSpPr>
          <p:nvPr>
            <p:ph idx="1"/>
          </p:nvPr>
        </p:nvSpPr>
        <p:spPr/>
        <p:txBody>
          <a:bodyPr>
            <a:normAutofit/>
          </a:bodyPr>
          <a:lstStyle/>
          <a:p>
            <a:r>
              <a:rPr lang="en-US" sz="3600" dirty="0" smtClean="0"/>
              <a:t>A Java evangelist working on java since 2002</a:t>
            </a:r>
          </a:p>
          <a:p>
            <a:r>
              <a:rPr lang="en-US" sz="3600" dirty="0" smtClean="0"/>
              <a:t>Leading </a:t>
            </a:r>
            <a:r>
              <a:rPr lang="en-US" sz="3600" dirty="0" smtClean="0"/>
              <a:t>Pakistan JUG</a:t>
            </a:r>
            <a:endParaRPr lang="en-US" sz="3600" dirty="0" smtClean="0"/>
          </a:p>
          <a:p>
            <a:r>
              <a:rPr lang="en-US" sz="3600" dirty="0" smtClean="0"/>
              <a:t>Working in Primatics Financials</a:t>
            </a:r>
            <a:endParaRPr lang="en-US"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9"/>
          <p:cNvSpPr>
            <a:spLocks noGrp="1"/>
          </p:cNvSpPr>
          <p:nvPr>
            <p:ph type="title" idx="4294967295"/>
          </p:nvPr>
        </p:nvSpPr>
        <p:spPr>
          <a:xfrm>
            <a:off x="425059" y="463550"/>
            <a:ext cx="8229600" cy="1143000"/>
          </a:xfrm>
        </p:spPr>
        <p:txBody>
          <a:bodyPr anchor="t"/>
          <a:lstStyle/>
          <a:p>
            <a:pPr eaLnBrk="1" hangingPunct="1"/>
            <a:r>
              <a:rPr lang="en-US" altLang="en-US" dirty="0" smtClean="0"/>
              <a:t>WebSocket Lifecycle</a:t>
            </a:r>
          </a:p>
        </p:txBody>
      </p:sp>
      <p:sp>
        <p:nvSpPr>
          <p:cNvPr id="16387" name="Rectangle 9"/>
          <p:cNvSpPr>
            <a:spLocks/>
          </p:cNvSpPr>
          <p:nvPr/>
        </p:nvSpPr>
        <p:spPr bwMode="auto">
          <a:xfrm>
            <a:off x="7026275" y="1233488"/>
            <a:ext cx="1574800" cy="4779962"/>
          </a:xfrm>
          <a:prstGeom prst="rect">
            <a:avLst/>
          </a:prstGeom>
          <a:gradFill rotWithShape="0">
            <a:gsLst>
              <a:gs pos="0">
                <a:srgbClr val="5382A1"/>
              </a:gs>
              <a:gs pos="100000">
                <a:srgbClr val="355469"/>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40639" bIns="0" anchor="ctr"/>
          <a:lstStyle>
            <a:lvl1pPr marL="39688" defTabSz="228600" eaLnBrk="0" hangingPunct="0">
              <a:spcAft>
                <a:spcPts val="600"/>
              </a:spcAft>
              <a:buClr>
                <a:srgbClr val="FF0000"/>
              </a:buClr>
              <a:buSzPct val="85000"/>
              <a:buFont typeface="Wingdings" pitchFamily="2" charset="2"/>
              <a:buChar char="§"/>
              <a:defRPr sz="2000">
                <a:solidFill>
                  <a:schemeClr val="tx1"/>
                </a:solidFill>
                <a:latin typeface="Arial" pitchFamily="34" charset="0"/>
                <a:cs typeface="Arial" pitchFamily="34" charset="0"/>
              </a:defRPr>
            </a:lvl1pPr>
            <a:lvl2pPr marL="742950" indent="-28575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2pPr>
            <a:lvl3pPr marL="1143000" indent="-228600" defTabSz="228600" eaLnBrk="0" hangingPunct="0">
              <a:spcAft>
                <a:spcPts val="600"/>
              </a:spcAft>
              <a:buClr>
                <a:srgbClr val="FF0000"/>
              </a:buClr>
              <a:buSzPct val="85000"/>
              <a:buFont typeface="Wingdings" pitchFamily="2" charset="2"/>
              <a:buChar char="§"/>
              <a:defRPr>
                <a:solidFill>
                  <a:schemeClr val="tx1"/>
                </a:solidFill>
                <a:latin typeface="Arial" pitchFamily="34" charset="0"/>
                <a:cs typeface="Arial" pitchFamily="34" charset="0"/>
              </a:defRPr>
            </a:lvl3pPr>
            <a:lvl4pPr marL="1600200" indent="-22860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4pPr>
            <a:lvl5pPr marL="2057400" indent="-228600" eaLnBrk="0" hangingPunct="0">
              <a:spcAft>
                <a:spcPts val="600"/>
              </a:spcAft>
              <a:buClr>
                <a:srgbClr val="FF0000"/>
              </a:buClr>
              <a:buFont typeface="Arial" pitchFamily="34" charset="0"/>
              <a:buChar char="»"/>
              <a:defRPr sz="1400">
                <a:solidFill>
                  <a:schemeClr val="tx2"/>
                </a:solidFill>
                <a:latin typeface="Arial" pitchFamily="34" charset="0"/>
                <a:cs typeface="Arial" pitchFamily="34" charset="0"/>
              </a:defRPr>
            </a:lvl5pPr>
            <a:lvl6pPr marL="25146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6pPr>
            <a:lvl7pPr marL="29718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7pPr>
            <a:lvl8pPr marL="34290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8pPr>
            <a:lvl9pPr marL="38862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9pPr>
          </a:lstStyle>
          <a:p>
            <a:pPr algn="ctr" eaLnBrk="1" hangingPunct="1">
              <a:spcAft>
                <a:spcPct val="0"/>
              </a:spcAft>
              <a:buClrTx/>
              <a:buSzTx/>
              <a:buFontTx/>
              <a:buNone/>
            </a:pPr>
            <a:r>
              <a:rPr lang="en-US" altLang="en-US" sz="1800">
                <a:ea typeface="ＭＳ Ｐゴシック" pitchFamily="34" charset="-128"/>
              </a:rPr>
              <a:t>Server</a:t>
            </a:r>
          </a:p>
        </p:txBody>
      </p:sp>
      <p:sp>
        <p:nvSpPr>
          <p:cNvPr id="16388" name="Rectangle 10"/>
          <p:cNvSpPr>
            <a:spLocks/>
          </p:cNvSpPr>
          <p:nvPr/>
        </p:nvSpPr>
        <p:spPr bwMode="auto">
          <a:xfrm>
            <a:off x="727075" y="1230313"/>
            <a:ext cx="1574800" cy="4756150"/>
          </a:xfrm>
          <a:prstGeom prst="rect">
            <a:avLst/>
          </a:prstGeom>
          <a:gradFill rotWithShape="0">
            <a:gsLst>
              <a:gs pos="0">
                <a:srgbClr val="C8C8C8"/>
              </a:gs>
              <a:gs pos="100000">
                <a:srgbClr val="A3A3A3"/>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40639" bIns="0" anchor="ctr"/>
          <a:lstStyle>
            <a:lvl1pPr marL="39688" defTabSz="228600" eaLnBrk="0" hangingPunct="0">
              <a:spcAft>
                <a:spcPts val="600"/>
              </a:spcAft>
              <a:buClr>
                <a:srgbClr val="FF0000"/>
              </a:buClr>
              <a:buSzPct val="85000"/>
              <a:buFont typeface="Wingdings" pitchFamily="2" charset="2"/>
              <a:buChar char="§"/>
              <a:defRPr sz="2000">
                <a:solidFill>
                  <a:schemeClr val="tx1"/>
                </a:solidFill>
                <a:latin typeface="Arial" pitchFamily="34" charset="0"/>
                <a:cs typeface="Arial" pitchFamily="34" charset="0"/>
              </a:defRPr>
            </a:lvl1pPr>
            <a:lvl2pPr marL="742950" indent="-28575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2pPr>
            <a:lvl3pPr marL="1143000" indent="-228600" defTabSz="228600" eaLnBrk="0" hangingPunct="0">
              <a:spcAft>
                <a:spcPts val="600"/>
              </a:spcAft>
              <a:buClr>
                <a:srgbClr val="FF0000"/>
              </a:buClr>
              <a:buSzPct val="85000"/>
              <a:buFont typeface="Wingdings" pitchFamily="2" charset="2"/>
              <a:buChar char="§"/>
              <a:defRPr>
                <a:solidFill>
                  <a:schemeClr val="tx1"/>
                </a:solidFill>
                <a:latin typeface="Arial" pitchFamily="34" charset="0"/>
                <a:cs typeface="Arial" pitchFamily="34" charset="0"/>
              </a:defRPr>
            </a:lvl3pPr>
            <a:lvl4pPr marL="1600200" indent="-22860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4pPr>
            <a:lvl5pPr marL="2057400" indent="-228600" eaLnBrk="0" hangingPunct="0">
              <a:spcAft>
                <a:spcPts val="600"/>
              </a:spcAft>
              <a:buClr>
                <a:srgbClr val="FF0000"/>
              </a:buClr>
              <a:buFont typeface="Arial" pitchFamily="34" charset="0"/>
              <a:buChar char="»"/>
              <a:defRPr sz="1400">
                <a:solidFill>
                  <a:schemeClr val="tx2"/>
                </a:solidFill>
                <a:latin typeface="Arial" pitchFamily="34" charset="0"/>
                <a:cs typeface="Arial" pitchFamily="34" charset="0"/>
              </a:defRPr>
            </a:lvl5pPr>
            <a:lvl6pPr marL="25146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6pPr>
            <a:lvl7pPr marL="29718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7pPr>
            <a:lvl8pPr marL="34290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8pPr>
            <a:lvl9pPr marL="38862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9pPr>
          </a:lstStyle>
          <a:p>
            <a:pPr algn="ctr" eaLnBrk="1" hangingPunct="1">
              <a:spcAft>
                <a:spcPct val="0"/>
              </a:spcAft>
              <a:buClrTx/>
              <a:buSzTx/>
              <a:buFontTx/>
              <a:buNone/>
            </a:pPr>
            <a:r>
              <a:rPr lang="en-US" altLang="en-US" sz="1800">
                <a:ea typeface="ＭＳ Ｐゴシック" pitchFamily="34" charset="-128"/>
              </a:rPr>
              <a:t>Client</a:t>
            </a:r>
          </a:p>
        </p:txBody>
      </p:sp>
      <p:sp>
        <p:nvSpPr>
          <p:cNvPr id="23563" name="Line 11"/>
          <p:cNvSpPr>
            <a:spLocks noChangeShapeType="1"/>
          </p:cNvSpPr>
          <p:nvPr/>
        </p:nvSpPr>
        <p:spPr bwMode="auto">
          <a:xfrm flipH="1">
            <a:off x="2312988" y="1470025"/>
            <a:ext cx="4730750" cy="19050"/>
          </a:xfrm>
          <a:prstGeom prst="line">
            <a:avLst/>
          </a:prstGeom>
          <a:noFill/>
          <a:ln w="50800">
            <a:solidFill>
              <a:srgbClr val="7EA700"/>
            </a:solidFill>
            <a:round/>
            <a:headEnd type="oval" w="med" len="med"/>
            <a:tailEnd type="oval" w="med" len="med"/>
          </a:ln>
          <a:extLst>
            <a:ext uri="{909E8E84-426E-40DD-AFC4-6F175D3DCCD1}">
              <a14:hiddenFill xmlns:a14="http://schemas.microsoft.com/office/drawing/2010/main">
                <a:noFill/>
              </a14:hiddenFill>
            </a:ext>
          </a:extLst>
        </p:spPr>
        <p:txBody>
          <a:bodyPr lIns="0" tIns="0" rIns="0" bIns="0"/>
          <a:lstStyle/>
          <a:p>
            <a:endParaRPr lang="en-US"/>
          </a:p>
        </p:txBody>
      </p:sp>
      <p:sp>
        <p:nvSpPr>
          <p:cNvPr id="23564" name="Rectangle 12"/>
          <p:cNvSpPr>
            <a:spLocks/>
          </p:cNvSpPr>
          <p:nvPr/>
        </p:nvSpPr>
        <p:spPr bwMode="auto">
          <a:xfrm>
            <a:off x="2984500" y="1211262"/>
            <a:ext cx="3263900" cy="465138"/>
          </a:xfrm>
          <a:prstGeom prst="rect">
            <a:avLst/>
          </a:prstGeom>
          <a:gradFill rotWithShape="0">
            <a:gsLst>
              <a:gs pos="0">
                <a:srgbClr val="66CC66"/>
              </a:gs>
              <a:gs pos="100000">
                <a:srgbClr val="7EA7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defTabSz="228600" eaLnBrk="0" hangingPunct="0">
              <a:spcAft>
                <a:spcPts val="600"/>
              </a:spcAft>
              <a:buClr>
                <a:srgbClr val="FF0000"/>
              </a:buClr>
              <a:buSzPct val="85000"/>
              <a:buFont typeface="Wingdings" pitchFamily="2" charset="2"/>
              <a:buChar char="§"/>
              <a:defRPr sz="2000">
                <a:solidFill>
                  <a:schemeClr val="tx1"/>
                </a:solidFill>
                <a:latin typeface="Arial" pitchFamily="34" charset="0"/>
                <a:cs typeface="Arial" pitchFamily="34" charset="0"/>
              </a:defRPr>
            </a:lvl1pPr>
            <a:lvl2pPr marL="742950" indent="-28575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2pPr>
            <a:lvl3pPr marL="1143000" indent="-228600" defTabSz="228600" eaLnBrk="0" hangingPunct="0">
              <a:spcAft>
                <a:spcPts val="600"/>
              </a:spcAft>
              <a:buClr>
                <a:srgbClr val="FF0000"/>
              </a:buClr>
              <a:buSzPct val="85000"/>
              <a:buFont typeface="Wingdings" pitchFamily="2" charset="2"/>
              <a:buChar char="§"/>
              <a:defRPr>
                <a:solidFill>
                  <a:schemeClr val="tx1"/>
                </a:solidFill>
                <a:latin typeface="Arial" pitchFamily="34" charset="0"/>
                <a:cs typeface="Arial" pitchFamily="34" charset="0"/>
              </a:defRPr>
            </a:lvl3pPr>
            <a:lvl4pPr marL="1600200" indent="-22860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4pPr>
            <a:lvl5pPr marL="2057400" indent="-228600" eaLnBrk="0" hangingPunct="0">
              <a:spcAft>
                <a:spcPts val="600"/>
              </a:spcAft>
              <a:buClr>
                <a:srgbClr val="FF0000"/>
              </a:buClr>
              <a:buFont typeface="Arial" pitchFamily="34" charset="0"/>
              <a:buChar char="»"/>
              <a:defRPr sz="1400">
                <a:solidFill>
                  <a:schemeClr val="tx2"/>
                </a:solidFill>
                <a:latin typeface="Arial" pitchFamily="34" charset="0"/>
                <a:cs typeface="Arial" pitchFamily="34" charset="0"/>
              </a:defRPr>
            </a:lvl5pPr>
            <a:lvl6pPr marL="25146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6pPr>
            <a:lvl7pPr marL="29718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7pPr>
            <a:lvl8pPr marL="34290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8pPr>
            <a:lvl9pPr marL="38862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9pPr>
          </a:lstStyle>
          <a:p>
            <a:pPr algn="ctr" eaLnBrk="1" hangingPunct="1">
              <a:spcAft>
                <a:spcPct val="0"/>
              </a:spcAft>
              <a:buClrTx/>
              <a:buSzTx/>
              <a:buFontTx/>
              <a:buNone/>
            </a:pPr>
            <a:r>
              <a:rPr lang="en-US" altLang="en-US" sz="1800" dirty="0">
                <a:ea typeface="ＭＳ Ｐゴシック" pitchFamily="34" charset="-128"/>
              </a:rPr>
              <a:t>Connected !</a:t>
            </a:r>
          </a:p>
        </p:txBody>
      </p:sp>
      <p:sp>
        <p:nvSpPr>
          <p:cNvPr id="23565" name="Oval 13"/>
          <p:cNvSpPr>
            <a:spLocks/>
          </p:cNvSpPr>
          <p:nvPr/>
        </p:nvSpPr>
        <p:spPr bwMode="auto">
          <a:xfrm>
            <a:off x="2133600" y="1803400"/>
            <a:ext cx="1358900" cy="7112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40639" bIns="0" anchor="ctr"/>
          <a:lstStyle>
            <a:lvl1pPr marL="39688" defTabSz="228600" eaLnBrk="0" hangingPunct="0">
              <a:spcAft>
                <a:spcPts val="600"/>
              </a:spcAft>
              <a:buClr>
                <a:srgbClr val="FF0000"/>
              </a:buClr>
              <a:buSzPct val="85000"/>
              <a:buFont typeface="Wingdings" pitchFamily="2" charset="2"/>
              <a:buChar char="§"/>
              <a:defRPr sz="2000">
                <a:solidFill>
                  <a:schemeClr val="tx1"/>
                </a:solidFill>
                <a:latin typeface="Arial" pitchFamily="34" charset="0"/>
                <a:cs typeface="Arial" pitchFamily="34" charset="0"/>
              </a:defRPr>
            </a:lvl1pPr>
            <a:lvl2pPr marL="742950" indent="-28575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2pPr>
            <a:lvl3pPr marL="1143000" indent="-228600" defTabSz="228600" eaLnBrk="0" hangingPunct="0">
              <a:spcAft>
                <a:spcPts val="600"/>
              </a:spcAft>
              <a:buClr>
                <a:srgbClr val="FF0000"/>
              </a:buClr>
              <a:buSzPct val="85000"/>
              <a:buFont typeface="Wingdings" pitchFamily="2" charset="2"/>
              <a:buChar char="§"/>
              <a:defRPr>
                <a:solidFill>
                  <a:schemeClr val="tx1"/>
                </a:solidFill>
                <a:latin typeface="Arial" pitchFamily="34" charset="0"/>
                <a:cs typeface="Arial" pitchFamily="34" charset="0"/>
              </a:defRPr>
            </a:lvl3pPr>
            <a:lvl4pPr marL="1600200" indent="-22860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4pPr>
            <a:lvl5pPr marL="2057400" indent="-228600" eaLnBrk="0" hangingPunct="0">
              <a:spcAft>
                <a:spcPts val="600"/>
              </a:spcAft>
              <a:buClr>
                <a:srgbClr val="FF0000"/>
              </a:buClr>
              <a:buFont typeface="Arial" pitchFamily="34" charset="0"/>
              <a:buChar char="»"/>
              <a:defRPr sz="1400">
                <a:solidFill>
                  <a:schemeClr val="tx2"/>
                </a:solidFill>
                <a:latin typeface="Arial" pitchFamily="34" charset="0"/>
                <a:cs typeface="Arial" pitchFamily="34" charset="0"/>
              </a:defRPr>
            </a:lvl5pPr>
            <a:lvl6pPr marL="25146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6pPr>
            <a:lvl7pPr marL="29718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7pPr>
            <a:lvl8pPr marL="34290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8pPr>
            <a:lvl9pPr marL="38862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9pPr>
          </a:lstStyle>
          <a:p>
            <a:pPr algn="ctr" eaLnBrk="1" hangingPunct="1">
              <a:spcAft>
                <a:spcPct val="0"/>
              </a:spcAft>
              <a:buClrTx/>
              <a:buSzTx/>
              <a:buFontTx/>
              <a:buNone/>
            </a:pPr>
            <a:r>
              <a:rPr lang="en-US" altLang="en-US" sz="1600" dirty="0">
                <a:ea typeface="ＭＳ Ｐゴシック" pitchFamily="34" charset="-128"/>
              </a:rPr>
              <a:t>open</a:t>
            </a:r>
          </a:p>
        </p:txBody>
      </p:sp>
      <p:sp>
        <p:nvSpPr>
          <p:cNvPr id="23566" name="Oval 14"/>
          <p:cNvSpPr>
            <a:spLocks/>
          </p:cNvSpPr>
          <p:nvPr/>
        </p:nvSpPr>
        <p:spPr bwMode="auto">
          <a:xfrm>
            <a:off x="5829300" y="1803400"/>
            <a:ext cx="1358900" cy="7112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40639" bIns="0" anchor="ctr"/>
          <a:lstStyle>
            <a:lvl1pPr marL="39688" defTabSz="228600" eaLnBrk="0" hangingPunct="0">
              <a:spcAft>
                <a:spcPts val="600"/>
              </a:spcAft>
              <a:buClr>
                <a:srgbClr val="FF0000"/>
              </a:buClr>
              <a:buSzPct val="85000"/>
              <a:buFont typeface="Wingdings" pitchFamily="2" charset="2"/>
              <a:buChar char="§"/>
              <a:defRPr sz="2000">
                <a:solidFill>
                  <a:schemeClr val="tx1"/>
                </a:solidFill>
                <a:latin typeface="Arial" pitchFamily="34" charset="0"/>
                <a:cs typeface="Arial" pitchFamily="34" charset="0"/>
              </a:defRPr>
            </a:lvl1pPr>
            <a:lvl2pPr marL="742950" indent="-28575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2pPr>
            <a:lvl3pPr marL="1143000" indent="-228600" defTabSz="228600" eaLnBrk="0" hangingPunct="0">
              <a:spcAft>
                <a:spcPts val="600"/>
              </a:spcAft>
              <a:buClr>
                <a:srgbClr val="FF0000"/>
              </a:buClr>
              <a:buSzPct val="85000"/>
              <a:buFont typeface="Wingdings" pitchFamily="2" charset="2"/>
              <a:buChar char="§"/>
              <a:defRPr>
                <a:solidFill>
                  <a:schemeClr val="tx1"/>
                </a:solidFill>
                <a:latin typeface="Arial" pitchFamily="34" charset="0"/>
                <a:cs typeface="Arial" pitchFamily="34" charset="0"/>
              </a:defRPr>
            </a:lvl3pPr>
            <a:lvl4pPr marL="1600200" indent="-22860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4pPr>
            <a:lvl5pPr marL="2057400" indent="-228600" eaLnBrk="0" hangingPunct="0">
              <a:spcAft>
                <a:spcPts val="600"/>
              </a:spcAft>
              <a:buClr>
                <a:srgbClr val="FF0000"/>
              </a:buClr>
              <a:buFont typeface="Arial" pitchFamily="34" charset="0"/>
              <a:buChar char="»"/>
              <a:defRPr sz="1400">
                <a:solidFill>
                  <a:schemeClr val="tx2"/>
                </a:solidFill>
                <a:latin typeface="Arial" pitchFamily="34" charset="0"/>
                <a:cs typeface="Arial" pitchFamily="34" charset="0"/>
              </a:defRPr>
            </a:lvl5pPr>
            <a:lvl6pPr marL="25146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6pPr>
            <a:lvl7pPr marL="29718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7pPr>
            <a:lvl8pPr marL="34290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8pPr>
            <a:lvl9pPr marL="38862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9pPr>
          </a:lstStyle>
          <a:p>
            <a:pPr algn="ctr" eaLnBrk="1" hangingPunct="1">
              <a:spcAft>
                <a:spcPct val="0"/>
              </a:spcAft>
              <a:buClrTx/>
              <a:buSzTx/>
              <a:buFontTx/>
              <a:buNone/>
            </a:pPr>
            <a:r>
              <a:rPr lang="en-US" altLang="en-US" sz="1600">
                <a:ea typeface="ＭＳ Ｐゴシック" pitchFamily="34" charset="-128"/>
              </a:rPr>
              <a:t>open</a:t>
            </a:r>
          </a:p>
        </p:txBody>
      </p:sp>
      <p:sp>
        <p:nvSpPr>
          <p:cNvPr id="23567" name="Oval 15"/>
          <p:cNvSpPr>
            <a:spLocks/>
          </p:cNvSpPr>
          <p:nvPr/>
        </p:nvSpPr>
        <p:spPr bwMode="auto">
          <a:xfrm>
            <a:off x="2133600" y="4351338"/>
            <a:ext cx="1358900" cy="7112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40639" bIns="0" anchor="ctr"/>
          <a:lstStyle>
            <a:lvl1pPr marL="39688" defTabSz="228600" eaLnBrk="0" hangingPunct="0">
              <a:spcAft>
                <a:spcPts val="600"/>
              </a:spcAft>
              <a:buClr>
                <a:srgbClr val="FF0000"/>
              </a:buClr>
              <a:buSzPct val="85000"/>
              <a:buFont typeface="Wingdings" pitchFamily="2" charset="2"/>
              <a:buChar char="§"/>
              <a:defRPr sz="2000">
                <a:solidFill>
                  <a:schemeClr val="tx1"/>
                </a:solidFill>
                <a:latin typeface="Arial" pitchFamily="34" charset="0"/>
                <a:cs typeface="Arial" pitchFamily="34" charset="0"/>
              </a:defRPr>
            </a:lvl1pPr>
            <a:lvl2pPr marL="742950" indent="-28575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2pPr>
            <a:lvl3pPr marL="1143000" indent="-228600" defTabSz="228600" eaLnBrk="0" hangingPunct="0">
              <a:spcAft>
                <a:spcPts val="600"/>
              </a:spcAft>
              <a:buClr>
                <a:srgbClr val="FF0000"/>
              </a:buClr>
              <a:buSzPct val="85000"/>
              <a:buFont typeface="Wingdings" pitchFamily="2" charset="2"/>
              <a:buChar char="§"/>
              <a:defRPr>
                <a:solidFill>
                  <a:schemeClr val="tx1"/>
                </a:solidFill>
                <a:latin typeface="Arial" pitchFamily="34" charset="0"/>
                <a:cs typeface="Arial" pitchFamily="34" charset="0"/>
              </a:defRPr>
            </a:lvl3pPr>
            <a:lvl4pPr marL="1600200" indent="-22860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4pPr>
            <a:lvl5pPr marL="2057400" indent="-228600" eaLnBrk="0" hangingPunct="0">
              <a:spcAft>
                <a:spcPts val="600"/>
              </a:spcAft>
              <a:buClr>
                <a:srgbClr val="FF0000"/>
              </a:buClr>
              <a:buFont typeface="Arial" pitchFamily="34" charset="0"/>
              <a:buChar char="»"/>
              <a:defRPr sz="1400">
                <a:solidFill>
                  <a:schemeClr val="tx2"/>
                </a:solidFill>
                <a:latin typeface="Arial" pitchFamily="34" charset="0"/>
                <a:cs typeface="Arial" pitchFamily="34" charset="0"/>
              </a:defRPr>
            </a:lvl5pPr>
            <a:lvl6pPr marL="25146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6pPr>
            <a:lvl7pPr marL="29718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7pPr>
            <a:lvl8pPr marL="34290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8pPr>
            <a:lvl9pPr marL="38862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9pPr>
          </a:lstStyle>
          <a:p>
            <a:pPr algn="ctr" eaLnBrk="1" hangingPunct="1">
              <a:spcAft>
                <a:spcPct val="0"/>
              </a:spcAft>
              <a:buClrTx/>
              <a:buSzTx/>
              <a:buFontTx/>
              <a:buNone/>
            </a:pPr>
            <a:r>
              <a:rPr lang="en-US" altLang="en-US" sz="1600">
                <a:ea typeface="ＭＳ Ｐゴシック" pitchFamily="34" charset="-128"/>
              </a:rPr>
              <a:t>close</a:t>
            </a:r>
          </a:p>
        </p:txBody>
      </p:sp>
      <p:sp>
        <p:nvSpPr>
          <p:cNvPr id="23568" name="Oval 16"/>
          <p:cNvSpPr>
            <a:spLocks/>
          </p:cNvSpPr>
          <p:nvPr/>
        </p:nvSpPr>
        <p:spPr bwMode="auto">
          <a:xfrm>
            <a:off x="2006600" y="3081338"/>
            <a:ext cx="1358900" cy="7112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40639" bIns="0" anchor="ctr"/>
          <a:lstStyle>
            <a:lvl1pPr marL="39688" defTabSz="228600" eaLnBrk="0" hangingPunct="0">
              <a:spcAft>
                <a:spcPts val="600"/>
              </a:spcAft>
              <a:buClr>
                <a:srgbClr val="FF0000"/>
              </a:buClr>
              <a:buSzPct val="85000"/>
              <a:buFont typeface="Wingdings" pitchFamily="2" charset="2"/>
              <a:buChar char="§"/>
              <a:defRPr sz="2000">
                <a:solidFill>
                  <a:schemeClr val="tx1"/>
                </a:solidFill>
                <a:latin typeface="Arial" pitchFamily="34" charset="0"/>
                <a:cs typeface="Arial" pitchFamily="34" charset="0"/>
              </a:defRPr>
            </a:lvl1pPr>
            <a:lvl2pPr marL="742950" indent="-28575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2pPr>
            <a:lvl3pPr marL="1143000" indent="-228600" defTabSz="228600" eaLnBrk="0" hangingPunct="0">
              <a:spcAft>
                <a:spcPts val="600"/>
              </a:spcAft>
              <a:buClr>
                <a:srgbClr val="FF0000"/>
              </a:buClr>
              <a:buSzPct val="85000"/>
              <a:buFont typeface="Wingdings" pitchFamily="2" charset="2"/>
              <a:buChar char="§"/>
              <a:defRPr>
                <a:solidFill>
                  <a:schemeClr val="tx1"/>
                </a:solidFill>
                <a:latin typeface="Arial" pitchFamily="34" charset="0"/>
                <a:cs typeface="Arial" pitchFamily="34" charset="0"/>
              </a:defRPr>
            </a:lvl3pPr>
            <a:lvl4pPr marL="1600200" indent="-22860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4pPr>
            <a:lvl5pPr marL="2057400" indent="-228600" eaLnBrk="0" hangingPunct="0">
              <a:spcAft>
                <a:spcPts val="600"/>
              </a:spcAft>
              <a:buClr>
                <a:srgbClr val="FF0000"/>
              </a:buClr>
              <a:buFont typeface="Arial" pitchFamily="34" charset="0"/>
              <a:buChar char="»"/>
              <a:defRPr sz="1400">
                <a:solidFill>
                  <a:schemeClr val="tx2"/>
                </a:solidFill>
                <a:latin typeface="Arial" pitchFamily="34" charset="0"/>
                <a:cs typeface="Arial" pitchFamily="34" charset="0"/>
              </a:defRPr>
            </a:lvl5pPr>
            <a:lvl6pPr marL="25146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6pPr>
            <a:lvl7pPr marL="29718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7pPr>
            <a:lvl8pPr marL="34290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8pPr>
            <a:lvl9pPr marL="38862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9pPr>
          </a:lstStyle>
          <a:p>
            <a:pPr algn="ctr" eaLnBrk="1" hangingPunct="1">
              <a:spcAft>
                <a:spcPct val="0"/>
              </a:spcAft>
              <a:buClrTx/>
              <a:buSzTx/>
              <a:buFontTx/>
              <a:buNone/>
            </a:pPr>
            <a:r>
              <a:rPr lang="en-US" altLang="en-US" sz="1600">
                <a:ea typeface="ＭＳ Ｐゴシック" pitchFamily="34" charset="-128"/>
              </a:rPr>
              <a:t>message</a:t>
            </a:r>
          </a:p>
        </p:txBody>
      </p:sp>
      <p:sp>
        <p:nvSpPr>
          <p:cNvPr id="23569" name="Oval 17"/>
          <p:cNvSpPr>
            <a:spLocks/>
          </p:cNvSpPr>
          <p:nvPr/>
        </p:nvSpPr>
        <p:spPr bwMode="auto">
          <a:xfrm>
            <a:off x="5829300" y="3556000"/>
            <a:ext cx="1358900" cy="7112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40639" bIns="0" anchor="ctr"/>
          <a:lstStyle>
            <a:lvl1pPr marL="39688" defTabSz="228600" eaLnBrk="0" hangingPunct="0">
              <a:spcAft>
                <a:spcPts val="600"/>
              </a:spcAft>
              <a:buClr>
                <a:srgbClr val="FF0000"/>
              </a:buClr>
              <a:buSzPct val="85000"/>
              <a:buFont typeface="Wingdings" pitchFamily="2" charset="2"/>
              <a:buChar char="§"/>
              <a:defRPr sz="2000">
                <a:solidFill>
                  <a:schemeClr val="tx1"/>
                </a:solidFill>
                <a:latin typeface="Arial" pitchFamily="34" charset="0"/>
                <a:cs typeface="Arial" pitchFamily="34" charset="0"/>
              </a:defRPr>
            </a:lvl1pPr>
            <a:lvl2pPr marL="742950" indent="-28575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2pPr>
            <a:lvl3pPr marL="1143000" indent="-228600" defTabSz="228600" eaLnBrk="0" hangingPunct="0">
              <a:spcAft>
                <a:spcPts val="600"/>
              </a:spcAft>
              <a:buClr>
                <a:srgbClr val="FF0000"/>
              </a:buClr>
              <a:buSzPct val="85000"/>
              <a:buFont typeface="Wingdings" pitchFamily="2" charset="2"/>
              <a:buChar char="§"/>
              <a:defRPr>
                <a:solidFill>
                  <a:schemeClr val="tx1"/>
                </a:solidFill>
                <a:latin typeface="Arial" pitchFamily="34" charset="0"/>
                <a:cs typeface="Arial" pitchFamily="34" charset="0"/>
              </a:defRPr>
            </a:lvl3pPr>
            <a:lvl4pPr marL="1600200" indent="-22860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4pPr>
            <a:lvl5pPr marL="2057400" indent="-228600" eaLnBrk="0" hangingPunct="0">
              <a:spcAft>
                <a:spcPts val="600"/>
              </a:spcAft>
              <a:buClr>
                <a:srgbClr val="FF0000"/>
              </a:buClr>
              <a:buFont typeface="Arial" pitchFamily="34" charset="0"/>
              <a:buChar char="»"/>
              <a:defRPr sz="1400">
                <a:solidFill>
                  <a:schemeClr val="tx2"/>
                </a:solidFill>
                <a:latin typeface="Arial" pitchFamily="34" charset="0"/>
                <a:cs typeface="Arial" pitchFamily="34" charset="0"/>
              </a:defRPr>
            </a:lvl5pPr>
            <a:lvl6pPr marL="25146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6pPr>
            <a:lvl7pPr marL="29718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7pPr>
            <a:lvl8pPr marL="34290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8pPr>
            <a:lvl9pPr marL="38862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9pPr>
          </a:lstStyle>
          <a:p>
            <a:pPr algn="ctr" eaLnBrk="1" hangingPunct="1">
              <a:spcAft>
                <a:spcPct val="0"/>
              </a:spcAft>
              <a:buClrTx/>
              <a:buSzTx/>
              <a:buFontTx/>
              <a:buNone/>
            </a:pPr>
            <a:r>
              <a:rPr lang="en-US" altLang="en-US" sz="1600">
                <a:ea typeface="ＭＳ Ｐゴシック" pitchFamily="34" charset="-128"/>
              </a:rPr>
              <a:t>message</a:t>
            </a:r>
          </a:p>
        </p:txBody>
      </p:sp>
      <p:sp>
        <p:nvSpPr>
          <p:cNvPr id="23570" name="Oval 18"/>
          <p:cNvSpPr>
            <a:spLocks/>
          </p:cNvSpPr>
          <p:nvPr/>
        </p:nvSpPr>
        <p:spPr bwMode="auto">
          <a:xfrm>
            <a:off x="2552700" y="2913063"/>
            <a:ext cx="1358900" cy="7112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40639" bIns="0" anchor="ctr"/>
          <a:lstStyle>
            <a:lvl1pPr marL="39688" defTabSz="228600" eaLnBrk="0" hangingPunct="0">
              <a:spcAft>
                <a:spcPts val="600"/>
              </a:spcAft>
              <a:buClr>
                <a:srgbClr val="FF0000"/>
              </a:buClr>
              <a:buSzPct val="85000"/>
              <a:buFont typeface="Wingdings" pitchFamily="2" charset="2"/>
              <a:buChar char="§"/>
              <a:defRPr sz="2000">
                <a:solidFill>
                  <a:schemeClr val="tx1"/>
                </a:solidFill>
                <a:latin typeface="Arial" pitchFamily="34" charset="0"/>
                <a:cs typeface="Arial" pitchFamily="34" charset="0"/>
              </a:defRPr>
            </a:lvl1pPr>
            <a:lvl2pPr marL="742950" indent="-28575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2pPr>
            <a:lvl3pPr marL="1143000" indent="-228600" defTabSz="228600" eaLnBrk="0" hangingPunct="0">
              <a:spcAft>
                <a:spcPts val="600"/>
              </a:spcAft>
              <a:buClr>
                <a:srgbClr val="FF0000"/>
              </a:buClr>
              <a:buSzPct val="85000"/>
              <a:buFont typeface="Wingdings" pitchFamily="2" charset="2"/>
              <a:buChar char="§"/>
              <a:defRPr>
                <a:solidFill>
                  <a:schemeClr val="tx1"/>
                </a:solidFill>
                <a:latin typeface="Arial" pitchFamily="34" charset="0"/>
                <a:cs typeface="Arial" pitchFamily="34" charset="0"/>
              </a:defRPr>
            </a:lvl3pPr>
            <a:lvl4pPr marL="1600200" indent="-22860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4pPr>
            <a:lvl5pPr marL="2057400" indent="-228600" eaLnBrk="0" hangingPunct="0">
              <a:spcAft>
                <a:spcPts val="600"/>
              </a:spcAft>
              <a:buClr>
                <a:srgbClr val="FF0000"/>
              </a:buClr>
              <a:buFont typeface="Arial" pitchFamily="34" charset="0"/>
              <a:buChar char="»"/>
              <a:defRPr sz="1400">
                <a:solidFill>
                  <a:schemeClr val="tx2"/>
                </a:solidFill>
                <a:latin typeface="Arial" pitchFamily="34" charset="0"/>
                <a:cs typeface="Arial" pitchFamily="34" charset="0"/>
              </a:defRPr>
            </a:lvl5pPr>
            <a:lvl6pPr marL="25146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6pPr>
            <a:lvl7pPr marL="29718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7pPr>
            <a:lvl8pPr marL="34290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8pPr>
            <a:lvl9pPr marL="38862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9pPr>
          </a:lstStyle>
          <a:p>
            <a:pPr algn="ctr" eaLnBrk="1" hangingPunct="1">
              <a:spcAft>
                <a:spcPct val="0"/>
              </a:spcAft>
              <a:buClrTx/>
              <a:buSzTx/>
              <a:buFontTx/>
              <a:buNone/>
            </a:pPr>
            <a:r>
              <a:rPr lang="en-US" altLang="en-US" sz="1600">
                <a:ea typeface="ＭＳ Ｐゴシック" pitchFamily="34" charset="-128"/>
              </a:rPr>
              <a:t>error</a:t>
            </a:r>
          </a:p>
        </p:txBody>
      </p:sp>
      <p:sp>
        <p:nvSpPr>
          <p:cNvPr id="23571" name="Oval 19"/>
          <p:cNvSpPr>
            <a:spLocks/>
          </p:cNvSpPr>
          <p:nvPr/>
        </p:nvSpPr>
        <p:spPr bwMode="auto">
          <a:xfrm>
            <a:off x="2006600" y="2573338"/>
            <a:ext cx="1358900" cy="7112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40639" bIns="0" anchor="ctr"/>
          <a:lstStyle>
            <a:lvl1pPr marL="39688" defTabSz="228600" eaLnBrk="0" hangingPunct="0">
              <a:spcAft>
                <a:spcPts val="600"/>
              </a:spcAft>
              <a:buClr>
                <a:srgbClr val="FF0000"/>
              </a:buClr>
              <a:buSzPct val="85000"/>
              <a:buFont typeface="Wingdings" pitchFamily="2" charset="2"/>
              <a:buChar char="§"/>
              <a:defRPr sz="2000">
                <a:solidFill>
                  <a:schemeClr val="tx1"/>
                </a:solidFill>
                <a:latin typeface="Arial" pitchFamily="34" charset="0"/>
                <a:cs typeface="Arial" pitchFamily="34" charset="0"/>
              </a:defRPr>
            </a:lvl1pPr>
            <a:lvl2pPr marL="742950" indent="-28575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2pPr>
            <a:lvl3pPr marL="1143000" indent="-228600" defTabSz="228600" eaLnBrk="0" hangingPunct="0">
              <a:spcAft>
                <a:spcPts val="600"/>
              </a:spcAft>
              <a:buClr>
                <a:srgbClr val="FF0000"/>
              </a:buClr>
              <a:buSzPct val="85000"/>
              <a:buFont typeface="Wingdings" pitchFamily="2" charset="2"/>
              <a:buChar char="§"/>
              <a:defRPr>
                <a:solidFill>
                  <a:schemeClr val="tx1"/>
                </a:solidFill>
                <a:latin typeface="Arial" pitchFamily="34" charset="0"/>
                <a:cs typeface="Arial" pitchFamily="34" charset="0"/>
              </a:defRPr>
            </a:lvl3pPr>
            <a:lvl4pPr marL="1600200" indent="-22860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4pPr>
            <a:lvl5pPr marL="2057400" indent="-228600" eaLnBrk="0" hangingPunct="0">
              <a:spcAft>
                <a:spcPts val="600"/>
              </a:spcAft>
              <a:buClr>
                <a:srgbClr val="FF0000"/>
              </a:buClr>
              <a:buFont typeface="Arial" pitchFamily="34" charset="0"/>
              <a:buChar char="»"/>
              <a:defRPr sz="1400">
                <a:solidFill>
                  <a:schemeClr val="tx2"/>
                </a:solidFill>
                <a:latin typeface="Arial" pitchFamily="34" charset="0"/>
                <a:cs typeface="Arial" pitchFamily="34" charset="0"/>
              </a:defRPr>
            </a:lvl5pPr>
            <a:lvl6pPr marL="25146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6pPr>
            <a:lvl7pPr marL="29718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7pPr>
            <a:lvl8pPr marL="34290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8pPr>
            <a:lvl9pPr marL="38862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9pPr>
          </a:lstStyle>
          <a:p>
            <a:pPr algn="ctr" eaLnBrk="1" hangingPunct="1">
              <a:spcAft>
                <a:spcPct val="0"/>
              </a:spcAft>
              <a:buClrTx/>
              <a:buSzTx/>
              <a:buFontTx/>
              <a:buNone/>
            </a:pPr>
            <a:r>
              <a:rPr lang="en-US" altLang="en-US" sz="1600">
                <a:ea typeface="ＭＳ Ｐゴシック" pitchFamily="34" charset="-128"/>
              </a:rPr>
              <a:t>message</a:t>
            </a:r>
          </a:p>
        </p:txBody>
      </p:sp>
      <p:sp>
        <p:nvSpPr>
          <p:cNvPr id="23572" name="Oval 20"/>
          <p:cNvSpPr>
            <a:spLocks/>
          </p:cNvSpPr>
          <p:nvPr/>
        </p:nvSpPr>
        <p:spPr bwMode="auto">
          <a:xfrm>
            <a:off x="5956300" y="2760663"/>
            <a:ext cx="1358900" cy="711200"/>
          </a:xfrm>
          <a:prstGeom prst="ellipse">
            <a:avLst/>
          </a:prstGeom>
          <a:gradFill rotWithShape="0">
            <a:gsLst>
              <a:gs pos="0">
                <a:srgbClr val="FF8000"/>
              </a:gs>
              <a:gs pos="100000">
                <a:srgbClr val="FFFF66"/>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lIns="0" tIns="0" rIns="40639" bIns="0" anchor="ctr"/>
          <a:lstStyle>
            <a:lvl1pPr marL="39688" defTabSz="228600" eaLnBrk="0" hangingPunct="0">
              <a:spcAft>
                <a:spcPts val="600"/>
              </a:spcAft>
              <a:buClr>
                <a:srgbClr val="FF0000"/>
              </a:buClr>
              <a:buSzPct val="85000"/>
              <a:buFont typeface="Wingdings" pitchFamily="2" charset="2"/>
              <a:buChar char="§"/>
              <a:defRPr sz="2000">
                <a:solidFill>
                  <a:schemeClr val="tx1"/>
                </a:solidFill>
                <a:latin typeface="Arial" pitchFamily="34" charset="0"/>
                <a:cs typeface="Arial" pitchFamily="34" charset="0"/>
              </a:defRPr>
            </a:lvl1pPr>
            <a:lvl2pPr marL="742950" indent="-28575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2pPr>
            <a:lvl3pPr marL="1143000" indent="-228600" defTabSz="228600" eaLnBrk="0" hangingPunct="0">
              <a:spcAft>
                <a:spcPts val="600"/>
              </a:spcAft>
              <a:buClr>
                <a:srgbClr val="FF0000"/>
              </a:buClr>
              <a:buSzPct val="85000"/>
              <a:buFont typeface="Wingdings" pitchFamily="2" charset="2"/>
              <a:buChar char="§"/>
              <a:defRPr>
                <a:solidFill>
                  <a:schemeClr val="tx1"/>
                </a:solidFill>
                <a:latin typeface="Arial" pitchFamily="34" charset="0"/>
                <a:cs typeface="Arial" pitchFamily="34" charset="0"/>
              </a:defRPr>
            </a:lvl3pPr>
            <a:lvl4pPr marL="1600200" indent="-22860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4pPr>
            <a:lvl5pPr marL="2057400" indent="-228600" eaLnBrk="0" hangingPunct="0">
              <a:spcAft>
                <a:spcPts val="600"/>
              </a:spcAft>
              <a:buClr>
                <a:srgbClr val="FF0000"/>
              </a:buClr>
              <a:buFont typeface="Arial" pitchFamily="34" charset="0"/>
              <a:buChar char="»"/>
              <a:defRPr sz="1400">
                <a:solidFill>
                  <a:schemeClr val="tx2"/>
                </a:solidFill>
                <a:latin typeface="Arial" pitchFamily="34" charset="0"/>
                <a:cs typeface="Arial" pitchFamily="34" charset="0"/>
              </a:defRPr>
            </a:lvl5pPr>
            <a:lvl6pPr marL="25146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6pPr>
            <a:lvl7pPr marL="29718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7pPr>
            <a:lvl8pPr marL="34290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8pPr>
            <a:lvl9pPr marL="38862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9pPr>
          </a:lstStyle>
          <a:p>
            <a:pPr algn="ctr" eaLnBrk="1" hangingPunct="1">
              <a:spcAft>
                <a:spcPct val="0"/>
              </a:spcAft>
              <a:buClrTx/>
              <a:buSzTx/>
              <a:buFontTx/>
              <a:buNone/>
            </a:pPr>
            <a:r>
              <a:rPr lang="en-US" altLang="en-US" sz="1600">
                <a:ea typeface="ＭＳ Ｐゴシック" pitchFamily="34" charset="-128"/>
              </a:rPr>
              <a:t>message</a:t>
            </a:r>
          </a:p>
        </p:txBody>
      </p:sp>
      <p:sp>
        <p:nvSpPr>
          <p:cNvPr id="23574" name="Line 22"/>
          <p:cNvSpPr>
            <a:spLocks noChangeShapeType="1"/>
          </p:cNvSpPr>
          <p:nvPr/>
        </p:nvSpPr>
        <p:spPr bwMode="auto">
          <a:xfrm flipH="1">
            <a:off x="2641600" y="5595938"/>
            <a:ext cx="4000500" cy="0"/>
          </a:xfrm>
          <a:prstGeom prst="line">
            <a:avLst/>
          </a:prstGeom>
          <a:noFill/>
          <a:ln w="50800">
            <a:solidFill>
              <a:srgbClr val="990000"/>
            </a:solidFill>
            <a:round/>
            <a:headEnd type="triangle" w="med" len="sm"/>
            <a:tailEnd type="triangle" w="med" len="sm"/>
          </a:ln>
          <a:extLst>
            <a:ext uri="{909E8E84-426E-40DD-AFC4-6F175D3DCCD1}">
              <a14:hiddenFill xmlns:a14="http://schemas.microsoft.com/office/drawing/2010/main">
                <a:noFill/>
              </a14:hiddenFill>
            </a:ext>
          </a:extLst>
        </p:spPr>
        <p:txBody>
          <a:bodyPr lIns="0" tIns="0" rIns="0" bIns="0"/>
          <a:lstStyle/>
          <a:p>
            <a:endParaRPr lang="en-US"/>
          </a:p>
        </p:txBody>
      </p:sp>
      <p:sp>
        <p:nvSpPr>
          <p:cNvPr id="23575" name="Rectangle 23"/>
          <p:cNvSpPr>
            <a:spLocks/>
          </p:cNvSpPr>
          <p:nvPr/>
        </p:nvSpPr>
        <p:spPr bwMode="auto">
          <a:xfrm>
            <a:off x="2984500" y="5384800"/>
            <a:ext cx="3263900" cy="465138"/>
          </a:xfrm>
          <a:prstGeom prst="rect">
            <a:avLst/>
          </a:prstGeom>
          <a:gradFill rotWithShape="0">
            <a:gsLst>
              <a:gs pos="0">
                <a:srgbClr val="FF0000"/>
              </a:gs>
              <a:gs pos="100000">
                <a:srgbClr val="9900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defTabSz="228600" eaLnBrk="0" hangingPunct="0">
              <a:spcAft>
                <a:spcPts val="600"/>
              </a:spcAft>
              <a:buClr>
                <a:srgbClr val="FF0000"/>
              </a:buClr>
              <a:buSzPct val="85000"/>
              <a:buFont typeface="Wingdings" pitchFamily="2" charset="2"/>
              <a:buChar char="§"/>
              <a:defRPr sz="2000">
                <a:solidFill>
                  <a:schemeClr val="tx1"/>
                </a:solidFill>
                <a:latin typeface="Arial" pitchFamily="34" charset="0"/>
                <a:cs typeface="Arial" pitchFamily="34" charset="0"/>
              </a:defRPr>
            </a:lvl1pPr>
            <a:lvl2pPr marL="742950" indent="-28575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2pPr>
            <a:lvl3pPr marL="1143000" indent="-228600" defTabSz="228600" eaLnBrk="0" hangingPunct="0">
              <a:spcAft>
                <a:spcPts val="600"/>
              </a:spcAft>
              <a:buClr>
                <a:srgbClr val="FF0000"/>
              </a:buClr>
              <a:buSzPct val="85000"/>
              <a:buFont typeface="Wingdings" pitchFamily="2" charset="2"/>
              <a:buChar char="§"/>
              <a:defRPr>
                <a:solidFill>
                  <a:schemeClr val="tx1"/>
                </a:solidFill>
                <a:latin typeface="Arial" pitchFamily="34" charset="0"/>
                <a:cs typeface="Arial" pitchFamily="34" charset="0"/>
              </a:defRPr>
            </a:lvl3pPr>
            <a:lvl4pPr marL="1600200" indent="-22860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4pPr>
            <a:lvl5pPr marL="2057400" indent="-228600" eaLnBrk="0" hangingPunct="0">
              <a:spcAft>
                <a:spcPts val="600"/>
              </a:spcAft>
              <a:buClr>
                <a:srgbClr val="FF0000"/>
              </a:buClr>
              <a:buFont typeface="Arial" pitchFamily="34" charset="0"/>
              <a:buChar char="»"/>
              <a:defRPr sz="1400">
                <a:solidFill>
                  <a:schemeClr val="tx2"/>
                </a:solidFill>
                <a:latin typeface="Arial" pitchFamily="34" charset="0"/>
                <a:cs typeface="Arial" pitchFamily="34" charset="0"/>
              </a:defRPr>
            </a:lvl5pPr>
            <a:lvl6pPr marL="25146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6pPr>
            <a:lvl7pPr marL="29718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7pPr>
            <a:lvl8pPr marL="34290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8pPr>
            <a:lvl9pPr marL="38862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9pPr>
          </a:lstStyle>
          <a:p>
            <a:pPr algn="ctr" eaLnBrk="1" hangingPunct="1">
              <a:spcAft>
                <a:spcPct val="0"/>
              </a:spcAft>
              <a:buClrTx/>
              <a:buSzTx/>
              <a:buFontTx/>
              <a:buNone/>
            </a:pPr>
            <a:r>
              <a:rPr lang="en-US" altLang="en-US" sz="1800">
                <a:ea typeface="ＭＳ Ｐゴシック" pitchFamily="34" charset="-128"/>
              </a:rPr>
              <a:t>Disconnected</a:t>
            </a:r>
          </a:p>
        </p:txBody>
      </p:sp>
    </p:spTree>
    <p:extLst>
      <p:ext uri="{BB962C8B-B14F-4D97-AF65-F5344CB8AC3E}">
        <p14:creationId xmlns:p14="http://schemas.microsoft.com/office/powerpoint/2010/main" val="3927879682"/>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8" presetClass="entr" presetSubtype="0" fill="hold" grpId="0" nodeType="clickEffect">
                                  <p:stCondLst>
                                    <p:cond delay="0"/>
                                  </p:stCondLst>
                                  <p:childTnLst>
                                    <p:set>
                                      <p:cBhvr>
                                        <p:cTn id="6" dur="1" fill="hold">
                                          <p:stCondLst>
                                            <p:cond delay="499"/>
                                          </p:stCondLst>
                                        </p:cTn>
                                        <p:tgtEl>
                                          <p:spTgt spid="23565"/>
                                        </p:tgtEl>
                                        <p:attrNameLst>
                                          <p:attrName>style.visibility</p:attrName>
                                        </p:attrNameLst>
                                      </p:cBhvr>
                                      <p:to>
                                        <p:strVal val="visible"/>
                                      </p:to>
                                    </p:set>
                                  </p:childTnLst>
                                </p:cTn>
                              </p:par>
                            </p:childTnLst>
                          </p:cTn>
                        </p:par>
                        <p:par>
                          <p:cTn id="7" fill="hold" nodeType="afterGroup">
                            <p:stCondLst>
                              <p:cond delay="500"/>
                            </p:stCondLst>
                            <p:childTnLst>
                              <p:par>
                                <p:cTn id="8" presetID="168" presetClass="entr" presetSubtype="0" fill="hold" grpId="0" nodeType="afterEffect">
                                  <p:stCondLst>
                                    <p:cond delay="0"/>
                                  </p:stCondLst>
                                  <p:childTnLst>
                                    <p:set>
                                      <p:cBhvr>
                                        <p:cTn id="9" dur="1" fill="hold">
                                          <p:stCondLst>
                                            <p:cond delay="499"/>
                                          </p:stCondLst>
                                        </p:cTn>
                                        <p:tgtEl>
                                          <p:spTgt spid="2356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68" presetClass="entr" presetSubtype="0" fill="hold" grpId="0" nodeType="clickEffect">
                                  <p:stCondLst>
                                    <p:cond delay="0"/>
                                  </p:stCondLst>
                                  <p:childTnLst>
                                    <p:set>
                                      <p:cBhvr>
                                        <p:cTn id="13" dur="1" fill="hold">
                                          <p:stCondLst>
                                            <p:cond delay="499"/>
                                          </p:stCondLst>
                                        </p:cTn>
                                        <p:tgtEl>
                                          <p:spTgt spid="23568"/>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68" presetClass="entr" presetSubtype="0" fill="hold" grpId="0" nodeType="clickEffect">
                                  <p:stCondLst>
                                    <p:cond delay="0"/>
                                  </p:stCondLst>
                                  <p:childTnLst>
                                    <p:set>
                                      <p:cBhvr>
                                        <p:cTn id="17" dur="1" fill="hold">
                                          <p:stCondLst>
                                            <p:cond delay="499"/>
                                          </p:stCondLst>
                                        </p:cTn>
                                        <p:tgtEl>
                                          <p:spTgt spid="23570"/>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68" presetClass="entr" presetSubtype="0" fill="hold" grpId="0" nodeType="clickEffect">
                                  <p:stCondLst>
                                    <p:cond delay="0"/>
                                  </p:stCondLst>
                                  <p:childTnLst>
                                    <p:set>
                                      <p:cBhvr>
                                        <p:cTn id="21" dur="1" fill="hold">
                                          <p:stCondLst>
                                            <p:cond delay="499"/>
                                          </p:stCondLst>
                                        </p:cTn>
                                        <p:tgtEl>
                                          <p:spTgt spid="23571"/>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68" presetClass="entr" presetSubtype="0" fill="hold" grpId="0" nodeType="clickEffect">
                                  <p:stCondLst>
                                    <p:cond delay="0"/>
                                  </p:stCondLst>
                                  <p:childTnLst>
                                    <p:set>
                                      <p:cBhvr>
                                        <p:cTn id="25" dur="1" fill="hold">
                                          <p:stCondLst>
                                            <p:cond delay="499"/>
                                          </p:stCondLst>
                                        </p:cTn>
                                        <p:tgtEl>
                                          <p:spTgt spid="23572"/>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68" presetClass="entr" presetSubtype="0" fill="hold" grpId="0" nodeType="clickEffect">
                                  <p:stCondLst>
                                    <p:cond delay="0"/>
                                  </p:stCondLst>
                                  <p:childTnLst>
                                    <p:set>
                                      <p:cBhvr>
                                        <p:cTn id="29" dur="1" fill="hold">
                                          <p:stCondLst>
                                            <p:cond delay="499"/>
                                          </p:stCondLst>
                                        </p:cTn>
                                        <p:tgtEl>
                                          <p:spTgt spid="23569"/>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68" presetClass="entr" presetSubtype="0" fill="hold" grpId="0" nodeType="clickEffect">
                                  <p:stCondLst>
                                    <p:cond delay="0"/>
                                  </p:stCondLst>
                                  <p:childTnLst>
                                    <p:set>
                                      <p:cBhvr>
                                        <p:cTn id="33" dur="1" fill="hold">
                                          <p:stCondLst>
                                            <p:cond delay="499"/>
                                          </p:stCondLst>
                                        </p:cTn>
                                        <p:tgtEl>
                                          <p:spTgt spid="23567"/>
                                        </p:tgtEl>
                                        <p:attrNameLst>
                                          <p:attrName>style.visibility</p:attrName>
                                        </p:attrNameLst>
                                      </p:cBhvr>
                                      <p:to>
                                        <p:strVal val="visible"/>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xit" presetSubtype="16" fill="hold" grpId="0" nodeType="clickEffect">
                                  <p:stCondLst>
                                    <p:cond delay="0"/>
                                  </p:stCondLst>
                                  <p:iterate type="lt">
                                    <p:tmPct val="100000"/>
                                  </p:iterate>
                                  <p:childTnLst>
                                    <p:anim calcmode="lin" valueType="num">
                                      <p:cBhvr>
                                        <p:cTn id="37" dur="75"/>
                                        <p:tgtEl>
                                          <p:spTgt spid="23564"/>
                                        </p:tgtEl>
                                        <p:attrNameLst>
                                          <p:attrName>ppt_w</p:attrName>
                                        </p:attrNameLst>
                                      </p:cBhvr>
                                      <p:tavLst>
                                        <p:tav tm="0">
                                          <p:val>
                                            <p:strVal val="ppt_w"/>
                                          </p:val>
                                        </p:tav>
                                        <p:tav tm="100000">
                                          <p:val>
                                            <p:strVal val="4*ppt_w"/>
                                          </p:val>
                                        </p:tav>
                                      </p:tavLst>
                                    </p:anim>
                                    <p:anim calcmode="lin" valueType="num">
                                      <p:cBhvr>
                                        <p:cTn id="38" dur="75"/>
                                        <p:tgtEl>
                                          <p:spTgt spid="23564"/>
                                        </p:tgtEl>
                                        <p:attrNameLst>
                                          <p:attrName>ppt_h</p:attrName>
                                        </p:attrNameLst>
                                      </p:cBhvr>
                                      <p:tavLst>
                                        <p:tav tm="0">
                                          <p:val>
                                            <p:strVal val="ppt_h"/>
                                          </p:val>
                                        </p:tav>
                                        <p:tav tm="100000">
                                          <p:val>
                                            <p:strVal val="4*ppt_h"/>
                                          </p:val>
                                        </p:tav>
                                      </p:tavLst>
                                    </p:anim>
                                    <p:set>
                                      <p:cBhvr>
                                        <p:cTn id="39" dur="1" fill="hold">
                                          <p:stCondLst>
                                            <p:cond delay="74"/>
                                          </p:stCondLst>
                                        </p:cTn>
                                        <p:tgtEl>
                                          <p:spTgt spid="23564"/>
                                        </p:tgtEl>
                                        <p:attrNameLst>
                                          <p:attrName>style.visibility</p:attrName>
                                        </p:attrNameLst>
                                      </p:cBhvr>
                                      <p:to>
                                        <p:strVal val="hidden"/>
                                      </p:to>
                                    </p:set>
                                  </p:childTnLst>
                                </p:cTn>
                              </p:par>
                            </p:childTnLst>
                          </p:cTn>
                        </p:par>
                        <p:par>
                          <p:cTn id="40" fill="hold" nodeType="afterGroup">
                            <p:stCondLst>
                              <p:cond delay="750"/>
                            </p:stCondLst>
                            <p:childTnLst>
                              <p:par>
                                <p:cTn id="41" presetID="23" presetClass="exit" presetSubtype="16" fill="hold" grpId="0" nodeType="afterEffect">
                                  <p:stCondLst>
                                    <p:cond delay="0"/>
                                  </p:stCondLst>
                                  <p:iterate type="lt">
                                    <p:tmPct val="100000"/>
                                  </p:iterate>
                                  <p:childTnLst>
                                    <p:anim calcmode="lin" valueType="num">
                                      <p:cBhvr>
                                        <p:cTn id="42" dur="75"/>
                                        <p:tgtEl>
                                          <p:spTgt spid="23563"/>
                                        </p:tgtEl>
                                        <p:attrNameLst>
                                          <p:attrName>ppt_w</p:attrName>
                                        </p:attrNameLst>
                                      </p:cBhvr>
                                      <p:tavLst>
                                        <p:tav tm="0">
                                          <p:val>
                                            <p:strVal val="ppt_w"/>
                                          </p:val>
                                        </p:tav>
                                        <p:tav tm="100000">
                                          <p:val>
                                            <p:strVal val="4*ppt_w"/>
                                          </p:val>
                                        </p:tav>
                                      </p:tavLst>
                                    </p:anim>
                                    <p:anim calcmode="lin" valueType="num">
                                      <p:cBhvr>
                                        <p:cTn id="43" dur="75"/>
                                        <p:tgtEl>
                                          <p:spTgt spid="23563"/>
                                        </p:tgtEl>
                                        <p:attrNameLst>
                                          <p:attrName>ppt_h</p:attrName>
                                        </p:attrNameLst>
                                      </p:cBhvr>
                                      <p:tavLst>
                                        <p:tav tm="0">
                                          <p:val>
                                            <p:strVal val="ppt_h"/>
                                          </p:val>
                                        </p:tav>
                                        <p:tav tm="100000">
                                          <p:val>
                                            <p:strVal val="4*ppt_h"/>
                                          </p:val>
                                        </p:tav>
                                      </p:tavLst>
                                    </p:anim>
                                    <p:set>
                                      <p:cBhvr>
                                        <p:cTn id="44" dur="1" fill="hold">
                                          <p:stCondLst>
                                            <p:cond delay="74"/>
                                          </p:stCondLst>
                                        </p:cTn>
                                        <p:tgtEl>
                                          <p:spTgt spid="23563"/>
                                        </p:tgtEl>
                                        <p:attrNameLst>
                                          <p:attrName>style.visibility</p:attrName>
                                        </p:attrNameLst>
                                      </p:cBhvr>
                                      <p:to>
                                        <p:strVal val="hidden"/>
                                      </p:to>
                                    </p:set>
                                  </p:childTnLst>
                                </p:cTn>
                              </p:par>
                            </p:childTnLst>
                          </p:cTn>
                        </p:par>
                        <p:par>
                          <p:cTn id="45" fill="hold" nodeType="afterGroup">
                            <p:stCondLst>
                              <p:cond delay="825"/>
                            </p:stCondLst>
                            <p:childTnLst>
                              <p:par>
                                <p:cTn id="46" presetID="1" presetClass="entr" presetSubtype="0" fill="hold" grpId="0" nodeType="afterEffect">
                                  <p:stCondLst>
                                    <p:cond delay="0"/>
                                  </p:stCondLst>
                                  <p:childTnLst>
                                    <p:set>
                                      <p:cBhvr>
                                        <p:cTn id="47" dur="1" fill="hold">
                                          <p:stCondLst>
                                            <p:cond delay="499"/>
                                          </p:stCondLst>
                                        </p:cTn>
                                        <p:tgtEl>
                                          <p:spTgt spid="23574"/>
                                        </p:tgtEl>
                                        <p:attrNameLst>
                                          <p:attrName>style.visibility</p:attrName>
                                        </p:attrNameLst>
                                      </p:cBhvr>
                                      <p:to>
                                        <p:strVal val="visible"/>
                                      </p:to>
                                    </p:set>
                                  </p:childTnLst>
                                </p:cTn>
                              </p:par>
                            </p:childTnLst>
                          </p:cTn>
                        </p:par>
                        <p:par>
                          <p:cTn id="48" fill="hold" nodeType="afterGroup">
                            <p:stCondLst>
                              <p:cond delay="1325"/>
                            </p:stCondLst>
                            <p:childTnLst>
                              <p:par>
                                <p:cTn id="49" presetID="1" presetClass="entr" presetSubtype="0" fill="hold" grpId="0" nodeType="afterEffect">
                                  <p:stCondLst>
                                    <p:cond delay="0"/>
                                  </p:stCondLst>
                                  <p:childTnLst>
                                    <p:set>
                                      <p:cBhvr>
                                        <p:cTn id="50" dur="1" fill="hold">
                                          <p:stCondLst>
                                            <p:cond delay="499"/>
                                          </p:stCondLst>
                                        </p:cTn>
                                        <p:tgtEl>
                                          <p:spTgt spid="235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63" grpId="0" animBg="1"/>
      <p:bldP spid="23564" grpId="0" animBg="1" autoUpdateAnimBg="0"/>
      <p:bldP spid="23565" grpId="0" animBg="1" autoUpdateAnimBg="0"/>
      <p:bldP spid="23566" grpId="0" animBg="1" autoUpdateAnimBg="0"/>
      <p:bldP spid="23567" grpId="0" animBg="1" autoUpdateAnimBg="0"/>
      <p:bldP spid="23568" grpId="0" animBg="1" autoUpdateAnimBg="0"/>
      <p:bldP spid="23569" grpId="0" animBg="1" autoUpdateAnimBg="0"/>
      <p:bldP spid="23570" grpId="0" animBg="1" autoUpdateAnimBg="0"/>
      <p:bldP spid="23571" grpId="0" animBg="1" autoUpdateAnimBg="0"/>
      <p:bldP spid="23572" grpId="0" animBg="1" autoUpdateAnimBg="0"/>
      <p:bldP spid="23574" grpId="0" animBg="1"/>
      <p:bldP spid="23575" grpId="0" animBg="1"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a:xfrm>
            <a:off x="381000" y="1447800"/>
            <a:ext cx="8534400" cy="4389120"/>
          </a:xfrm>
        </p:spPr>
        <p:txBody>
          <a:bodyPr>
            <a:normAutofit/>
          </a:bodyPr>
          <a:lstStyle/>
          <a:p>
            <a:r>
              <a:rPr lang="en-US" sz="2400" dirty="0"/>
              <a:t>You open up a WebSocket connection simply by calling the WebSocket constructor</a:t>
            </a:r>
            <a:r>
              <a:rPr lang="en-US" sz="2400" dirty="0" smtClean="0"/>
              <a:t>:</a:t>
            </a:r>
          </a:p>
          <a:p>
            <a:pPr marL="0" indent="0">
              <a:buNone/>
            </a:pPr>
            <a:endParaRPr lang="en-US" sz="2000" dirty="0" smtClean="0">
              <a:solidFill>
                <a:srgbClr val="FF6600"/>
              </a:solidFill>
            </a:endParaRPr>
          </a:p>
          <a:p>
            <a:pPr marL="0" indent="0">
              <a:buNone/>
            </a:pPr>
            <a:r>
              <a:rPr lang="en-US" sz="2000" dirty="0" err="1" smtClean="0">
                <a:solidFill>
                  <a:srgbClr val="FF6600"/>
                </a:solidFill>
              </a:rPr>
              <a:t>var</a:t>
            </a:r>
            <a:r>
              <a:rPr lang="en-US" sz="2000" dirty="0" smtClean="0">
                <a:solidFill>
                  <a:srgbClr val="FF6600"/>
                </a:solidFill>
              </a:rPr>
              <a:t> </a:t>
            </a:r>
            <a:r>
              <a:rPr lang="en-US" sz="2000" dirty="0">
                <a:solidFill>
                  <a:srgbClr val="FF6600"/>
                </a:solidFill>
              </a:rPr>
              <a:t>connection = new WebSocket('</a:t>
            </a:r>
            <a:r>
              <a:rPr lang="en-US" sz="2000" dirty="0" err="1">
                <a:solidFill>
                  <a:srgbClr val="FF6600"/>
                </a:solidFill>
              </a:rPr>
              <a:t>ws</a:t>
            </a:r>
            <a:r>
              <a:rPr lang="en-US" sz="2000" dirty="0" smtClean="0">
                <a:solidFill>
                  <a:srgbClr val="FF6600"/>
                </a:solidFill>
              </a:rPr>
              <a:t>://localhost:8080/chat', </a:t>
            </a:r>
            <a:r>
              <a:rPr lang="en-US" sz="2000" dirty="0">
                <a:solidFill>
                  <a:srgbClr val="FF6600"/>
                </a:solidFill>
              </a:rPr>
              <a:t>['soap', '</a:t>
            </a:r>
            <a:r>
              <a:rPr lang="en-US" sz="2000" dirty="0" err="1">
                <a:solidFill>
                  <a:srgbClr val="FF6600"/>
                </a:solidFill>
              </a:rPr>
              <a:t>xmpp</a:t>
            </a:r>
            <a:r>
              <a:rPr lang="en-US" sz="2000" dirty="0" smtClean="0">
                <a:solidFill>
                  <a:srgbClr val="FF6600"/>
                </a:solidFill>
              </a:rPr>
              <a:t>']);</a:t>
            </a:r>
          </a:p>
          <a:p>
            <a:pPr marL="0" indent="0">
              <a:buNone/>
            </a:pPr>
            <a:endParaRPr lang="en-US" sz="2000" dirty="0" smtClean="0"/>
          </a:p>
          <a:p>
            <a:pPr marL="0" indent="0">
              <a:buNone/>
            </a:pPr>
            <a:r>
              <a:rPr lang="en-US" sz="2000" dirty="0" smtClean="0"/>
              <a:t>Notice </a:t>
            </a:r>
            <a:r>
              <a:rPr lang="en-US" sz="2000" dirty="0"/>
              <a:t>the </a:t>
            </a:r>
            <a:r>
              <a:rPr lang="en-US" sz="2000" b="1" dirty="0" err="1"/>
              <a:t>ws</a:t>
            </a:r>
            <a:r>
              <a:rPr lang="en-US" sz="2000" dirty="0"/>
              <a:t>:. This is the new URL schema for WebSocket connections. There is also </a:t>
            </a:r>
            <a:r>
              <a:rPr lang="en-US" sz="2000" dirty="0" err="1"/>
              <a:t>wss</a:t>
            </a:r>
            <a:r>
              <a:rPr lang="en-US" sz="2000" dirty="0"/>
              <a:t>: for secure WebSocket connection the same way https: is used for secure HTTP connections.</a:t>
            </a:r>
            <a:endParaRPr lang="en-US" sz="2000" dirty="0">
              <a:solidFill>
                <a:srgbClr val="FF6600"/>
              </a:solidFill>
            </a:endParaRPr>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spTree>
    <p:extLst>
      <p:ext uri="{BB962C8B-B14F-4D97-AF65-F5344CB8AC3E}">
        <p14:creationId xmlns:p14="http://schemas.microsoft.com/office/powerpoint/2010/main" val="25496680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Started</a:t>
            </a:r>
            <a:endParaRPr lang="en-US" dirty="0"/>
          </a:p>
        </p:txBody>
      </p:sp>
      <p:sp>
        <p:nvSpPr>
          <p:cNvPr id="3" name="Content Placeholder 2"/>
          <p:cNvSpPr>
            <a:spLocks noGrp="1"/>
          </p:cNvSpPr>
          <p:nvPr>
            <p:ph idx="1"/>
          </p:nvPr>
        </p:nvSpPr>
        <p:spPr>
          <a:xfrm>
            <a:off x="457200" y="1600200"/>
            <a:ext cx="8382000" cy="4724400"/>
          </a:xfrm>
        </p:spPr>
        <p:txBody>
          <a:bodyPr>
            <a:normAutofit/>
          </a:bodyPr>
          <a:lstStyle/>
          <a:p>
            <a:pPr marL="0" indent="0">
              <a:buNone/>
            </a:pPr>
            <a:r>
              <a:rPr lang="en-US" sz="1800" dirty="0">
                <a:solidFill>
                  <a:schemeClr val="tx1">
                    <a:lumMod val="65000"/>
                    <a:lumOff val="35000"/>
                  </a:schemeClr>
                </a:solidFill>
              </a:rPr>
              <a:t>// </a:t>
            </a:r>
            <a:r>
              <a:rPr lang="en-US" sz="1600" dirty="0">
                <a:solidFill>
                  <a:schemeClr val="tx1">
                    <a:lumMod val="65000"/>
                    <a:lumOff val="35000"/>
                  </a:schemeClr>
                </a:solidFill>
              </a:rPr>
              <a:t>When the connection is open, send some data to the server </a:t>
            </a:r>
            <a:endParaRPr lang="en-US" sz="1600" dirty="0" smtClean="0">
              <a:solidFill>
                <a:schemeClr val="tx1">
                  <a:lumMod val="65000"/>
                  <a:lumOff val="35000"/>
                </a:schemeClr>
              </a:solidFill>
            </a:endParaRPr>
          </a:p>
          <a:p>
            <a:pPr marL="0" indent="0">
              <a:buNone/>
            </a:pPr>
            <a:r>
              <a:rPr lang="en-US" sz="1800" dirty="0" err="1" smtClean="0">
                <a:solidFill>
                  <a:srgbClr val="FF6600"/>
                </a:solidFill>
              </a:rPr>
              <a:t>connection.onopen</a:t>
            </a:r>
            <a:r>
              <a:rPr lang="en-US" sz="1800" dirty="0" smtClean="0">
                <a:solidFill>
                  <a:srgbClr val="FF6600"/>
                </a:solidFill>
              </a:rPr>
              <a:t> </a:t>
            </a:r>
            <a:r>
              <a:rPr lang="en-US" sz="1800" dirty="0">
                <a:solidFill>
                  <a:srgbClr val="FF6600"/>
                </a:solidFill>
              </a:rPr>
              <a:t>= function () { </a:t>
            </a:r>
            <a:endParaRPr lang="en-US" sz="1800" dirty="0" smtClean="0">
              <a:solidFill>
                <a:srgbClr val="FF6600"/>
              </a:solidFill>
            </a:endParaRPr>
          </a:p>
          <a:p>
            <a:pPr marL="0" indent="0">
              <a:buNone/>
            </a:pPr>
            <a:r>
              <a:rPr lang="en-US" sz="1800" dirty="0"/>
              <a:t>	</a:t>
            </a:r>
            <a:r>
              <a:rPr lang="en-US" sz="1800" dirty="0" err="1" smtClean="0">
                <a:solidFill>
                  <a:srgbClr val="FF6600"/>
                </a:solidFill>
              </a:rPr>
              <a:t>connection.send</a:t>
            </a:r>
            <a:r>
              <a:rPr lang="en-US" sz="1800" dirty="0">
                <a:solidFill>
                  <a:srgbClr val="FF6600"/>
                </a:solidFill>
              </a:rPr>
              <a:t>('Ping'); </a:t>
            </a:r>
            <a:r>
              <a:rPr lang="en-US" sz="1800" dirty="0">
                <a:solidFill>
                  <a:schemeClr val="tx1">
                    <a:lumMod val="65000"/>
                    <a:lumOff val="35000"/>
                  </a:schemeClr>
                </a:solidFill>
              </a:rPr>
              <a:t>// Send the message 'Ping' to the server </a:t>
            </a:r>
            <a:endParaRPr lang="en-US" sz="1800" dirty="0" smtClean="0">
              <a:solidFill>
                <a:schemeClr val="tx1">
                  <a:lumMod val="65000"/>
                  <a:lumOff val="35000"/>
                </a:schemeClr>
              </a:solidFill>
            </a:endParaRPr>
          </a:p>
          <a:p>
            <a:pPr marL="0" indent="0">
              <a:buNone/>
            </a:pPr>
            <a:r>
              <a:rPr lang="en-US" sz="1800" dirty="0" smtClean="0">
                <a:solidFill>
                  <a:srgbClr val="FF6600"/>
                </a:solidFill>
              </a:rPr>
              <a:t>}; </a:t>
            </a:r>
          </a:p>
          <a:p>
            <a:pPr marL="0" indent="0">
              <a:buNone/>
            </a:pPr>
            <a:r>
              <a:rPr lang="en-US" sz="1800" dirty="0" smtClean="0">
                <a:solidFill>
                  <a:schemeClr val="tx1">
                    <a:lumMod val="65000"/>
                    <a:lumOff val="35000"/>
                  </a:schemeClr>
                </a:solidFill>
              </a:rPr>
              <a:t>// </a:t>
            </a:r>
            <a:r>
              <a:rPr lang="en-US" sz="1800" dirty="0">
                <a:solidFill>
                  <a:schemeClr val="tx1">
                    <a:lumMod val="65000"/>
                    <a:lumOff val="35000"/>
                  </a:schemeClr>
                </a:solidFill>
              </a:rPr>
              <a:t>Log errors </a:t>
            </a:r>
            <a:endParaRPr lang="en-US" sz="1800" dirty="0" smtClean="0">
              <a:solidFill>
                <a:schemeClr val="tx1">
                  <a:lumMod val="65000"/>
                  <a:lumOff val="35000"/>
                </a:schemeClr>
              </a:solidFill>
            </a:endParaRPr>
          </a:p>
          <a:p>
            <a:pPr marL="0" indent="0">
              <a:buNone/>
            </a:pPr>
            <a:r>
              <a:rPr lang="en-US" sz="1800" dirty="0" err="1" smtClean="0">
                <a:solidFill>
                  <a:srgbClr val="FF6600"/>
                </a:solidFill>
              </a:rPr>
              <a:t>connection.onerror</a:t>
            </a:r>
            <a:r>
              <a:rPr lang="en-US" sz="1800" dirty="0" smtClean="0">
                <a:solidFill>
                  <a:srgbClr val="FF6600"/>
                </a:solidFill>
              </a:rPr>
              <a:t> </a:t>
            </a:r>
            <a:r>
              <a:rPr lang="en-US" sz="1800" dirty="0">
                <a:solidFill>
                  <a:srgbClr val="FF6600"/>
                </a:solidFill>
              </a:rPr>
              <a:t>= function (error) { </a:t>
            </a:r>
            <a:endParaRPr lang="en-US" sz="1800" dirty="0" smtClean="0">
              <a:solidFill>
                <a:srgbClr val="FF6600"/>
              </a:solidFill>
            </a:endParaRPr>
          </a:p>
          <a:p>
            <a:pPr marL="0" indent="0">
              <a:buNone/>
            </a:pPr>
            <a:r>
              <a:rPr lang="en-US" sz="1800" dirty="0">
                <a:solidFill>
                  <a:srgbClr val="FF6600"/>
                </a:solidFill>
              </a:rPr>
              <a:t>	</a:t>
            </a:r>
            <a:r>
              <a:rPr lang="en-US" sz="1800" dirty="0" smtClean="0">
                <a:solidFill>
                  <a:srgbClr val="FF6600"/>
                </a:solidFill>
              </a:rPr>
              <a:t>console.log</a:t>
            </a:r>
            <a:r>
              <a:rPr lang="en-US" sz="1800" dirty="0">
                <a:solidFill>
                  <a:srgbClr val="FF6600"/>
                </a:solidFill>
              </a:rPr>
              <a:t>('WebSocket Error ' + error); </a:t>
            </a:r>
            <a:endParaRPr lang="en-US" sz="1800" dirty="0" smtClean="0">
              <a:solidFill>
                <a:srgbClr val="FF6600"/>
              </a:solidFill>
            </a:endParaRPr>
          </a:p>
          <a:p>
            <a:pPr marL="0" indent="0">
              <a:buNone/>
            </a:pPr>
            <a:r>
              <a:rPr lang="en-US" sz="1800" dirty="0" smtClean="0">
                <a:solidFill>
                  <a:srgbClr val="FF6600"/>
                </a:solidFill>
              </a:rPr>
              <a:t>}; </a:t>
            </a:r>
          </a:p>
          <a:p>
            <a:pPr marL="0" indent="0">
              <a:buNone/>
            </a:pPr>
            <a:r>
              <a:rPr lang="en-US" sz="1800" dirty="0" smtClean="0">
                <a:solidFill>
                  <a:schemeClr val="tx1">
                    <a:lumMod val="65000"/>
                    <a:lumOff val="35000"/>
                  </a:schemeClr>
                </a:solidFill>
              </a:rPr>
              <a:t>// </a:t>
            </a:r>
            <a:r>
              <a:rPr lang="en-US" sz="1800" dirty="0">
                <a:solidFill>
                  <a:schemeClr val="tx1">
                    <a:lumMod val="65000"/>
                    <a:lumOff val="35000"/>
                  </a:schemeClr>
                </a:solidFill>
              </a:rPr>
              <a:t>Log messages from the server </a:t>
            </a:r>
            <a:endParaRPr lang="en-US" sz="1800" dirty="0" smtClean="0">
              <a:solidFill>
                <a:schemeClr val="tx1">
                  <a:lumMod val="65000"/>
                  <a:lumOff val="35000"/>
                </a:schemeClr>
              </a:solidFill>
            </a:endParaRPr>
          </a:p>
          <a:p>
            <a:pPr marL="0" indent="0">
              <a:buNone/>
            </a:pPr>
            <a:r>
              <a:rPr lang="en-US" sz="1800" dirty="0" err="1" smtClean="0">
                <a:solidFill>
                  <a:srgbClr val="FF6600"/>
                </a:solidFill>
              </a:rPr>
              <a:t>connection.onmessage</a:t>
            </a:r>
            <a:r>
              <a:rPr lang="en-US" sz="1800" dirty="0" smtClean="0">
                <a:solidFill>
                  <a:srgbClr val="FF6600"/>
                </a:solidFill>
              </a:rPr>
              <a:t> </a:t>
            </a:r>
            <a:r>
              <a:rPr lang="en-US" sz="1800" dirty="0">
                <a:solidFill>
                  <a:srgbClr val="FF6600"/>
                </a:solidFill>
              </a:rPr>
              <a:t>= function (e) { </a:t>
            </a:r>
            <a:endParaRPr lang="en-US" sz="1800" dirty="0" smtClean="0">
              <a:solidFill>
                <a:srgbClr val="FF6600"/>
              </a:solidFill>
            </a:endParaRPr>
          </a:p>
          <a:p>
            <a:pPr marL="0" indent="0">
              <a:buNone/>
            </a:pPr>
            <a:r>
              <a:rPr lang="en-US" sz="1800" dirty="0">
                <a:solidFill>
                  <a:srgbClr val="FF6600"/>
                </a:solidFill>
              </a:rPr>
              <a:t>	</a:t>
            </a:r>
            <a:r>
              <a:rPr lang="en-US" sz="1800" dirty="0" smtClean="0">
                <a:solidFill>
                  <a:srgbClr val="FF6600"/>
                </a:solidFill>
              </a:rPr>
              <a:t>console.log</a:t>
            </a:r>
            <a:r>
              <a:rPr lang="en-US" sz="1800" dirty="0">
                <a:solidFill>
                  <a:srgbClr val="FF6600"/>
                </a:solidFill>
              </a:rPr>
              <a:t>('Server: ' + </a:t>
            </a:r>
            <a:r>
              <a:rPr lang="en-US" sz="1800" dirty="0" err="1">
                <a:solidFill>
                  <a:srgbClr val="FF6600"/>
                </a:solidFill>
              </a:rPr>
              <a:t>e.data</a:t>
            </a:r>
            <a:r>
              <a:rPr lang="en-US" sz="1800" dirty="0">
                <a:solidFill>
                  <a:srgbClr val="FF6600"/>
                </a:solidFill>
              </a:rPr>
              <a:t>); </a:t>
            </a:r>
            <a:endParaRPr lang="en-US" sz="1800" dirty="0" smtClean="0">
              <a:solidFill>
                <a:srgbClr val="FF6600"/>
              </a:solidFill>
            </a:endParaRPr>
          </a:p>
          <a:p>
            <a:pPr marL="0" indent="0">
              <a:buNone/>
            </a:pPr>
            <a:r>
              <a:rPr lang="en-US" sz="1800" dirty="0" smtClean="0">
                <a:solidFill>
                  <a:srgbClr val="FF6600"/>
                </a:solidFill>
              </a:rPr>
              <a:t>};</a:t>
            </a:r>
          </a:p>
          <a:p>
            <a:pPr marL="0" indent="0">
              <a:buNone/>
            </a:pPr>
            <a:r>
              <a:rPr lang="en-US" sz="1800" dirty="0" smtClean="0">
                <a:solidFill>
                  <a:schemeClr val="tx1">
                    <a:lumMod val="65000"/>
                    <a:lumOff val="35000"/>
                  </a:schemeClr>
                </a:solidFill>
              </a:rPr>
              <a:t>//close connection</a:t>
            </a:r>
          </a:p>
          <a:p>
            <a:pPr marL="0" indent="0">
              <a:buNone/>
            </a:pPr>
            <a:r>
              <a:rPr lang="en-US" sz="1800" dirty="0" err="1" smtClean="0">
                <a:solidFill>
                  <a:srgbClr val="FF6600"/>
                </a:solidFill>
              </a:rPr>
              <a:t>connection.close</a:t>
            </a:r>
            <a:r>
              <a:rPr lang="en-US" sz="1800" dirty="0" smtClean="0">
                <a:solidFill>
                  <a:srgbClr val="FF6600"/>
                </a:solidFill>
              </a:rPr>
              <a:t>();</a:t>
            </a:r>
            <a:endParaRPr lang="en-US" sz="1800" dirty="0">
              <a:solidFill>
                <a:srgbClr val="FF6600"/>
              </a:solidFill>
            </a:endParaRPr>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spTree>
    <p:extLst>
      <p:ext uri="{BB962C8B-B14F-4D97-AF65-F5344CB8AC3E}">
        <p14:creationId xmlns:p14="http://schemas.microsoft.com/office/powerpoint/2010/main" val="251532248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t>
            </a:r>
            <a:r>
              <a:rPr lang="en-US" dirty="0" err="1" smtClean="0"/>
              <a:t>WebSockets</a:t>
            </a:r>
            <a:r>
              <a:rPr lang="en-US" dirty="0" smtClean="0"/>
              <a:t> Traffic</a:t>
            </a:r>
            <a:endParaRPr lang="en-US" dirty="0"/>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092956"/>
            <a:ext cx="8537949" cy="3462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335897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WebSockets</a:t>
            </a:r>
            <a:r>
              <a:rPr lang="en-US" dirty="0" smtClean="0"/>
              <a:t> on Server</a:t>
            </a:r>
            <a:endParaRPr lang="en-US" dirty="0"/>
          </a:p>
        </p:txBody>
      </p:sp>
      <p:sp>
        <p:nvSpPr>
          <p:cNvPr id="3" name="Content Placeholder 2"/>
          <p:cNvSpPr>
            <a:spLocks noGrp="1"/>
          </p:cNvSpPr>
          <p:nvPr>
            <p:ph idx="1"/>
          </p:nvPr>
        </p:nvSpPr>
        <p:spPr/>
        <p:txBody>
          <a:bodyPr/>
          <a:lstStyle/>
          <a:p>
            <a:r>
              <a:rPr lang="en-US" dirty="0" err="1" smtClean="0"/>
              <a:t>Javascript</a:t>
            </a:r>
            <a:r>
              <a:rPr lang="en-US" dirty="0" smtClean="0"/>
              <a:t>: </a:t>
            </a:r>
            <a:r>
              <a:rPr lang="en-US" dirty="0">
                <a:hlinkClick r:id="rId2"/>
              </a:rPr>
              <a:t>socket.io</a:t>
            </a:r>
            <a:endParaRPr lang="en-US" dirty="0"/>
          </a:p>
          <a:p>
            <a:r>
              <a:rPr lang="en-US" dirty="0" smtClean="0"/>
              <a:t>C</a:t>
            </a:r>
            <a:r>
              <a:rPr lang="en-US" dirty="0"/>
              <a:t>++: </a:t>
            </a:r>
            <a:r>
              <a:rPr lang="en-US" dirty="0" err="1">
                <a:hlinkClick r:id="rId3"/>
              </a:rPr>
              <a:t>libwebsockets</a:t>
            </a:r>
            <a:endParaRPr lang="en-US" dirty="0"/>
          </a:p>
          <a:p>
            <a:r>
              <a:rPr lang="en-US" dirty="0" err="1"/>
              <a:t>Errlang</a:t>
            </a:r>
            <a:r>
              <a:rPr lang="en-US" dirty="0"/>
              <a:t>: </a:t>
            </a:r>
            <a:r>
              <a:rPr lang="en-US" dirty="0">
                <a:hlinkClick r:id="rId4"/>
              </a:rPr>
              <a:t>Shirasu.ws</a:t>
            </a:r>
            <a:endParaRPr lang="en-US" dirty="0"/>
          </a:p>
          <a:p>
            <a:r>
              <a:rPr lang="en-US" dirty="0"/>
              <a:t>Java: </a:t>
            </a:r>
            <a:r>
              <a:rPr lang="en-US" dirty="0" smtClean="0">
                <a:hlinkClick r:id="rId5"/>
              </a:rPr>
              <a:t>Jetty</a:t>
            </a:r>
            <a:r>
              <a:rPr lang="en-US" dirty="0" smtClean="0"/>
              <a:t>, </a:t>
            </a:r>
            <a:r>
              <a:rPr lang="en-US" dirty="0" err="1" smtClean="0"/>
              <a:t>Grizlly</a:t>
            </a:r>
            <a:endParaRPr lang="en-US" dirty="0"/>
          </a:p>
          <a:p>
            <a:r>
              <a:rPr lang="en-US" dirty="0"/>
              <a:t>Node.JS: </a:t>
            </a:r>
            <a:r>
              <a:rPr lang="en-US" dirty="0" err="1">
                <a:hlinkClick r:id="rId6"/>
              </a:rPr>
              <a:t>ws</a:t>
            </a:r>
            <a:endParaRPr lang="en-US" dirty="0"/>
          </a:p>
          <a:p>
            <a:r>
              <a:rPr lang="en-US" dirty="0"/>
              <a:t>Ruby: </a:t>
            </a:r>
            <a:r>
              <a:rPr lang="en-US" dirty="0" err="1">
                <a:hlinkClick r:id="rId7"/>
              </a:rPr>
              <a:t>em-websocket</a:t>
            </a:r>
            <a:endParaRPr lang="en-US" dirty="0"/>
          </a:p>
          <a:p>
            <a:r>
              <a:rPr lang="en-US" dirty="0"/>
              <a:t>Python: </a:t>
            </a:r>
            <a:r>
              <a:rPr lang="en-US" dirty="0">
                <a:hlinkClick r:id="rId8"/>
              </a:rPr>
              <a:t>Tornado</a:t>
            </a:r>
            <a:r>
              <a:rPr lang="en-US" dirty="0"/>
              <a:t>, </a:t>
            </a:r>
            <a:r>
              <a:rPr lang="en-US" dirty="0" err="1">
                <a:hlinkClick r:id="rId9"/>
              </a:rPr>
              <a:t>pywebsocket</a:t>
            </a:r>
            <a:endParaRPr lang="en-US" dirty="0"/>
          </a:p>
          <a:p>
            <a:r>
              <a:rPr lang="en-US" dirty="0"/>
              <a:t>PHP: </a:t>
            </a:r>
            <a:r>
              <a:rPr lang="en-US" dirty="0">
                <a:hlinkClick r:id="rId10"/>
              </a:rPr>
              <a:t>Ratchet</a:t>
            </a:r>
            <a:r>
              <a:rPr lang="en-US" dirty="0"/>
              <a:t>, </a:t>
            </a:r>
            <a:r>
              <a:rPr lang="en-US" dirty="0" err="1">
                <a:hlinkClick r:id="rId11"/>
              </a:rPr>
              <a:t>phpws</a:t>
            </a:r>
            <a:endParaRPr lang="en-US" dirty="0"/>
          </a:p>
          <a:p>
            <a:pPr marL="0" indent="0">
              <a:buNone/>
            </a:pPr>
            <a:endParaRPr lang="en-US" dirty="0"/>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spTree>
    <p:extLst>
      <p:ext uri="{BB962C8B-B14F-4D97-AF65-F5344CB8AC3E}">
        <p14:creationId xmlns:p14="http://schemas.microsoft.com/office/powerpoint/2010/main" val="316564494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Browser Support for </a:t>
            </a:r>
            <a:r>
              <a:rPr lang="en-US" dirty="0" err="1" smtClean="0"/>
              <a:t>WebSockets</a:t>
            </a:r>
            <a:endParaRPr lang="en-US" dirty="0"/>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468" y="1195388"/>
            <a:ext cx="8035332" cy="4900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25160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Java EE 7 – </a:t>
            </a:r>
            <a:r>
              <a:rPr lang="en-US" dirty="0" err="1" smtClean="0"/>
              <a:t>WebSockets</a:t>
            </a:r>
            <a:r>
              <a:rPr lang="en-US" dirty="0" smtClean="0"/>
              <a:t> Support</a:t>
            </a:r>
            <a:endParaRPr lang="en-US" dirty="0"/>
          </a:p>
        </p:txBody>
      </p:sp>
      <p:sp>
        <p:nvSpPr>
          <p:cNvPr id="3" name="Content Placeholder 2"/>
          <p:cNvSpPr>
            <a:spLocks noGrp="1"/>
          </p:cNvSpPr>
          <p:nvPr>
            <p:ph idx="1"/>
          </p:nvPr>
        </p:nvSpPr>
        <p:spPr/>
        <p:txBody>
          <a:bodyPr>
            <a:normAutofit fontScale="92500" lnSpcReduction="20000"/>
          </a:bodyPr>
          <a:lstStyle/>
          <a:p>
            <a:r>
              <a:rPr lang="en-US" dirty="0"/>
              <a:t>The Java EE platform includes the Java API for WebSocket (JSR-356), which enables you to create, configure, and deploy WebSocket endpoints in web applications</a:t>
            </a:r>
            <a:r>
              <a:rPr lang="en-US" dirty="0" smtClean="0"/>
              <a:t>.</a:t>
            </a:r>
          </a:p>
          <a:p>
            <a:r>
              <a:rPr lang="en-US" dirty="0"/>
              <a:t>The WebSocket client API specified in JSR-356 also enables you to access remote WebSocket endpoints from any Java application</a:t>
            </a:r>
            <a:r>
              <a:rPr lang="en-US" dirty="0" smtClean="0"/>
              <a:t>.</a:t>
            </a:r>
          </a:p>
          <a:p>
            <a:r>
              <a:rPr lang="en-US" dirty="0"/>
              <a:t>The Java API for WebSocket consists of the following packages:</a:t>
            </a:r>
          </a:p>
          <a:p>
            <a:pPr lvl="1"/>
            <a:r>
              <a:rPr lang="en-US" dirty="0"/>
              <a:t>The </a:t>
            </a:r>
            <a:r>
              <a:rPr lang="en-US" dirty="0" err="1"/>
              <a:t>javax.websocket.server</a:t>
            </a:r>
            <a:r>
              <a:rPr lang="en-US" dirty="0"/>
              <a:t> package contains annotations, classes, and interfaces to create and configure server endpoints.</a:t>
            </a:r>
          </a:p>
          <a:p>
            <a:pPr lvl="1"/>
            <a:r>
              <a:rPr lang="en-US" dirty="0"/>
              <a:t>The </a:t>
            </a:r>
            <a:r>
              <a:rPr lang="en-US" dirty="0" err="1"/>
              <a:t>javax.websocket</a:t>
            </a:r>
            <a:r>
              <a:rPr lang="en-US" dirty="0"/>
              <a:t> package contains annotations, classes, interfaces, and exceptions that are common to client and server endpoints.</a:t>
            </a:r>
          </a:p>
          <a:p>
            <a:endParaRPr lang="en-US" dirty="0"/>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spTree>
    <p:extLst>
      <p:ext uri="{BB962C8B-B14F-4D97-AF65-F5344CB8AC3E}">
        <p14:creationId xmlns:p14="http://schemas.microsoft.com/office/powerpoint/2010/main" val="37977741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1037"/>
            <a:ext cx="8610600" cy="1143000"/>
          </a:xfrm>
        </p:spPr>
        <p:txBody>
          <a:bodyPr>
            <a:normAutofit fontScale="90000"/>
          </a:bodyPr>
          <a:lstStyle/>
          <a:p>
            <a:r>
              <a:rPr lang="en-US" dirty="0"/>
              <a:t>C</a:t>
            </a:r>
            <a:r>
              <a:rPr lang="en-US" dirty="0" smtClean="0"/>
              <a:t>reating </a:t>
            </a:r>
            <a:r>
              <a:rPr lang="en-US" dirty="0"/>
              <a:t>and </a:t>
            </a:r>
            <a:r>
              <a:rPr lang="en-US" dirty="0" smtClean="0"/>
              <a:t>Deploying </a:t>
            </a:r>
            <a:r>
              <a:rPr lang="en-US" dirty="0"/>
              <a:t>a WebSocket endpoint</a:t>
            </a:r>
          </a:p>
        </p:txBody>
      </p:sp>
      <p:sp>
        <p:nvSpPr>
          <p:cNvPr id="3" name="Content Placeholder 2"/>
          <p:cNvSpPr>
            <a:spLocks noGrp="1"/>
          </p:cNvSpPr>
          <p:nvPr>
            <p:ph idx="1"/>
          </p:nvPr>
        </p:nvSpPr>
        <p:spPr/>
        <p:txBody>
          <a:bodyPr/>
          <a:lstStyle/>
          <a:p>
            <a:r>
              <a:rPr lang="en-US" dirty="0"/>
              <a:t>The process for creating and deploying a WebSocket endpoint is the following:</a:t>
            </a:r>
          </a:p>
          <a:p>
            <a:pPr lvl="1"/>
            <a:r>
              <a:rPr lang="en-US" dirty="0"/>
              <a:t>Create an endpoint class.</a:t>
            </a:r>
          </a:p>
          <a:p>
            <a:pPr lvl="1"/>
            <a:r>
              <a:rPr lang="en-US" dirty="0"/>
              <a:t>Implement the lifecycle methods of the endpoint.</a:t>
            </a:r>
          </a:p>
          <a:p>
            <a:pPr lvl="1"/>
            <a:r>
              <a:rPr lang="en-US" dirty="0"/>
              <a:t>Add your business logic to the endpoint.</a:t>
            </a:r>
          </a:p>
          <a:p>
            <a:pPr lvl="1"/>
            <a:r>
              <a:rPr lang="en-US" dirty="0"/>
              <a:t>Deploy the endpoint inside a web application.</a:t>
            </a:r>
          </a:p>
          <a:p>
            <a:endParaRPr lang="en-US" dirty="0"/>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spTree>
    <p:extLst>
      <p:ext uri="{BB962C8B-B14F-4D97-AF65-F5344CB8AC3E}">
        <p14:creationId xmlns:p14="http://schemas.microsoft.com/office/powerpoint/2010/main" val="35422642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Java WebSocket Implementations</a:t>
            </a:r>
            <a:endParaRPr lang="en-US" dirty="0"/>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pic>
        <p:nvPicPr>
          <p:cNvPr id="54275" name="Picture 3"/>
          <p:cNvPicPr>
            <a:picLocks noChangeAspect="1" noChangeArrowheads="1"/>
          </p:cNvPicPr>
          <p:nvPr/>
        </p:nvPicPr>
        <p:blipFill>
          <a:blip r:embed="rId2" cstate="print"/>
          <a:srcRect/>
          <a:stretch>
            <a:fillRect/>
          </a:stretch>
        </p:blipFill>
        <p:spPr bwMode="auto">
          <a:xfrm>
            <a:off x="914400" y="2133600"/>
            <a:ext cx="7347172" cy="3648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a:xfrm>
            <a:off x="803275" y="2095500"/>
            <a:ext cx="4708525" cy="1468438"/>
          </a:xfrm>
        </p:spPr>
        <p:txBody>
          <a:bodyPr/>
          <a:lstStyle/>
          <a:p>
            <a:pPr eaLnBrk="1" hangingPunct="1"/>
            <a:r>
              <a:rPr lang="en-US" altLang="en-US" smtClean="0"/>
              <a:t>Basic API Tour</a:t>
            </a:r>
          </a:p>
        </p:txBody>
      </p:sp>
    </p:spTree>
    <p:extLst>
      <p:ext uri="{BB962C8B-B14F-4D97-AF65-F5344CB8AC3E}">
        <p14:creationId xmlns:p14="http://schemas.microsoft.com/office/powerpoint/2010/main" val="2748157024"/>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Catch me</a:t>
            </a:r>
            <a:endParaRPr lang="en-US" dirty="0"/>
          </a:p>
        </p:txBody>
      </p:sp>
      <p:sp>
        <p:nvSpPr>
          <p:cNvPr id="3" name="Content Placeholder 2"/>
          <p:cNvSpPr>
            <a:spLocks noGrp="1"/>
          </p:cNvSpPr>
          <p:nvPr>
            <p:ph idx="1"/>
          </p:nvPr>
        </p:nvSpPr>
        <p:spPr/>
        <p:txBody>
          <a:bodyPr>
            <a:normAutofit/>
          </a:bodyPr>
          <a:lstStyle/>
          <a:p>
            <a:pPr>
              <a:buNone/>
            </a:pPr>
            <a:r>
              <a:rPr lang="en-US" sz="3600" dirty="0" smtClean="0"/>
              <a:t>       </a:t>
            </a:r>
            <a:r>
              <a:rPr lang="en-US" sz="3600" dirty="0" smtClean="0">
                <a:hlinkClick r:id="rId2"/>
              </a:rPr>
              <a:t>@shahzadbadar</a:t>
            </a:r>
            <a:endParaRPr lang="en-US" sz="3600" dirty="0" smtClean="0"/>
          </a:p>
          <a:p>
            <a:pPr>
              <a:buNone/>
            </a:pPr>
            <a:r>
              <a:rPr lang="en-US" sz="3600" dirty="0" smtClean="0"/>
              <a:t>       </a:t>
            </a:r>
            <a:r>
              <a:rPr lang="en-US" sz="3600" dirty="0" smtClean="0">
                <a:hlinkClick r:id="rId3"/>
              </a:rPr>
              <a:t>shahzadbadar@gmail.com</a:t>
            </a:r>
            <a:endParaRPr lang="en-US" sz="3600" dirty="0" smtClean="0"/>
          </a:p>
          <a:p>
            <a:pPr>
              <a:buNone/>
            </a:pPr>
            <a:r>
              <a:rPr lang="en-US" sz="3600" dirty="0" smtClean="0"/>
              <a:t>       </a:t>
            </a:r>
            <a:r>
              <a:rPr lang="en-US" sz="3600" dirty="0" smtClean="0">
                <a:hlinkClick r:id="rId4"/>
              </a:rPr>
              <a:t>http://www.implementsjava.com</a:t>
            </a:r>
            <a:endParaRPr lang="en-US" sz="3600" dirty="0" smtClean="0"/>
          </a:p>
          <a:p>
            <a:pPr>
              <a:buNone/>
            </a:pPr>
            <a:endParaRPr lang="en-US" sz="3600" dirty="0"/>
          </a:p>
        </p:txBody>
      </p:sp>
      <p:pic>
        <p:nvPicPr>
          <p:cNvPr id="5" name="Picture 6" descr="https://encrypted-tbn3.gstatic.com/images?q=tbn:ANd9GcSUolyaaJVnu20xJZpj2DgrKkbR7TiDovmHTTrm0DDU7vyY3Zrd"/>
          <p:cNvPicPr>
            <a:picLocks noChangeAspect="1" noChangeArrowheads="1"/>
          </p:cNvPicPr>
          <p:nvPr/>
        </p:nvPicPr>
        <p:blipFill>
          <a:blip r:embed="rId5" cstate="print"/>
          <a:srcRect/>
          <a:stretch>
            <a:fillRect/>
          </a:stretch>
        </p:blipFill>
        <p:spPr bwMode="auto">
          <a:xfrm>
            <a:off x="609600" y="2743200"/>
            <a:ext cx="457200" cy="457200"/>
          </a:xfrm>
          <a:prstGeom prst="rect">
            <a:avLst/>
          </a:prstGeom>
          <a:noFill/>
        </p:spPr>
      </p:pic>
      <p:pic>
        <p:nvPicPr>
          <p:cNvPr id="6" name="Picture 10" descr="https://encrypted-tbn2.gstatic.com/images?q=tbn:ANd9GcTdPkmEmar2OBdnauknNHDqtdNU8FAlkkVjrMEOgUHxHRYkvGsr"/>
          <p:cNvPicPr>
            <a:picLocks noChangeAspect="1" noChangeArrowheads="1"/>
          </p:cNvPicPr>
          <p:nvPr/>
        </p:nvPicPr>
        <p:blipFill>
          <a:blip r:embed="rId6" cstate="print"/>
          <a:srcRect/>
          <a:stretch>
            <a:fillRect/>
          </a:stretch>
        </p:blipFill>
        <p:spPr bwMode="auto">
          <a:xfrm>
            <a:off x="609600" y="2057400"/>
            <a:ext cx="533399" cy="533399"/>
          </a:xfrm>
          <a:prstGeom prst="rect">
            <a:avLst/>
          </a:prstGeom>
          <a:noFill/>
        </p:spPr>
      </p:pic>
      <p:pic>
        <p:nvPicPr>
          <p:cNvPr id="1026" name="Picture 2" descr="https://encrypted-tbn3.gstatic.com/images?q=tbn:ANd9GcROck6ShiIFI9UBeGvhheqJi0MAH1kwKkDFQQTaoox7Bp1EmOnhlw"/>
          <p:cNvPicPr>
            <a:picLocks noChangeAspect="1" noChangeArrowheads="1"/>
          </p:cNvPicPr>
          <p:nvPr/>
        </p:nvPicPr>
        <p:blipFill>
          <a:blip r:embed="rId7" cstate="print"/>
          <a:srcRect/>
          <a:stretch>
            <a:fillRect/>
          </a:stretch>
        </p:blipFill>
        <p:spPr bwMode="auto">
          <a:xfrm>
            <a:off x="685800" y="3429000"/>
            <a:ext cx="381000" cy="378941"/>
          </a:xfrm>
          <a:prstGeom prst="rect">
            <a:avLst/>
          </a:prstGeo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5288" y="6224588"/>
            <a:ext cx="704850"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Rectangle 8"/>
          <p:cNvSpPr>
            <a:spLocks noGrp="1" noChangeArrowheads="1"/>
          </p:cNvSpPr>
          <p:nvPr>
            <p:ph type="title" idx="4294967295"/>
          </p:nvPr>
        </p:nvSpPr>
        <p:spPr/>
        <p:txBody>
          <a:bodyPr/>
          <a:lstStyle/>
          <a:p>
            <a:pPr eaLnBrk="1" hangingPunct="1"/>
            <a:r>
              <a:rPr lang="en-US" altLang="en-US" smtClean="0"/>
              <a:t>Hello World Server</a:t>
            </a:r>
          </a:p>
        </p:txBody>
      </p:sp>
      <p:sp>
        <p:nvSpPr>
          <p:cNvPr id="23556" name="Rectangle 9"/>
          <p:cNvSpPr>
            <a:spLocks/>
          </p:cNvSpPr>
          <p:nvPr/>
        </p:nvSpPr>
        <p:spPr bwMode="auto">
          <a:xfrm>
            <a:off x="622300" y="1404937"/>
            <a:ext cx="8097838"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p>
            <a:pPr marL="39688">
              <a:defRPr/>
            </a:pPr>
            <a:r>
              <a:rPr lang="en-US" sz="1600" b="1" dirty="0">
                <a:latin typeface="Courier New" pitchFamily="49" charset="0"/>
                <a:ea typeface="ＭＳ Ｐゴシック" pitchFamily="34" charset="-128"/>
                <a:cs typeface="Courier"/>
                <a:sym typeface="Courier New Bold" pitchFamily="49" charset="0"/>
              </a:rPr>
              <a:t>public class HelloServer extends </a:t>
            </a:r>
            <a:r>
              <a:rPr lang="en-US" sz="1600" b="1" dirty="0">
                <a:solidFill>
                  <a:srgbClr val="FF0000"/>
                </a:solidFill>
                <a:latin typeface="Courier New" pitchFamily="49" charset="0"/>
                <a:ea typeface="ＭＳ Ｐゴシック" pitchFamily="34" charset="-128"/>
                <a:cs typeface="Courier"/>
                <a:sym typeface="Courier New Bold" pitchFamily="49" charset="0"/>
              </a:rPr>
              <a:t>Endpoint</a:t>
            </a:r>
            <a:r>
              <a:rPr lang="en-US" sz="1600" b="1" dirty="0">
                <a:latin typeface="Courier New" pitchFamily="49" charset="0"/>
                <a:ea typeface="ＭＳ Ｐゴシック" pitchFamily="34" charset="-128"/>
                <a:cs typeface="Courier"/>
                <a:sym typeface="Courier New Bold" pitchFamily="49" charset="0"/>
              </a:rPr>
              <a:t> {</a:t>
            </a:r>
            <a:br>
              <a:rPr lang="en-US" sz="1600" b="1" dirty="0">
                <a:latin typeface="Courier New" pitchFamily="49" charset="0"/>
                <a:ea typeface="ＭＳ Ｐゴシック" pitchFamily="34" charset="-128"/>
                <a:cs typeface="Courier"/>
                <a:sym typeface="Courier New Bold" pitchFamily="49" charset="0"/>
              </a:rPr>
            </a:br>
            <a:r>
              <a:rPr lang="en-US" sz="1600" b="1" dirty="0">
                <a:latin typeface="Courier New" pitchFamily="49" charset="0"/>
                <a:ea typeface="ＭＳ Ｐゴシック" pitchFamily="34" charset="-128"/>
                <a:cs typeface="Courier"/>
                <a:sym typeface="Courier New Bold" pitchFamily="49" charset="0"/>
              </a:rPr>
              <a:t>  @Override</a:t>
            </a:r>
            <a:br>
              <a:rPr lang="en-US" sz="1600" b="1" dirty="0">
                <a:latin typeface="Courier New" pitchFamily="49" charset="0"/>
                <a:ea typeface="ＭＳ Ｐゴシック" pitchFamily="34" charset="-128"/>
                <a:cs typeface="Courier"/>
                <a:sym typeface="Courier New Bold" pitchFamily="49" charset="0"/>
              </a:rPr>
            </a:br>
            <a:r>
              <a:rPr lang="en-US" sz="1600" b="1" dirty="0">
                <a:latin typeface="Courier New" pitchFamily="49" charset="0"/>
                <a:ea typeface="ＭＳ Ｐゴシック" pitchFamily="34" charset="-128"/>
                <a:cs typeface="Courier"/>
                <a:sym typeface="Courier New Bold" pitchFamily="49" charset="0"/>
              </a:rPr>
              <a:t>  public void onOpen(</a:t>
            </a:r>
            <a:r>
              <a:rPr lang="en-US" sz="1600" b="1" dirty="0">
                <a:solidFill>
                  <a:srgbClr val="FF0000"/>
                </a:solidFill>
                <a:latin typeface="Courier New" pitchFamily="49" charset="0"/>
                <a:ea typeface="ＭＳ Ｐゴシック" pitchFamily="34" charset="-128"/>
                <a:cs typeface="Courier"/>
                <a:sym typeface="Courier New Bold" pitchFamily="49" charset="0"/>
              </a:rPr>
              <a:t>Session</a:t>
            </a:r>
            <a:r>
              <a:rPr lang="en-US" sz="1600" b="1" dirty="0">
                <a:latin typeface="Courier New" pitchFamily="49" charset="0"/>
                <a:ea typeface="ＭＳ Ｐゴシック" pitchFamily="34" charset="-128"/>
                <a:cs typeface="Courier"/>
                <a:sym typeface="Courier New Bold" pitchFamily="49" charset="0"/>
              </a:rPr>
              <a:t> session,</a:t>
            </a:r>
          </a:p>
          <a:p>
            <a:pPr marL="39688">
              <a:defRPr/>
            </a:pPr>
            <a:r>
              <a:rPr lang="en-US" sz="1600" b="1" dirty="0">
                <a:solidFill>
                  <a:srgbClr val="FF0000"/>
                </a:solidFill>
                <a:latin typeface="Courier New" pitchFamily="49" charset="0"/>
                <a:ea typeface="ＭＳ Ｐゴシック" pitchFamily="34" charset="-128"/>
                <a:cs typeface="Courier"/>
                <a:sym typeface="Courier New Bold" pitchFamily="49" charset="0"/>
              </a:rPr>
              <a:t>      EndpointConfig</a:t>
            </a:r>
            <a:r>
              <a:rPr lang="en-US" sz="1600" b="1" dirty="0">
                <a:latin typeface="Courier New" pitchFamily="49" charset="0"/>
                <a:ea typeface="ＭＳ Ｐゴシック" pitchFamily="34" charset="-128"/>
                <a:cs typeface="Courier"/>
                <a:sym typeface="Courier New Bold" pitchFamily="49" charset="0"/>
              </a:rPr>
              <a:t> configuration) {</a:t>
            </a:r>
            <a:br>
              <a:rPr lang="en-US" sz="1600" b="1" dirty="0">
                <a:latin typeface="Courier New" pitchFamily="49" charset="0"/>
                <a:ea typeface="ＭＳ Ｐゴシック" pitchFamily="34" charset="-128"/>
                <a:cs typeface="Courier"/>
                <a:sym typeface="Courier New Bold" pitchFamily="49" charset="0"/>
              </a:rPr>
            </a:br>
            <a:r>
              <a:rPr lang="en-US" sz="1600" b="1" dirty="0">
                <a:latin typeface="Courier New" pitchFamily="49" charset="0"/>
                <a:ea typeface="ＭＳ Ｐゴシック" pitchFamily="34" charset="-128"/>
                <a:cs typeface="Courier"/>
                <a:sym typeface="Courier New Bold" pitchFamily="49" charset="0"/>
              </a:rPr>
              <a:t>    session.addMessageHandler(</a:t>
            </a:r>
          </a:p>
          <a:p>
            <a:pPr marL="39688">
              <a:defRPr/>
            </a:pPr>
            <a:r>
              <a:rPr lang="en-US" sz="1600" b="1" dirty="0">
                <a:latin typeface="Courier New" pitchFamily="49" charset="0"/>
                <a:ea typeface="ＭＳ Ｐゴシック" pitchFamily="34" charset="-128"/>
                <a:cs typeface="Courier"/>
                <a:sym typeface="Courier New Bold" pitchFamily="49" charset="0"/>
              </a:rPr>
              <a:t>        new MessageHandler.Whole&lt;String&gt;() {</a:t>
            </a:r>
            <a:br>
              <a:rPr lang="en-US" sz="1600" b="1" dirty="0">
                <a:latin typeface="Courier New" pitchFamily="49" charset="0"/>
                <a:ea typeface="ＭＳ Ｐゴシック" pitchFamily="34" charset="-128"/>
                <a:cs typeface="Courier"/>
                <a:sym typeface="Courier New Bold" pitchFamily="49" charset="0"/>
              </a:rPr>
            </a:br>
            <a:r>
              <a:rPr lang="en-US" sz="1600" b="1" dirty="0">
                <a:latin typeface="Courier New" pitchFamily="49" charset="0"/>
                <a:ea typeface="ＭＳ Ｐゴシック" pitchFamily="34" charset="-128"/>
                <a:cs typeface="Courier"/>
                <a:sym typeface="Courier New Bold" pitchFamily="49" charset="0"/>
              </a:rPr>
              <a:t>      public void onMessage(String name) {</a:t>
            </a:r>
            <a:br>
              <a:rPr lang="en-US" sz="1600" b="1" dirty="0">
                <a:latin typeface="Courier New" pitchFamily="49" charset="0"/>
                <a:ea typeface="ＭＳ Ｐゴシック" pitchFamily="34" charset="-128"/>
                <a:cs typeface="Courier"/>
                <a:sym typeface="Courier New Bold" pitchFamily="49" charset="0"/>
              </a:rPr>
            </a:br>
            <a:r>
              <a:rPr lang="en-US" sz="1600" b="1" dirty="0">
                <a:latin typeface="Courier New" pitchFamily="49" charset="0"/>
                <a:ea typeface="ＭＳ Ｐゴシック" pitchFamily="34" charset="-128"/>
                <a:cs typeface="Courier"/>
                <a:sym typeface="Courier New Bold" pitchFamily="49" charset="0"/>
              </a:rPr>
              <a:t>        try {</a:t>
            </a:r>
            <a:br>
              <a:rPr lang="en-US" sz="1600" b="1" dirty="0">
                <a:latin typeface="Courier New" pitchFamily="49" charset="0"/>
                <a:ea typeface="ＭＳ Ｐゴシック" pitchFamily="34" charset="-128"/>
                <a:cs typeface="Courier"/>
                <a:sym typeface="Courier New Bold" pitchFamily="49" charset="0"/>
              </a:rPr>
            </a:br>
            <a:r>
              <a:rPr lang="en-US" sz="1600" b="1" dirty="0">
                <a:latin typeface="Courier New" pitchFamily="49" charset="0"/>
                <a:ea typeface="ＭＳ Ｐゴシック" pitchFamily="34" charset="-128"/>
                <a:cs typeface="Courier"/>
                <a:sym typeface="Courier New Bold" pitchFamily="49" charset="0"/>
              </a:rPr>
              <a:t>          session.</a:t>
            </a:r>
            <a:r>
              <a:rPr lang="en-US" sz="1600" b="1" dirty="0">
                <a:solidFill>
                  <a:srgbClr val="FF0000"/>
                </a:solidFill>
                <a:latin typeface="Courier New" pitchFamily="49" charset="0"/>
                <a:ea typeface="ＭＳ Ｐゴシック" pitchFamily="34" charset="-128"/>
                <a:cs typeface="Courier"/>
                <a:sym typeface="Courier New Bold" pitchFamily="49" charset="0"/>
              </a:rPr>
              <a:t>getBasicRemote()</a:t>
            </a:r>
            <a:r>
              <a:rPr lang="en-US" sz="1600" b="1" dirty="0">
                <a:latin typeface="Courier New" pitchFamily="49" charset="0"/>
                <a:ea typeface="ＭＳ Ｐゴシック" pitchFamily="34" charset="-128"/>
                <a:cs typeface="Courier"/>
                <a:sym typeface="Courier New Bold" pitchFamily="49" charset="0"/>
              </a:rPr>
              <a:t>.sendText(</a:t>
            </a:r>
            <a:r>
              <a:rPr lang="ja-JP" altLang="en-US" sz="1600" b="1" dirty="0">
                <a:latin typeface="Courier New" pitchFamily="49" charset="0"/>
                <a:ea typeface="ＭＳ Ｐゴシック" pitchFamily="34" charset="-128"/>
                <a:cs typeface="Courier"/>
                <a:sym typeface="Courier New Bold" pitchFamily="49" charset="0"/>
              </a:rPr>
              <a:t>“</a:t>
            </a:r>
            <a:r>
              <a:rPr lang="en-US" sz="1600" b="1" dirty="0">
                <a:latin typeface="Courier New" pitchFamily="49" charset="0"/>
                <a:ea typeface="ＭＳ Ｐゴシック" pitchFamily="34" charset="-128"/>
                <a:cs typeface="Courier"/>
                <a:sym typeface="Courier New Bold" pitchFamily="49" charset="0"/>
              </a:rPr>
              <a:t>Hello </a:t>
            </a:r>
            <a:r>
              <a:rPr lang="ja-JP" altLang="en-US" sz="1600" b="1" dirty="0">
                <a:latin typeface="Courier New" pitchFamily="49" charset="0"/>
                <a:ea typeface="ＭＳ Ｐゴシック" pitchFamily="34" charset="-128"/>
                <a:cs typeface="Courier"/>
                <a:sym typeface="Courier New Bold" pitchFamily="49" charset="0"/>
              </a:rPr>
              <a:t>“</a:t>
            </a:r>
            <a:r>
              <a:rPr lang="en-US" sz="1600" b="1" dirty="0">
                <a:latin typeface="Courier New" pitchFamily="49" charset="0"/>
                <a:ea typeface="ＭＳ Ｐゴシック" pitchFamily="34" charset="-128"/>
                <a:cs typeface="Courier"/>
                <a:sym typeface="Courier New Bold" pitchFamily="49" charset="0"/>
              </a:rPr>
              <a:t> + name);</a:t>
            </a:r>
            <a:br>
              <a:rPr lang="en-US" sz="1600" b="1" dirty="0">
                <a:latin typeface="Courier New" pitchFamily="49" charset="0"/>
                <a:ea typeface="ＭＳ Ｐゴシック" pitchFamily="34" charset="-128"/>
                <a:cs typeface="Courier"/>
                <a:sym typeface="Courier New Bold" pitchFamily="49" charset="0"/>
              </a:rPr>
            </a:br>
            <a:r>
              <a:rPr lang="en-US" sz="1600" b="1" dirty="0">
                <a:latin typeface="Courier New" pitchFamily="49" charset="0"/>
                <a:ea typeface="ＭＳ Ｐゴシック" pitchFamily="34" charset="-128"/>
                <a:cs typeface="Courier"/>
                <a:sym typeface="Courier New Bold" pitchFamily="49" charset="0"/>
              </a:rPr>
              <a:t>        } catch (IOException ioe) {</a:t>
            </a:r>
          </a:p>
          <a:p>
            <a:pPr marL="39688">
              <a:defRPr/>
            </a:pPr>
            <a:r>
              <a:rPr lang="en-US" sz="1600" b="1" dirty="0">
                <a:latin typeface="Courier New" pitchFamily="49" charset="0"/>
                <a:ea typeface="ＭＳ Ｐゴシック" pitchFamily="34" charset="-128"/>
                <a:cs typeface="Courier"/>
                <a:sym typeface="Courier New Bold" pitchFamily="49" charset="0"/>
              </a:rPr>
              <a:t>          </a:t>
            </a:r>
            <a:r>
              <a:rPr lang="en-US" sz="1600" b="1" dirty="0">
                <a:solidFill>
                  <a:schemeClr val="bg1">
                    <a:lumMod val="50000"/>
                  </a:schemeClr>
                </a:solidFill>
                <a:latin typeface="Courier New" pitchFamily="49" charset="0"/>
                <a:ea typeface="ＭＳ Ｐゴシック" pitchFamily="34" charset="-128"/>
                <a:cs typeface="Courier"/>
                <a:sym typeface="Courier New Bold" pitchFamily="49" charset="0"/>
              </a:rPr>
              <a:t>// Handle failure.</a:t>
            </a:r>
            <a:br>
              <a:rPr lang="en-US" sz="1600" b="1" dirty="0">
                <a:solidFill>
                  <a:schemeClr val="bg1">
                    <a:lumMod val="50000"/>
                  </a:schemeClr>
                </a:solidFill>
                <a:latin typeface="Courier New" pitchFamily="49" charset="0"/>
                <a:ea typeface="ＭＳ Ｐゴシック" pitchFamily="34" charset="-128"/>
                <a:cs typeface="Courier"/>
                <a:sym typeface="Courier New Bold" pitchFamily="49" charset="0"/>
              </a:rPr>
            </a:br>
            <a:r>
              <a:rPr lang="en-US" sz="1600" b="1" dirty="0">
                <a:latin typeface="Courier New" pitchFamily="49" charset="0"/>
                <a:ea typeface="ＭＳ Ｐゴシック" pitchFamily="34" charset="-128"/>
                <a:cs typeface="Courier"/>
                <a:sym typeface="Courier New Bold" pitchFamily="49" charset="0"/>
              </a:rPr>
              <a:t>        }</a:t>
            </a:r>
            <a:br>
              <a:rPr lang="en-US" sz="1600" b="1" dirty="0">
                <a:latin typeface="Courier New" pitchFamily="49" charset="0"/>
                <a:ea typeface="ＭＳ Ｐゴシック" pitchFamily="34" charset="-128"/>
                <a:cs typeface="Courier"/>
                <a:sym typeface="Courier New Bold" pitchFamily="49" charset="0"/>
              </a:rPr>
            </a:br>
            <a:r>
              <a:rPr lang="en-US" sz="1600" b="1" dirty="0">
                <a:latin typeface="Courier New" pitchFamily="49" charset="0"/>
                <a:ea typeface="ＭＳ Ｐゴシック" pitchFamily="34" charset="-128"/>
                <a:cs typeface="Courier"/>
                <a:sym typeface="Courier New Bold" pitchFamily="49" charset="0"/>
              </a:rPr>
              <a:t>      }        </a:t>
            </a:r>
            <a:br>
              <a:rPr lang="en-US" sz="1600" b="1" dirty="0">
                <a:latin typeface="Courier New" pitchFamily="49" charset="0"/>
                <a:ea typeface="ＭＳ Ｐゴシック" pitchFamily="34" charset="-128"/>
                <a:cs typeface="Courier"/>
                <a:sym typeface="Courier New Bold" pitchFamily="49" charset="0"/>
              </a:rPr>
            </a:br>
            <a:r>
              <a:rPr lang="en-US" sz="1600" b="1" dirty="0">
                <a:latin typeface="Courier New" pitchFamily="49" charset="0"/>
                <a:ea typeface="ＭＳ Ｐゴシック" pitchFamily="34" charset="-128"/>
                <a:cs typeface="Courier"/>
                <a:sym typeface="Courier New Bold" pitchFamily="49" charset="0"/>
              </a:rPr>
              <a:t>    });</a:t>
            </a:r>
            <a:br>
              <a:rPr lang="en-US" sz="1600" b="1" dirty="0">
                <a:latin typeface="Courier New" pitchFamily="49" charset="0"/>
                <a:ea typeface="ＭＳ Ｐゴシック" pitchFamily="34" charset="-128"/>
                <a:cs typeface="Courier"/>
                <a:sym typeface="Courier New Bold" pitchFamily="49" charset="0"/>
              </a:rPr>
            </a:br>
            <a:r>
              <a:rPr lang="en-US" sz="1600" b="1" dirty="0">
                <a:latin typeface="Courier New" pitchFamily="49" charset="0"/>
                <a:ea typeface="ＭＳ Ｐゴシック" pitchFamily="34" charset="-128"/>
                <a:cs typeface="Courier"/>
                <a:sym typeface="Courier New Bold" pitchFamily="49" charset="0"/>
              </a:rPr>
              <a:t>  }</a:t>
            </a:r>
            <a:br>
              <a:rPr lang="en-US" sz="1600" b="1" dirty="0">
                <a:latin typeface="Courier New" pitchFamily="49" charset="0"/>
                <a:ea typeface="ＭＳ Ｐゴシック" pitchFamily="34" charset="-128"/>
                <a:cs typeface="Courier"/>
                <a:sym typeface="Courier New Bold" pitchFamily="49" charset="0"/>
              </a:rPr>
            </a:br>
            <a:r>
              <a:rPr lang="en-US" sz="1600" b="1" dirty="0">
                <a:latin typeface="Courier New" pitchFamily="49" charset="0"/>
                <a:ea typeface="ＭＳ Ｐゴシック" pitchFamily="34" charset="-128"/>
                <a:cs typeface="Courier"/>
                <a:sym typeface="Courier New Bold" pitchFamily="49" charset="0"/>
              </a:rPr>
              <a:t>}</a:t>
            </a:r>
          </a:p>
        </p:txBody>
      </p:sp>
    </p:spTree>
    <p:extLst>
      <p:ext uri="{BB962C8B-B14F-4D97-AF65-F5344CB8AC3E}">
        <p14:creationId xmlns:p14="http://schemas.microsoft.com/office/powerpoint/2010/main" val="3313856788"/>
      </p:ext>
    </p:extLst>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5288" y="6224588"/>
            <a:ext cx="704850"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8"/>
          <p:cNvSpPr>
            <a:spLocks noGrp="1" noChangeArrowheads="1"/>
          </p:cNvSpPr>
          <p:nvPr>
            <p:ph type="title" idx="4294967295"/>
          </p:nvPr>
        </p:nvSpPr>
        <p:spPr/>
        <p:txBody>
          <a:bodyPr/>
          <a:lstStyle/>
          <a:p>
            <a:pPr eaLnBrk="1" hangingPunct="1"/>
            <a:r>
              <a:rPr lang="en-US" altLang="en-US" smtClean="0"/>
              <a:t>Hello World Client</a:t>
            </a:r>
          </a:p>
        </p:txBody>
      </p:sp>
      <p:sp>
        <p:nvSpPr>
          <p:cNvPr id="24580" name="Rectangle 9"/>
          <p:cNvSpPr>
            <a:spLocks/>
          </p:cNvSpPr>
          <p:nvPr/>
        </p:nvSpPr>
        <p:spPr bwMode="auto">
          <a:xfrm>
            <a:off x="622300" y="1481137"/>
            <a:ext cx="8053388"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defTabSz="228600" eaLnBrk="0" hangingPunct="0">
              <a:spcAft>
                <a:spcPts val="600"/>
              </a:spcAft>
              <a:buClr>
                <a:srgbClr val="FF0000"/>
              </a:buClr>
              <a:buSzPct val="85000"/>
              <a:buFont typeface="Wingdings" pitchFamily="2" charset="2"/>
              <a:buChar char="§"/>
              <a:defRPr sz="2000">
                <a:solidFill>
                  <a:schemeClr val="tx1"/>
                </a:solidFill>
                <a:latin typeface="Arial" pitchFamily="34" charset="0"/>
                <a:cs typeface="Arial" pitchFamily="34" charset="0"/>
              </a:defRPr>
            </a:lvl1pPr>
            <a:lvl2pPr marL="742950" indent="-28575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2pPr>
            <a:lvl3pPr marL="1143000" indent="-228600" defTabSz="228600" eaLnBrk="0" hangingPunct="0">
              <a:spcAft>
                <a:spcPts val="600"/>
              </a:spcAft>
              <a:buClr>
                <a:srgbClr val="FF0000"/>
              </a:buClr>
              <a:buSzPct val="85000"/>
              <a:buFont typeface="Wingdings" pitchFamily="2" charset="2"/>
              <a:buChar char="§"/>
              <a:defRPr>
                <a:solidFill>
                  <a:schemeClr val="tx1"/>
                </a:solidFill>
                <a:latin typeface="Arial" pitchFamily="34" charset="0"/>
                <a:cs typeface="Arial" pitchFamily="34" charset="0"/>
              </a:defRPr>
            </a:lvl3pPr>
            <a:lvl4pPr marL="1600200" indent="-22860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4pPr>
            <a:lvl5pPr marL="2057400" indent="-228600" eaLnBrk="0" hangingPunct="0">
              <a:spcAft>
                <a:spcPts val="600"/>
              </a:spcAft>
              <a:buClr>
                <a:srgbClr val="FF0000"/>
              </a:buClr>
              <a:buFont typeface="Arial" pitchFamily="34" charset="0"/>
              <a:buChar char="»"/>
              <a:defRPr sz="1400">
                <a:solidFill>
                  <a:schemeClr val="tx2"/>
                </a:solidFill>
                <a:latin typeface="Arial" pitchFamily="34" charset="0"/>
                <a:cs typeface="Arial" pitchFamily="34" charset="0"/>
              </a:defRPr>
            </a:lvl5pPr>
            <a:lvl6pPr marL="25146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6pPr>
            <a:lvl7pPr marL="29718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7pPr>
            <a:lvl8pPr marL="34290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8pPr>
            <a:lvl9pPr marL="38862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9pPr>
          </a:lstStyle>
          <a:p>
            <a:pPr eaLnBrk="1" hangingPunct="1">
              <a:spcAft>
                <a:spcPct val="0"/>
              </a:spcAft>
              <a:buClrTx/>
              <a:buSzTx/>
              <a:buFontTx/>
              <a:buNone/>
            </a:pPr>
            <a:r>
              <a:rPr lang="en-US" altLang="en-US" sz="1600" b="1" dirty="0">
                <a:solidFill>
                  <a:srgbClr val="000000"/>
                </a:solidFill>
                <a:latin typeface="Courier New" pitchFamily="49" charset="0"/>
                <a:ea typeface="ＭＳ Ｐゴシック" pitchFamily="34" charset="-128"/>
                <a:cs typeface="Courier"/>
                <a:sym typeface="Courier New Bold" pitchFamily="49" charset="0"/>
              </a:rPr>
              <a:t>public class </a:t>
            </a: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HelloClient</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extends Endpoint {</a:t>
            </a:r>
            <a:br>
              <a:rPr lang="en-US" altLang="en-US" sz="1600" b="1" dirty="0">
                <a:solidFill>
                  <a:srgbClr val="000000"/>
                </a:solidFill>
                <a:latin typeface="Courier New" pitchFamily="49" charset="0"/>
                <a:ea typeface="ＭＳ Ｐゴシック" pitchFamily="34" charset="-128"/>
                <a:cs typeface="Courier"/>
                <a:sym typeface="Courier New Bold" pitchFamily="49" charset="0"/>
              </a:rPr>
            </a:b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@Override</a:t>
            </a:r>
            <a:br>
              <a:rPr lang="en-US" altLang="en-US" sz="1600" b="1" dirty="0">
                <a:solidFill>
                  <a:srgbClr val="000000"/>
                </a:solidFill>
                <a:latin typeface="Courier New" pitchFamily="49" charset="0"/>
                <a:ea typeface="ＭＳ Ｐゴシック" pitchFamily="34" charset="-128"/>
                <a:cs typeface="Courier"/>
                <a:sym typeface="Courier New Bold" pitchFamily="49" charset="0"/>
              </a:rPr>
            </a:b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public void </a:t>
            </a: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onOpen</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(Session </a:t>
            </a: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session</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a:t>
            </a:r>
          </a:p>
          <a:p>
            <a:pPr eaLnBrk="1" hangingPunct="1">
              <a:spcAft>
                <a:spcPct val="0"/>
              </a:spcAft>
              <a:buClrTx/>
              <a:buSzTx/>
              <a:buFontTx/>
              <a:buNone/>
            </a:pP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a:t>
            </a: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EndpointConfig</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configuration) {</a:t>
            </a:r>
            <a:br>
              <a:rPr lang="en-US" altLang="en-US" sz="1600" b="1" dirty="0">
                <a:solidFill>
                  <a:srgbClr val="000000"/>
                </a:solidFill>
                <a:latin typeface="Courier New" pitchFamily="49" charset="0"/>
                <a:ea typeface="ＭＳ Ｐゴシック" pitchFamily="34" charset="-128"/>
                <a:cs typeface="Courier"/>
                <a:sym typeface="Courier New Bold" pitchFamily="49" charset="0"/>
              </a:rPr>
            </a:b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try {</a:t>
            </a:r>
            <a:br>
              <a:rPr lang="en-US" altLang="en-US" sz="1600" b="1" dirty="0">
                <a:solidFill>
                  <a:srgbClr val="000000"/>
                </a:solidFill>
                <a:latin typeface="Courier New" pitchFamily="49" charset="0"/>
                <a:ea typeface="ＭＳ Ｐゴシック" pitchFamily="34" charset="-128"/>
                <a:cs typeface="Courier"/>
                <a:sym typeface="Courier New Bold" pitchFamily="49" charset="0"/>
              </a:rPr>
            </a:b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a:t>
            </a:r>
            <a:r>
              <a:rPr lang="en-US" altLang="en-US" sz="1600" b="1" dirty="0" err="1">
                <a:solidFill>
                  <a:srgbClr val="FF0000"/>
                </a:solidFill>
                <a:latin typeface="Courier New" pitchFamily="49" charset="0"/>
                <a:ea typeface="ＭＳ Ｐゴシック" pitchFamily="34" charset="-128"/>
                <a:cs typeface="Courier"/>
                <a:sym typeface="Courier New Bold" pitchFamily="49" charset="0"/>
              </a:rPr>
              <a:t>session.getBasicRemote</a:t>
            </a:r>
            <a:r>
              <a:rPr lang="en-US" altLang="en-US" sz="1600" b="1" dirty="0">
                <a:solidFill>
                  <a:srgbClr val="FF0000"/>
                </a:solidFill>
                <a:latin typeface="Courier New" pitchFamily="49" charset="0"/>
                <a:ea typeface="ＭＳ Ｐゴシック" pitchFamily="34" charset="-128"/>
                <a:cs typeface="Courier"/>
                <a:sym typeface="Courier New Bold" pitchFamily="49" charset="0"/>
              </a:rPr>
              <a:t>().</a:t>
            </a:r>
            <a:r>
              <a:rPr lang="en-US" altLang="en-US" sz="1600" b="1" dirty="0" err="1">
                <a:solidFill>
                  <a:srgbClr val="FF0000"/>
                </a:solidFill>
                <a:latin typeface="Courier New" pitchFamily="49" charset="0"/>
                <a:ea typeface="ＭＳ Ｐゴシック" pitchFamily="34" charset="-128"/>
                <a:cs typeface="Courier"/>
                <a:sym typeface="Courier New Bold" pitchFamily="49" charset="0"/>
              </a:rPr>
              <a:t>sendText</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("Hello you!");</a:t>
            </a:r>
            <a:br>
              <a:rPr lang="en-US" altLang="en-US" sz="1600" b="1" dirty="0">
                <a:solidFill>
                  <a:srgbClr val="000000"/>
                </a:solidFill>
                <a:latin typeface="Courier New" pitchFamily="49" charset="0"/>
                <a:ea typeface="ＭＳ Ｐゴシック" pitchFamily="34" charset="-128"/>
                <a:cs typeface="Courier"/>
                <a:sym typeface="Courier New Bold" pitchFamily="49" charset="0"/>
              </a:rPr>
            </a:b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 catch (</a:t>
            </a: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IOException</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a:t>
            </a: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ioe</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a:t>
            </a:r>
            <a:br>
              <a:rPr lang="en-US" altLang="en-US" sz="1600" b="1" dirty="0">
                <a:solidFill>
                  <a:srgbClr val="000000"/>
                </a:solidFill>
                <a:latin typeface="Courier New" pitchFamily="49" charset="0"/>
                <a:ea typeface="ＭＳ Ｐゴシック" pitchFamily="34" charset="-128"/>
                <a:cs typeface="Courier"/>
                <a:sym typeface="Courier New Bold" pitchFamily="49" charset="0"/>
              </a:rPr>
            </a:b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 . .        </a:t>
            </a:r>
            <a:br>
              <a:rPr lang="en-US" altLang="en-US" sz="1600" b="1" dirty="0">
                <a:solidFill>
                  <a:srgbClr val="000000"/>
                </a:solidFill>
                <a:latin typeface="Courier New" pitchFamily="49" charset="0"/>
                <a:ea typeface="ＭＳ Ｐゴシック" pitchFamily="34" charset="-128"/>
                <a:cs typeface="Courier"/>
                <a:sym typeface="Courier New Bold" pitchFamily="49" charset="0"/>
              </a:rPr>
            </a:b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a:t>
            </a:r>
            <a:br>
              <a:rPr lang="en-US" altLang="en-US" sz="1600" b="1" dirty="0">
                <a:solidFill>
                  <a:srgbClr val="000000"/>
                </a:solidFill>
                <a:latin typeface="Courier New" pitchFamily="49" charset="0"/>
                <a:ea typeface="ＭＳ Ｐゴシック" pitchFamily="34" charset="-128"/>
                <a:cs typeface="Courier"/>
                <a:sym typeface="Courier New Bold" pitchFamily="49" charset="0"/>
              </a:rPr>
            </a:b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a:t>
            </a:r>
            <a:br>
              <a:rPr lang="en-US" altLang="en-US" sz="1600" b="1" dirty="0">
                <a:solidFill>
                  <a:srgbClr val="000000"/>
                </a:solidFill>
                <a:latin typeface="Courier New" pitchFamily="49" charset="0"/>
                <a:ea typeface="ＭＳ Ｐゴシック" pitchFamily="34" charset="-128"/>
                <a:cs typeface="Courier"/>
                <a:sym typeface="Courier New Bold" pitchFamily="49" charset="0"/>
              </a:rPr>
            </a:br>
            <a:r>
              <a:rPr lang="en-US" altLang="en-US" sz="1600" b="1" dirty="0">
                <a:solidFill>
                  <a:srgbClr val="000000"/>
                </a:solidFill>
                <a:latin typeface="Courier New" pitchFamily="49" charset="0"/>
                <a:ea typeface="ＭＳ Ｐゴシック" pitchFamily="34" charset="-128"/>
                <a:cs typeface="Courier"/>
                <a:sym typeface="Courier New Bold" pitchFamily="49" charset="0"/>
              </a:rPr>
              <a:t>}</a:t>
            </a:r>
          </a:p>
        </p:txBody>
      </p:sp>
    </p:spTree>
    <p:extLst>
      <p:ext uri="{BB962C8B-B14F-4D97-AF65-F5344CB8AC3E}">
        <p14:creationId xmlns:p14="http://schemas.microsoft.com/office/powerpoint/2010/main" val="987458777"/>
      </p:ext>
    </p:extLst>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5288" y="6224588"/>
            <a:ext cx="704850"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8"/>
          <p:cNvSpPr>
            <a:spLocks noGrp="1" noChangeArrowheads="1"/>
          </p:cNvSpPr>
          <p:nvPr>
            <p:ph type="title" idx="4294967295"/>
          </p:nvPr>
        </p:nvSpPr>
        <p:spPr/>
        <p:txBody>
          <a:bodyPr/>
          <a:lstStyle/>
          <a:p>
            <a:pPr eaLnBrk="1" hangingPunct="1"/>
            <a:r>
              <a:rPr lang="en-US" altLang="en-US" smtClean="0"/>
              <a:t>Client Server Configuration</a:t>
            </a:r>
          </a:p>
        </p:txBody>
      </p:sp>
      <p:sp>
        <p:nvSpPr>
          <p:cNvPr id="25604" name="Rectangle 9"/>
          <p:cNvSpPr>
            <a:spLocks/>
          </p:cNvSpPr>
          <p:nvPr/>
        </p:nvSpPr>
        <p:spPr bwMode="auto">
          <a:xfrm>
            <a:off x="696913" y="1430337"/>
            <a:ext cx="8053387" cy="497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defTabSz="228600" eaLnBrk="0" hangingPunct="0">
              <a:spcAft>
                <a:spcPts val="600"/>
              </a:spcAft>
              <a:buClr>
                <a:srgbClr val="FF0000"/>
              </a:buClr>
              <a:buSzPct val="85000"/>
              <a:buFont typeface="Wingdings" pitchFamily="2" charset="2"/>
              <a:buChar char="§"/>
              <a:defRPr sz="2000">
                <a:solidFill>
                  <a:schemeClr val="tx1"/>
                </a:solidFill>
                <a:latin typeface="Arial" pitchFamily="34" charset="0"/>
                <a:cs typeface="Arial" pitchFamily="34" charset="0"/>
              </a:defRPr>
            </a:lvl1pPr>
            <a:lvl2pPr marL="742950" indent="-28575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2pPr>
            <a:lvl3pPr marL="1143000" indent="-228600" defTabSz="228600" eaLnBrk="0" hangingPunct="0">
              <a:spcAft>
                <a:spcPts val="600"/>
              </a:spcAft>
              <a:buClr>
                <a:srgbClr val="FF0000"/>
              </a:buClr>
              <a:buSzPct val="85000"/>
              <a:buFont typeface="Wingdings" pitchFamily="2" charset="2"/>
              <a:buChar char="§"/>
              <a:defRPr>
                <a:solidFill>
                  <a:schemeClr val="tx1"/>
                </a:solidFill>
                <a:latin typeface="Arial" pitchFamily="34" charset="0"/>
                <a:cs typeface="Arial" pitchFamily="34" charset="0"/>
              </a:defRPr>
            </a:lvl3pPr>
            <a:lvl4pPr marL="1600200" indent="-22860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4pPr>
            <a:lvl5pPr marL="2057400" indent="-228600" eaLnBrk="0" hangingPunct="0">
              <a:spcAft>
                <a:spcPts val="600"/>
              </a:spcAft>
              <a:buClr>
                <a:srgbClr val="FF0000"/>
              </a:buClr>
              <a:buFont typeface="Arial" pitchFamily="34" charset="0"/>
              <a:buChar char="»"/>
              <a:defRPr sz="1400">
                <a:solidFill>
                  <a:schemeClr val="tx2"/>
                </a:solidFill>
                <a:latin typeface="Arial" pitchFamily="34" charset="0"/>
                <a:cs typeface="Arial" pitchFamily="34" charset="0"/>
              </a:defRPr>
            </a:lvl5pPr>
            <a:lvl6pPr marL="25146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6pPr>
            <a:lvl7pPr marL="29718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7pPr>
            <a:lvl8pPr marL="34290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8pPr>
            <a:lvl9pPr marL="38862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9pPr>
          </a:lstStyle>
          <a:p>
            <a:pPr eaLnBrk="1" hangingPunct="1">
              <a:spcAft>
                <a:spcPct val="0"/>
              </a:spcAft>
              <a:buClrTx/>
              <a:buSzTx/>
              <a:buFontTx/>
              <a:buNone/>
            </a:pP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ServerContainer</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a:t>
            </a: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serverContainer</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 </a:t>
            </a:r>
          </a:p>
          <a:p>
            <a:pPr eaLnBrk="1" hangingPunct="1">
              <a:spcAft>
                <a:spcPct val="0"/>
              </a:spcAft>
              <a:buClrTx/>
              <a:buSzTx/>
              <a:buFontTx/>
              <a:buNone/>
            </a:pP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a:t>
            </a: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ServerContainer</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a:t>
            </a: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servletContext.getAttribute</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a:t>
            </a:r>
          </a:p>
          <a:p>
            <a:pPr eaLnBrk="1" hangingPunct="1">
              <a:spcAft>
                <a:spcPct val="0"/>
              </a:spcAft>
              <a:buClrTx/>
              <a:buSzTx/>
              <a:buFontTx/>
              <a:buNone/>
            </a:pP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a:t>
            </a: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javax.websocket.server.ServerContainer</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a:t>
            </a:r>
          </a:p>
          <a:p>
            <a:pPr eaLnBrk="1" hangingPunct="1">
              <a:spcAft>
                <a:spcPct val="0"/>
              </a:spcAft>
              <a:buClrTx/>
              <a:buSzTx/>
              <a:buFontTx/>
              <a:buNone/>
            </a:pP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ServerEndpointConfig</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a:t>
            </a: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serverConfiguration</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 </a:t>
            </a:r>
          </a:p>
          <a:p>
            <a:pPr eaLnBrk="1" hangingPunct="1">
              <a:spcAft>
                <a:spcPct val="0"/>
              </a:spcAft>
              <a:buClrTx/>
              <a:buSzTx/>
              <a:buFontTx/>
              <a:buNone/>
            </a:pP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a:t>
            </a: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ServerEndpointConfig.Builder.create</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a:t>
            </a:r>
          </a:p>
          <a:p>
            <a:pPr eaLnBrk="1" hangingPunct="1">
              <a:spcAft>
                <a:spcPct val="0"/>
              </a:spcAft>
              <a:buClrTx/>
              <a:buSzTx/>
              <a:buFontTx/>
              <a:buNone/>
            </a:pP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a:t>
            </a: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HelloServer.class</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"/hello").build();</a:t>
            </a:r>
          </a:p>
          <a:p>
            <a:pPr eaLnBrk="1" hangingPunct="1">
              <a:spcAft>
                <a:spcPct val="0"/>
              </a:spcAft>
              <a:buClrTx/>
              <a:buSzTx/>
              <a:buFontTx/>
              <a:buNone/>
            </a:pP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serverContainer.addEndpoint</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a:t>
            </a: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serverConfiguration</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a:t>
            </a:r>
          </a:p>
          <a:p>
            <a:pPr eaLnBrk="1" hangingPunct="1">
              <a:spcAft>
                <a:spcPct val="0"/>
              </a:spcAft>
              <a:buClrTx/>
              <a:buSzTx/>
              <a:buFontTx/>
              <a:buNone/>
            </a:pPr>
            <a:r>
              <a:rPr lang="en-US" altLang="en-US" sz="1600" b="1" dirty="0">
                <a:solidFill>
                  <a:srgbClr val="000000"/>
                </a:solidFill>
                <a:latin typeface="Courier New" pitchFamily="49" charset="0"/>
                <a:ea typeface="ＭＳ Ｐゴシック" pitchFamily="34" charset="-128"/>
                <a:cs typeface="Courier"/>
                <a:sym typeface="Courier New Bold" pitchFamily="49" charset="0"/>
              </a:rPr>
              <a:t>...</a:t>
            </a:r>
          </a:p>
          <a:p>
            <a:pPr eaLnBrk="1" hangingPunct="1">
              <a:spcAft>
                <a:spcPct val="0"/>
              </a:spcAft>
              <a:buClrTx/>
              <a:buSzTx/>
              <a:buFontTx/>
              <a:buNone/>
            </a:pPr>
            <a:r>
              <a:rPr lang="en-US" altLang="en-US" sz="1600" b="1" dirty="0">
                <a:solidFill>
                  <a:srgbClr val="000000"/>
                </a:solidFill>
                <a:latin typeface="Courier New" pitchFamily="49" charset="0"/>
                <a:ea typeface="ＭＳ Ｐゴシック" pitchFamily="34" charset="-128"/>
                <a:cs typeface="Courier"/>
                <a:sym typeface="Courier New Bold" pitchFamily="49" charset="0"/>
              </a:rPr>
              <a:t>URI </a:t>
            </a: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clientURI</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 new URI("</a:t>
            </a: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ws</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://myserver.com/</a:t>
            </a: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websockets</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/hello");</a:t>
            </a:r>
          </a:p>
          <a:p>
            <a:pPr eaLnBrk="1" hangingPunct="1">
              <a:spcAft>
                <a:spcPct val="0"/>
              </a:spcAft>
              <a:buClrTx/>
              <a:buSzTx/>
              <a:buFontTx/>
              <a:buNone/>
            </a:pP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WebSocketContainer</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container = </a:t>
            </a:r>
          </a:p>
          <a:p>
            <a:pPr eaLnBrk="1" hangingPunct="1">
              <a:spcAft>
                <a:spcPct val="0"/>
              </a:spcAft>
              <a:buClrTx/>
              <a:buSzTx/>
              <a:buFontTx/>
              <a:buNone/>
            </a:pP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a:t>
            </a: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ContainerProvider.getWebSocketContainer</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a:t>
            </a:r>
          </a:p>
          <a:p>
            <a:pPr eaLnBrk="1" hangingPunct="1">
              <a:spcAft>
                <a:spcPct val="0"/>
              </a:spcAft>
              <a:buClrTx/>
              <a:buSzTx/>
              <a:buFontTx/>
              <a:buNone/>
            </a:pP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ClientEndpointConfig</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a:t>
            </a: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clientConfiguration</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a:t>
            </a:r>
          </a:p>
          <a:p>
            <a:pPr eaLnBrk="1" hangingPunct="1">
              <a:spcAft>
                <a:spcPct val="0"/>
              </a:spcAft>
              <a:buClrTx/>
              <a:buSzTx/>
              <a:buFontTx/>
              <a:buNone/>
            </a:pP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a:t>
            </a: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ClientEndpointConfig.Builder.create</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().build();</a:t>
            </a:r>
          </a:p>
          <a:p>
            <a:pPr eaLnBrk="1" hangingPunct="1">
              <a:spcAft>
                <a:spcPct val="0"/>
              </a:spcAft>
              <a:buClrTx/>
              <a:buSzTx/>
              <a:buFontTx/>
              <a:buNone/>
            </a:pP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container.connectToServer</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a:t>
            </a: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HelloClient.class</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a:t>
            </a:r>
          </a:p>
          <a:p>
            <a:pPr eaLnBrk="1" hangingPunct="1">
              <a:spcAft>
                <a:spcPct val="0"/>
              </a:spcAft>
              <a:buClrTx/>
              <a:buSzTx/>
              <a:buFontTx/>
              <a:buNone/>
            </a:pP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a:t>
            </a: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clientConfiguration</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 </a:t>
            </a:r>
            <a:r>
              <a:rPr lang="en-US" altLang="en-US" sz="1600" b="1" dirty="0" err="1">
                <a:solidFill>
                  <a:srgbClr val="000000"/>
                </a:solidFill>
                <a:latin typeface="Courier New" pitchFamily="49" charset="0"/>
                <a:ea typeface="ＭＳ Ｐゴシック" pitchFamily="34" charset="-128"/>
                <a:cs typeface="Courier"/>
                <a:sym typeface="Courier New Bold" pitchFamily="49" charset="0"/>
              </a:rPr>
              <a:t>clientURI</a:t>
            </a:r>
            <a:r>
              <a:rPr lang="en-US" altLang="en-US" sz="1600" b="1" dirty="0">
                <a:solidFill>
                  <a:srgbClr val="000000"/>
                </a:solidFill>
                <a:latin typeface="Courier New" pitchFamily="49" charset="0"/>
                <a:ea typeface="ＭＳ Ｐゴシック" pitchFamily="34" charset="-128"/>
                <a:cs typeface="Courier"/>
                <a:sym typeface="Courier New Bold" pitchFamily="49" charset="0"/>
              </a:rPr>
              <a:t>);</a:t>
            </a:r>
          </a:p>
        </p:txBody>
      </p:sp>
    </p:spTree>
    <p:extLst>
      <p:ext uri="{BB962C8B-B14F-4D97-AF65-F5344CB8AC3E}">
        <p14:creationId xmlns:p14="http://schemas.microsoft.com/office/powerpoint/2010/main" val="3101382197"/>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5288" y="6224588"/>
            <a:ext cx="704850"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5" name="Rectangle 8"/>
          <p:cNvSpPr>
            <a:spLocks noGrp="1" noChangeArrowheads="1"/>
          </p:cNvSpPr>
          <p:nvPr>
            <p:ph type="title" idx="4294967295"/>
          </p:nvPr>
        </p:nvSpPr>
        <p:spPr/>
        <p:txBody>
          <a:bodyPr/>
          <a:lstStyle/>
          <a:p>
            <a:pPr eaLnBrk="1" hangingPunct="1"/>
            <a:r>
              <a:rPr lang="en-US" altLang="en-US" smtClean="0"/>
              <a:t>Sending the Message</a:t>
            </a:r>
          </a:p>
        </p:txBody>
      </p:sp>
      <p:graphicFrame>
        <p:nvGraphicFramePr>
          <p:cNvPr id="342063" name="Group 47"/>
          <p:cNvGraphicFramePr>
            <a:graphicFrameLocks noGrp="1"/>
          </p:cNvGraphicFramePr>
          <p:nvPr>
            <p:extLst>
              <p:ext uri="{D42A27DB-BD31-4B8C-83A1-F6EECF244321}">
                <p14:modId xmlns:p14="http://schemas.microsoft.com/office/powerpoint/2010/main" val="2811631402"/>
              </p:ext>
            </p:extLst>
          </p:nvPr>
        </p:nvGraphicFramePr>
        <p:xfrm>
          <a:off x="311150" y="1531935"/>
          <a:ext cx="8518525" cy="4487865"/>
        </p:xfrm>
        <a:graphic>
          <a:graphicData uri="http://schemas.openxmlformats.org/drawingml/2006/table">
            <a:tbl>
              <a:tblPr/>
              <a:tblGrid>
                <a:gridCol w="2136775"/>
                <a:gridCol w="2036393"/>
                <a:gridCol w="4345357"/>
              </a:tblGrid>
              <a:tr h="500063">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rPr>
                        <a:t>Whole string *</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RemoteEndpoint.Basic</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sendText(String message)</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650875">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rPr>
                        <a:t>Binary data *</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RemoteEndpoint.Basic</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sendBinary(ByteBuffer message)</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652463">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rPr>
                        <a:t>String fragments</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RemoteEndpoint.Basic</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sendText(String part, boolean last)</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652463">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rPr>
                        <a:t>Binary data fragments</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RemoteEndpoint.Basic</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sendBinary(ByteBuffer part, boolean last)</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650875">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rPr>
                        <a:t>Blocking stream of text</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RemoteEndpoint.Basic</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Writer getSendWriter())</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703263">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rPr>
                        <a:t>Blocking stream of binary data</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RemoteEndpoint.Basic</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OutputStream getSendStream()</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677863">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rPr>
                        <a:t>Custom object</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RemoteEndpoint.Basic</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sendObject(Object customObject)</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28710" name="Rectangle 83"/>
          <p:cNvSpPr>
            <a:spLocks/>
          </p:cNvSpPr>
          <p:nvPr/>
        </p:nvSpPr>
        <p:spPr bwMode="auto">
          <a:xfrm>
            <a:off x="4140200" y="5776913"/>
            <a:ext cx="7531100"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defTabSz="228600" eaLnBrk="0" hangingPunct="0">
              <a:spcAft>
                <a:spcPts val="600"/>
              </a:spcAft>
              <a:buClr>
                <a:srgbClr val="FF0000"/>
              </a:buClr>
              <a:buSzPct val="85000"/>
              <a:buFont typeface="Wingdings" pitchFamily="2" charset="2"/>
              <a:buChar char="§"/>
              <a:defRPr sz="2000">
                <a:solidFill>
                  <a:schemeClr val="tx1"/>
                </a:solidFill>
                <a:latin typeface="Arial" pitchFamily="34" charset="0"/>
                <a:cs typeface="Arial" pitchFamily="34" charset="0"/>
              </a:defRPr>
            </a:lvl1pPr>
            <a:lvl2pPr marL="742950" indent="-28575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2pPr>
            <a:lvl3pPr marL="1143000" indent="-228600" defTabSz="228600" eaLnBrk="0" hangingPunct="0">
              <a:spcAft>
                <a:spcPts val="600"/>
              </a:spcAft>
              <a:buClr>
                <a:srgbClr val="FF0000"/>
              </a:buClr>
              <a:buSzPct val="85000"/>
              <a:buFont typeface="Wingdings" pitchFamily="2" charset="2"/>
              <a:buChar char="§"/>
              <a:defRPr>
                <a:solidFill>
                  <a:schemeClr val="tx1"/>
                </a:solidFill>
                <a:latin typeface="Arial" pitchFamily="34" charset="0"/>
                <a:cs typeface="Arial" pitchFamily="34" charset="0"/>
              </a:defRPr>
            </a:lvl3pPr>
            <a:lvl4pPr marL="1600200" indent="-22860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4pPr>
            <a:lvl5pPr marL="2057400" indent="-228600" eaLnBrk="0" hangingPunct="0">
              <a:spcAft>
                <a:spcPts val="600"/>
              </a:spcAft>
              <a:buClr>
                <a:srgbClr val="FF0000"/>
              </a:buClr>
              <a:buFont typeface="Arial" pitchFamily="34" charset="0"/>
              <a:buChar char="»"/>
              <a:defRPr sz="1400">
                <a:solidFill>
                  <a:schemeClr val="tx2"/>
                </a:solidFill>
                <a:latin typeface="Arial" pitchFamily="34" charset="0"/>
                <a:cs typeface="Arial" pitchFamily="34" charset="0"/>
              </a:defRPr>
            </a:lvl5pPr>
            <a:lvl6pPr marL="25146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6pPr>
            <a:lvl7pPr marL="29718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7pPr>
            <a:lvl8pPr marL="34290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8pPr>
            <a:lvl9pPr marL="38862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9pPr>
          </a:lstStyle>
          <a:p>
            <a:pPr eaLnBrk="1" hangingPunct="1">
              <a:spcAft>
                <a:spcPct val="0"/>
              </a:spcAft>
              <a:buClrTx/>
              <a:buSzTx/>
              <a:buFontTx/>
              <a:buNone/>
            </a:pPr>
            <a:r>
              <a:rPr lang="en-US" altLang="en-US" sz="1600">
                <a:ea typeface="ＭＳ Ｐゴシック" pitchFamily="34" charset="-128"/>
              </a:rPr>
              <a:t>* additional flavors: by completion, by future</a:t>
            </a:r>
          </a:p>
        </p:txBody>
      </p:sp>
    </p:spTree>
    <p:extLst>
      <p:ext uri="{BB962C8B-B14F-4D97-AF65-F5344CB8AC3E}">
        <p14:creationId xmlns:p14="http://schemas.microsoft.com/office/powerpoint/2010/main" val="1438478975"/>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5288" y="6224588"/>
            <a:ext cx="704850"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9" name="Rectangle 8"/>
          <p:cNvSpPr>
            <a:spLocks noGrp="1" noChangeArrowheads="1"/>
          </p:cNvSpPr>
          <p:nvPr>
            <p:ph type="title" idx="4294967295"/>
          </p:nvPr>
        </p:nvSpPr>
        <p:spPr/>
        <p:txBody>
          <a:bodyPr/>
          <a:lstStyle/>
          <a:p>
            <a:pPr eaLnBrk="1" hangingPunct="1"/>
            <a:r>
              <a:rPr lang="en-US" altLang="en-US" smtClean="0"/>
              <a:t>Receiving the Message</a:t>
            </a:r>
          </a:p>
        </p:txBody>
      </p:sp>
      <p:graphicFrame>
        <p:nvGraphicFramePr>
          <p:cNvPr id="343082" name="Group 42"/>
          <p:cNvGraphicFramePr>
            <a:graphicFrameLocks noGrp="1"/>
          </p:cNvGraphicFramePr>
          <p:nvPr>
            <p:extLst>
              <p:ext uri="{D42A27DB-BD31-4B8C-83A1-F6EECF244321}">
                <p14:modId xmlns:p14="http://schemas.microsoft.com/office/powerpoint/2010/main" val="4011447331"/>
              </p:ext>
            </p:extLst>
          </p:nvPr>
        </p:nvGraphicFramePr>
        <p:xfrm>
          <a:off x="282575" y="1514473"/>
          <a:ext cx="8596313" cy="4733927"/>
        </p:xfrm>
        <a:graphic>
          <a:graphicData uri="http://schemas.openxmlformats.org/drawingml/2006/table">
            <a:tbl>
              <a:tblPr/>
              <a:tblGrid>
                <a:gridCol w="2054225"/>
                <a:gridCol w="3165475"/>
                <a:gridCol w="3376613"/>
              </a:tblGrid>
              <a:tr h="671513">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rPr>
                        <a:t>Whole string</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pPr>
                      <a:r>
                        <a:rPr kumimoji="0" lang="en-US" sz="1400" b="0" i="0" u="none" strike="noStrike" cap="none" normalizeH="0" baseline="0" dirty="0" smtClean="0">
                          <a:ln>
                            <a:noFill/>
                          </a:ln>
                          <a:solidFill>
                            <a:srgbClr val="282A25"/>
                          </a:solidFill>
                          <a:effectLst/>
                          <a:latin typeface="Courier"/>
                          <a:ea typeface="ヒラギノ角ゴ ProN W3"/>
                          <a:cs typeface="Courier"/>
                          <a:sym typeface="Courier New Bold" pitchFamily="49" charset="0"/>
                        </a:rPr>
                        <a:t>MessageHandler.Whole&lt;String&gt;</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onMessage(String message)</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673100">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rPr>
                        <a:t>Binary data</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MessageHandler.Whole&lt;ByteBuffer&gt;</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onMessage(ByteBuffer message)</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671513">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rPr>
                        <a:t>String fragments</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MessageHandler.Partial&lt;String&gt;</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onMessage(String part, boolean last)</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669925">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rPr>
                        <a:t>Binary data fragments</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MessageHandler.Partial&lt;ByteBuffer&gt;</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onMessage(ByteBuffer part, boolean last)</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673100">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rPr>
                        <a:t>Blocking stream of text</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MessageHandler.Whole&lt;Reader&gt;</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onMessage(Reader r)</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703263">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rPr>
                        <a:t>Blocking stream of binary data</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MessageHandler.Whole&lt;InputSteam&gt;</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onMessage(InputStream r)</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671513">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Arial" pitchFamily="34" charset="0"/>
                        </a:rPr>
                        <a:t>Custom object of type T</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MessageHandler.Whole&lt;T&gt;</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onMessage(T customObject)</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352226755"/>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803275" y="2095500"/>
            <a:ext cx="4708525" cy="1468438"/>
          </a:xfrm>
        </p:spPr>
        <p:txBody>
          <a:bodyPr>
            <a:normAutofit fontScale="90000"/>
          </a:bodyPr>
          <a:lstStyle/>
          <a:p>
            <a:pPr eaLnBrk="1" hangingPunct="1"/>
            <a:r>
              <a:rPr lang="en-US" altLang="en-US" smtClean="0"/>
              <a:t>POJO + Annotations</a:t>
            </a:r>
          </a:p>
        </p:txBody>
      </p:sp>
    </p:spTree>
    <p:extLst>
      <p:ext uri="{BB962C8B-B14F-4D97-AF65-F5344CB8AC3E}">
        <p14:creationId xmlns:p14="http://schemas.microsoft.com/office/powerpoint/2010/main" val="1369351202"/>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5288" y="6224588"/>
            <a:ext cx="704850"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Rectangle 8"/>
          <p:cNvSpPr>
            <a:spLocks noGrp="1" noChangeArrowheads="1"/>
          </p:cNvSpPr>
          <p:nvPr>
            <p:ph type="title" idx="4294967295"/>
          </p:nvPr>
        </p:nvSpPr>
        <p:spPr/>
        <p:txBody>
          <a:bodyPr/>
          <a:lstStyle/>
          <a:p>
            <a:pPr eaLnBrk="1" hangingPunct="1"/>
            <a:r>
              <a:rPr lang="en-US" altLang="en-US" smtClean="0"/>
              <a:t>Hello World Annotations</a:t>
            </a:r>
          </a:p>
        </p:txBody>
      </p:sp>
      <p:sp>
        <p:nvSpPr>
          <p:cNvPr id="31748" name="Rectangle 9"/>
          <p:cNvSpPr>
            <a:spLocks/>
          </p:cNvSpPr>
          <p:nvPr/>
        </p:nvSpPr>
        <p:spPr bwMode="auto">
          <a:xfrm>
            <a:off x="679450" y="1516062"/>
            <a:ext cx="8115300" cy="419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40639" bIns="0"/>
          <a:lstStyle>
            <a:lvl1pPr marL="39688" defTabSz="228600" eaLnBrk="0" hangingPunct="0">
              <a:spcAft>
                <a:spcPts val="600"/>
              </a:spcAft>
              <a:buClr>
                <a:srgbClr val="FF0000"/>
              </a:buClr>
              <a:buSzPct val="85000"/>
              <a:buFont typeface="Wingdings" pitchFamily="2" charset="2"/>
              <a:buChar char="§"/>
              <a:defRPr sz="2000">
                <a:solidFill>
                  <a:schemeClr val="tx1"/>
                </a:solidFill>
                <a:latin typeface="Arial" pitchFamily="34" charset="0"/>
                <a:cs typeface="Arial" pitchFamily="34" charset="0"/>
              </a:defRPr>
            </a:lvl1pPr>
            <a:lvl2pPr marL="742950" indent="-28575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2pPr>
            <a:lvl3pPr marL="1143000" indent="-228600" defTabSz="228600" eaLnBrk="0" hangingPunct="0">
              <a:spcAft>
                <a:spcPts val="600"/>
              </a:spcAft>
              <a:buClr>
                <a:srgbClr val="FF0000"/>
              </a:buClr>
              <a:buSzPct val="85000"/>
              <a:buFont typeface="Wingdings" pitchFamily="2" charset="2"/>
              <a:buChar char="§"/>
              <a:defRPr>
                <a:solidFill>
                  <a:schemeClr val="tx1"/>
                </a:solidFill>
                <a:latin typeface="Arial" pitchFamily="34" charset="0"/>
                <a:cs typeface="Arial" pitchFamily="34" charset="0"/>
              </a:defRPr>
            </a:lvl3pPr>
            <a:lvl4pPr marL="1600200" indent="-22860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4pPr>
            <a:lvl5pPr marL="2057400" indent="-228600" eaLnBrk="0" hangingPunct="0">
              <a:spcAft>
                <a:spcPts val="600"/>
              </a:spcAft>
              <a:buClr>
                <a:srgbClr val="FF0000"/>
              </a:buClr>
              <a:buFont typeface="Arial" pitchFamily="34" charset="0"/>
              <a:buChar char="»"/>
              <a:defRPr sz="1400">
                <a:solidFill>
                  <a:schemeClr val="tx2"/>
                </a:solidFill>
                <a:latin typeface="Arial" pitchFamily="34" charset="0"/>
                <a:cs typeface="Arial" pitchFamily="34" charset="0"/>
              </a:defRPr>
            </a:lvl5pPr>
            <a:lvl6pPr marL="25146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6pPr>
            <a:lvl7pPr marL="29718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7pPr>
            <a:lvl8pPr marL="34290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8pPr>
            <a:lvl9pPr marL="38862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9pPr>
          </a:lstStyle>
          <a:p>
            <a:pPr eaLnBrk="1" hangingPunct="1">
              <a:spcAft>
                <a:spcPct val="0"/>
              </a:spcAft>
              <a:buClrTx/>
              <a:buSzTx/>
              <a:buFontTx/>
              <a:buNone/>
            </a:pPr>
            <a:r>
              <a:rPr lang="en-US" altLang="en-US" sz="1600" b="1" dirty="0">
                <a:solidFill>
                  <a:srgbClr val="FF0000"/>
                </a:solidFill>
                <a:latin typeface="Courier New" pitchFamily="49" charset="0"/>
                <a:ea typeface="ＭＳ Ｐゴシック" pitchFamily="34" charset="-128"/>
                <a:cs typeface="Courier"/>
                <a:sym typeface="Courier New Bold" pitchFamily="49" charset="0"/>
              </a:rPr>
              <a:t>@</a:t>
            </a:r>
            <a:r>
              <a:rPr lang="en-US" altLang="en-US" sz="1600" b="1" dirty="0" err="1">
                <a:solidFill>
                  <a:srgbClr val="FF0000"/>
                </a:solidFill>
                <a:latin typeface="Courier New" pitchFamily="49" charset="0"/>
                <a:ea typeface="ＭＳ Ｐゴシック" pitchFamily="34" charset="-128"/>
                <a:cs typeface="Courier"/>
                <a:sym typeface="Courier New Bold" pitchFamily="49" charset="0"/>
              </a:rPr>
              <a:t>ServerEndpoint</a:t>
            </a:r>
            <a:r>
              <a:rPr lang="en-US" altLang="en-US" sz="1600" b="1" dirty="0">
                <a:latin typeface="Courier New" pitchFamily="49" charset="0"/>
                <a:ea typeface="ＭＳ Ｐゴシック" pitchFamily="34" charset="-128"/>
                <a:cs typeface="Courier"/>
                <a:sym typeface="Courier New Bold" pitchFamily="49" charset="0"/>
              </a:rPr>
              <a:t>("/hello")</a:t>
            </a:r>
            <a:br>
              <a:rPr lang="en-US" altLang="en-US" sz="1600" b="1" dirty="0">
                <a:latin typeface="Courier New" pitchFamily="49" charset="0"/>
                <a:ea typeface="ＭＳ Ｐゴシック" pitchFamily="34" charset="-128"/>
                <a:cs typeface="Courier"/>
                <a:sym typeface="Courier New Bold" pitchFamily="49" charset="0"/>
              </a:rPr>
            </a:br>
            <a:r>
              <a:rPr lang="en-US" altLang="en-US" sz="1600" b="1" dirty="0">
                <a:latin typeface="Courier New" pitchFamily="49" charset="0"/>
                <a:ea typeface="ＭＳ Ｐゴシック" pitchFamily="34" charset="-128"/>
                <a:cs typeface="Courier"/>
                <a:sym typeface="Courier New Bold" pitchFamily="49" charset="0"/>
              </a:rPr>
              <a:t>public class </a:t>
            </a:r>
            <a:r>
              <a:rPr lang="en-US" altLang="en-US" sz="1600" b="1" dirty="0" err="1">
                <a:latin typeface="Courier New" pitchFamily="49" charset="0"/>
                <a:ea typeface="ＭＳ Ｐゴシック" pitchFamily="34" charset="-128"/>
                <a:cs typeface="Courier"/>
                <a:sym typeface="Courier New Bold" pitchFamily="49" charset="0"/>
              </a:rPr>
              <a:t>HelloBean</a:t>
            </a:r>
            <a:r>
              <a:rPr lang="en-US" altLang="en-US" sz="1600" b="1" dirty="0">
                <a:latin typeface="Courier New" pitchFamily="49" charset="0"/>
                <a:ea typeface="ＭＳ Ｐゴシック" pitchFamily="34" charset="-128"/>
                <a:cs typeface="Courier"/>
                <a:sym typeface="Courier New Bold" pitchFamily="49" charset="0"/>
              </a:rPr>
              <a:t> {</a:t>
            </a:r>
            <a:br>
              <a:rPr lang="en-US" altLang="en-US" sz="1600" b="1" dirty="0">
                <a:latin typeface="Courier New" pitchFamily="49" charset="0"/>
                <a:ea typeface="ＭＳ Ｐゴシック" pitchFamily="34" charset="-128"/>
                <a:cs typeface="Courier"/>
                <a:sym typeface="Courier New Bold" pitchFamily="49" charset="0"/>
              </a:rPr>
            </a:br>
            <a:r>
              <a:rPr lang="en-US" altLang="en-US" sz="1600" b="1" dirty="0">
                <a:latin typeface="Courier New" pitchFamily="49" charset="0"/>
                <a:ea typeface="ＭＳ Ｐゴシック" pitchFamily="34" charset="-128"/>
                <a:cs typeface="Courier"/>
                <a:sym typeface="Courier New Bold" pitchFamily="49" charset="0"/>
              </a:rPr>
              <a:t/>
            </a:r>
            <a:br>
              <a:rPr lang="en-US" altLang="en-US" sz="1600" b="1" dirty="0">
                <a:latin typeface="Courier New" pitchFamily="49" charset="0"/>
                <a:ea typeface="ＭＳ Ｐゴシック" pitchFamily="34" charset="-128"/>
                <a:cs typeface="Courier"/>
                <a:sym typeface="Courier New Bold" pitchFamily="49" charset="0"/>
              </a:rPr>
            </a:br>
            <a:r>
              <a:rPr lang="en-US" altLang="en-US" sz="1600" b="1" dirty="0">
                <a:latin typeface="Courier New" pitchFamily="49" charset="0"/>
                <a:ea typeface="ＭＳ Ｐゴシック" pitchFamily="34" charset="-128"/>
                <a:cs typeface="Courier"/>
                <a:sym typeface="Courier New Bold" pitchFamily="49" charset="0"/>
              </a:rPr>
              <a:t>    </a:t>
            </a:r>
            <a:r>
              <a:rPr lang="en-US" altLang="en-US" sz="1600" b="1" dirty="0">
                <a:solidFill>
                  <a:srgbClr val="FF0000"/>
                </a:solidFill>
                <a:latin typeface="Courier New" pitchFamily="49" charset="0"/>
                <a:ea typeface="ＭＳ Ｐゴシック" pitchFamily="34" charset="-128"/>
                <a:cs typeface="Courier"/>
                <a:sym typeface="Courier New Bold" pitchFamily="49" charset="0"/>
              </a:rPr>
              <a:t>@</a:t>
            </a:r>
            <a:r>
              <a:rPr lang="en-US" altLang="en-US" sz="1600" b="1" dirty="0" err="1">
                <a:solidFill>
                  <a:srgbClr val="FF0000"/>
                </a:solidFill>
                <a:latin typeface="Courier New" pitchFamily="49" charset="0"/>
                <a:ea typeface="ＭＳ Ｐゴシック" pitchFamily="34" charset="-128"/>
                <a:cs typeface="Courier"/>
                <a:sym typeface="Courier New Bold" pitchFamily="49" charset="0"/>
              </a:rPr>
              <a:t>OnMessage</a:t>
            </a:r>
            <a:r>
              <a:rPr lang="en-US" altLang="en-US" sz="1600" b="1" dirty="0">
                <a:solidFill>
                  <a:srgbClr val="FF0000"/>
                </a:solidFill>
                <a:latin typeface="Courier New" pitchFamily="49" charset="0"/>
                <a:ea typeface="ＭＳ Ｐゴシック" pitchFamily="34" charset="-128"/>
                <a:cs typeface="Courier"/>
                <a:sym typeface="Courier New Bold" pitchFamily="49" charset="0"/>
              </a:rPr>
              <a:t/>
            </a:r>
            <a:br>
              <a:rPr lang="en-US" altLang="en-US" sz="1600" b="1" dirty="0">
                <a:solidFill>
                  <a:srgbClr val="FF0000"/>
                </a:solidFill>
                <a:latin typeface="Courier New" pitchFamily="49" charset="0"/>
                <a:ea typeface="ＭＳ Ｐゴシック" pitchFamily="34" charset="-128"/>
                <a:cs typeface="Courier"/>
                <a:sym typeface="Courier New Bold" pitchFamily="49" charset="0"/>
              </a:rPr>
            </a:br>
            <a:r>
              <a:rPr lang="en-US" altLang="en-US" sz="1600" b="1" dirty="0">
                <a:latin typeface="Courier New" pitchFamily="49" charset="0"/>
                <a:ea typeface="ＭＳ Ｐゴシック" pitchFamily="34" charset="-128"/>
                <a:cs typeface="Courier"/>
                <a:sym typeface="Courier New Bold" pitchFamily="49" charset="0"/>
              </a:rPr>
              <a:t>    public String </a:t>
            </a:r>
            <a:r>
              <a:rPr lang="en-US" altLang="en-US" sz="1600" b="1" dirty="0" err="1">
                <a:latin typeface="Courier New" pitchFamily="49" charset="0"/>
                <a:ea typeface="ＭＳ Ｐゴシック" pitchFamily="34" charset="-128"/>
                <a:cs typeface="Courier"/>
                <a:sym typeface="Courier New Bold" pitchFamily="49" charset="0"/>
              </a:rPr>
              <a:t>sayHello</a:t>
            </a:r>
            <a:r>
              <a:rPr lang="en-US" altLang="en-US" sz="1600" b="1" dirty="0">
                <a:latin typeface="Courier New" pitchFamily="49" charset="0"/>
                <a:ea typeface="ＭＳ Ｐゴシック" pitchFamily="34" charset="-128"/>
                <a:cs typeface="Courier"/>
                <a:sym typeface="Courier New Bold" pitchFamily="49" charset="0"/>
              </a:rPr>
              <a:t>(String name) {</a:t>
            </a:r>
            <a:br>
              <a:rPr lang="en-US" altLang="en-US" sz="1600" b="1" dirty="0">
                <a:latin typeface="Courier New" pitchFamily="49" charset="0"/>
                <a:ea typeface="ＭＳ Ｐゴシック" pitchFamily="34" charset="-128"/>
                <a:cs typeface="Courier"/>
                <a:sym typeface="Courier New Bold" pitchFamily="49" charset="0"/>
              </a:rPr>
            </a:br>
            <a:r>
              <a:rPr lang="en-US" altLang="en-US" sz="1600" b="1" dirty="0">
                <a:latin typeface="Courier New" pitchFamily="49" charset="0"/>
                <a:ea typeface="ＭＳ Ｐゴシック" pitchFamily="34" charset="-128"/>
                <a:cs typeface="Courier"/>
                <a:sym typeface="Courier New Bold" pitchFamily="49" charset="0"/>
              </a:rPr>
              <a:t>        return “Hello “ + name;</a:t>
            </a:r>
            <a:br>
              <a:rPr lang="en-US" altLang="en-US" sz="1600" b="1" dirty="0">
                <a:latin typeface="Courier New" pitchFamily="49" charset="0"/>
                <a:ea typeface="ＭＳ Ｐゴシック" pitchFamily="34" charset="-128"/>
                <a:cs typeface="Courier"/>
                <a:sym typeface="Courier New Bold" pitchFamily="49" charset="0"/>
              </a:rPr>
            </a:br>
            <a:r>
              <a:rPr lang="en-US" altLang="en-US" sz="1600" b="1" dirty="0">
                <a:latin typeface="Courier New" pitchFamily="49" charset="0"/>
                <a:ea typeface="ＭＳ Ｐゴシック" pitchFamily="34" charset="-128"/>
                <a:cs typeface="Courier"/>
                <a:sym typeface="Courier New Bold" pitchFamily="49" charset="0"/>
              </a:rPr>
              <a:t>    }</a:t>
            </a:r>
            <a:br>
              <a:rPr lang="en-US" altLang="en-US" sz="1600" b="1" dirty="0">
                <a:latin typeface="Courier New" pitchFamily="49" charset="0"/>
                <a:ea typeface="ＭＳ Ｐゴシック" pitchFamily="34" charset="-128"/>
                <a:cs typeface="Courier"/>
                <a:sym typeface="Courier New Bold" pitchFamily="49" charset="0"/>
              </a:rPr>
            </a:br>
            <a:r>
              <a:rPr lang="en-US" altLang="en-US" sz="1600" b="1" dirty="0">
                <a:latin typeface="Courier New" pitchFamily="49" charset="0"/>
                <a:ea typeface="ＭＳ Ｐゴシック" pitchFamily="34" charset="-128"/>
                <a:cs typeface="Courier"/>
                <a:sym typeface="Courier New Bold" pitchFamily="49" charset="0"/>
              </a:rPr>
              <a:t>}</a:t>
            </a:r>
          </a:p>
        </p:txBody>
      </p:sp>
    </p:spTree>
    <p:extLst>
      <p:ext uri="{BB962C8B-B14F-4D97-AF65-F5344CB8AC3E}">
        <p14:creationId xmlns:p14="http://schemas.microsoft.com/office/powerpoint/2010/main" val="3873232013"/>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
          <p:cNvPicPr>
            <a:picLocks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15288" y="6224588"/>
            <a:ext cx="704850"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8"/>
          <p:cNvSpPr>
            <a:spLocks noGrp="1" noChangeArrowheads="1"/>
          </p:cNvSpPr>
          <p:nvPr>
            <p:ph type="title" idx="4294967295"/>
          </p:nvPr>
        </p:nvSpPr>
        <p:spPr/>
        <p:txBody>
          <a:bodyPr/>
          <a:lstStyle/>
          <a:p>
            <a:pPr eaLnBrk="1" hangingPunct="1"/>
            <a:r>
              <a:rPr lang="en-US" altLang="en-US" smtClean="0"/>
              <a:t>WebSocket Annotations</a:t>
            </a:r>
          </a:p>
        </p:txBody>
      </p:sp>
      <p:graphicFrame>
        <p:nvGraphicFramePr>
          <p:cNvPr id="349223" name="Group 39"/>
          <p:cNvGraphicFramePr>
            <a:graphicFrameLocks noGrp="1"/>
          </p:cNvGraphicFramePr>
          <p:nvPr>
            <p:extLst>
              <p:ext uri="{D42A27DB-BD31-4B8C-83A1-F6EECF244321}">
                <p14:modId xmlns:p14="http://schemas.microsoft.com/office/powerpoint/2010/main" val="3768100902"/>
              </p:ext>
            </p:extLst>
          </p:nvPr>
        </p:nvGraphicFramePr>
        <p:xfrm>
          <a:off x="534988" y="1500186"/>
          <a:ext cx="8145462" cy="5129214"/>
        </p:xfrm>
        <a:graphic>
          <a:graphicData uri="http://schemas.openxmlformats.org/drawingml/2006/table">
            <a:tbl>
              <a:tblPr/>
              <a:tblGrid>
                <a:gridCol w="2901950"/>
                <a:gridCol w="990600"/>
                <a:gridCol w="4252912"/>
              </a:tblGrid>
              <a:tr h="633413">
                <a:tc>
                  <a:txBody>
                    <a:bodyPr/>
                    <a:lstStyle/>
                    <a:p>
                      <a:pPr marL="0" marR="0" lvl="0" indent="0" algn="ctr"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800" b="1" i="0" u="none" strike="noStrike" cap="none" normalizeH="0" baseline="0" dirty="0" smtClean="0">
                          <a:ln>
                            <a:noFill/>
                          </a:ln>
                          <a:solidFill>
                            <a:schemeClr val="tx1"/>
                          </a:solidFill>
                          <a:effectLst/>
                          <a:latin typeface="Arial Bold" pitchFamily="34" charset="0"/>
                          <a:ea typeface="ヒラギノ角ゴ ProN W3"/>
                          <a:cs typeface="Arial Bold" pitchFamily="34" charset="0"/>
                          <a:sym typeface="Arial Bold" pitchFamily="34" charset="0"/>
                        </a:rPr>
                        <a:t>Annotation</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800" b="1" i="0" u="none" strike="noStrike" cap="none" normalizeH="0" baseline="0" dirty="0" smtClean="0">
                          <a:ln>
                            <a:noFill/>
                          </a:ln>
                          <a:solidFill>
                            <a:schemeClr val="tx1"/>
                          </a:solidFill>
                          <a:effectLst/>
                          <a:latin typeface="Arial Bold" pitchFamily="34" charset="0"/>
                          <a:ea typeface="ヒラギノ角ゴ ProN W3"/>
                          <a:cs typeface="Arial Bold" pitchFamily="34" charset="0"/>
                          <a:sym typeface="Arial Bold" pitchFamily="34" charset="0"/>
                        </a:rPr>
                        <a:t>Level</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800" b="1" i="0" u="none" strike="noStrike" cap="none" normalizeH="0" baseline="0" dirty="0" smtClean="0">
                          <a:ln>
                            <a:noFill/>
                          </a:ln>
                          <a:solidFill>
                            <a:schemeClr val="tx1"/>
                          </a:solidFill>
                          <a:effectLst/>
                          <a:latin typeface="Arial Bold" pitchFamily="34" charset="0"/>
                          <a:ea typeface="ヒラギノ角ゴ ProN W3"/>
                          <a:cs typeface="Arial Bold" pitchFamily="34" charset="0"/>
                          <a:sym typeface="Arial Bold" pitchFamily="34" charset="0"/>
                        </a:rPr>
                        <a:t>Purpose</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631825">
                <a:tc>
                  <a:txBody>
                    <a:bodyPr/>
                    <a:lstStyle/>
                    <a:p>
                      <a:pPr marL="39688"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8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@ServerEndpoint</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28600" rtl="0" eaLnBrk="1" fontAlgn="base" latinLnBrk="0" hangingPunct="1">
                        <a:lnSpc>
                          <a:spcPct val="100000"/>
                        </a:lnSpc>
                        <a:spcBef>
                          <a:spcPct val="0"/>
                        </a:spcBef>
                        <a:spcAft>
                          <a:spcPct val="0"/>
                        </a:spcAft>
                        <a:buClr>
                          <a:srgbClr val="5382A1"/>
                        </a:buClr>
                        <a:buSzPct val="85000"/>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class</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Turns a POJO into a WebSocket Server Endpoint</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631825">
                <a:tc>
                  <a:txBody>
                    <a:bodyPr/>
                    <a:lstStyle/>
                    <a:p>
                      <a:pPr marL="39688"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8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@ClientEndpoint</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28600" rtl="0" eaLnBrk="1" fontAlgn="base" latinLnBrk="0" hangingPunct="1">
                        <a:lnSpc>
                          <a:spcPct val="100000"/>
                        </a:lnSpc>
                        <a:spcBef>
                          <a:spcPct val="0"/>
                        </a:spcBef>
                        <a:spcAft>
                          <a:spcPct val="0"/>
                        </a:spcAft>
                        <a:buClr>
                          <a:srgbClr val="5382A1"/>
                        </a:buClr>
                        <a:buSzPct val="85000"/>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class</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Turns a POJO into a WebSocket Client Endpoint</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631825">
                <a:tc>
                  <a:txBody>
                    <a:bodyPr/>
                    <a:lstStyle/>
                    <a:p>
                      <a:pPr marL="39688"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8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@OnOpen</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28600" rtl="0" eaLnBrk="1" fontAlgn="base" latinLnBrk="0" hangingPunct="1">
                        <a:lnSpc>
                          <a:spcPct val="100000"/>
                        </a:lnSpc>
                        <a:spcBef>
                          <a:spcPct val="0"/>
                        </a:spcBef>
                        <a:spcAft>
                          <a:spcPct val="0"/>
                        </a:spcAft>
                        <a:buClr>
                          <a:srgbClr val="5382A1"/>
                        </a:buClr>
                        <a:buSzPct val="85000"/>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method</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Intercepts WebSocket Open events</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631825">
                <a:tc>
                  <a:txBody>
                    <a:bodyPr/>
                    <a:lstStyle/>
                    <a:p>
                      <a:pPr marL="39688"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8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@OnClose</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28600" rtl="0" eaLnBrk="1" fontAlgn="base" latinLnBrk="0" hangingPunct="1">
                        <a:lnSpc>
                          <a:spcPct val="100000"/>
                        </a:lnSpc>
                        <a:spcBef>
                          <a:spcPct val="0"/>
                        </a:spcBef>
                        <a:spcAft>
                          <a:spcPct val="0"/>
                        </a:spcAft>
                        <a:buClr>
                          <a:srgbClr val="5382A1"/>
                        </a:buClr>
                        <a:buSzPct val="85000"/>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method</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Intercepts WebSocket Close events</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633413">
                <a:tc>
                  <a:txBody>
                    <a:bodyPr/>
                    <a:lstStyle/>
                    <a:p>
                      <a:pPr marL="39688"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8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@OnMessage</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28600" rtl="0" eaLnBrk="1" fontAlgn="base" latinLnBrk="0" hangingPunct="1">
                        <a:lnSpc>
                          <a:spcPct val="100000"/>
                        </a:lnSpc>
                        <a:spcBef>
                          <a:spcPct val="0"/>
                        </a:spcBef>
                        <a:spcAft>
                          <a:spcPct val="0"/>
                        </a:spcAft>
                        <a:buClr>
                          <a:srgbClr val="5382A1"/>
                        </a:buClr>
                        <a:buSzPct val="85000"/>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method</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Intercepts WebSocket Message events</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704850">
                <a:tc>
                  <a:txBody>
                    <a:bodyPr/>
                    <a:lstStyle/>
                    <a:p>
                      <a:pPr marL="39688"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pPr>
                      <a:r>
                        <a:rPr kumimoji="0" lang="en-US" sz="18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@PathParam</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28600" rtl="0" eaLnBrk="1" fontAlgn="base" latinLnBrk="0" hangingPunct="1">
                        <a:lnSpc>
                          <a:spcPct val="100000"/>
                        </a:lnSpc>
                        <a:spcBef>
                          <a:spcPct val="0"/>
                        </a:spcBef>
                        <a:spcAft>
                          <a:spcPct val="0"/>
                        </a:spcAft>
                        <a:buClr>
                          <a:srgbClr val="5382A1"/>
                        </a:buClr>
                        <a:buSzPct val="85000"/>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method parameter</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Flags a matched path segment of a URI-template</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630238">
                <a:tc>
                  <a:txBody>
                    <a:bodyPr/>
                    <a:lstStyle/>
                    <a:p>
                      <a:pPr marL="39688"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8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@OnError</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28600" rtl="0" eaLnBrk="1" fontAlgn="base" latinLnBrk="0" hangingPunct="1">
                        <a:lnSpc>
                          <a:spcPct val="100000"/>
                        </a:lnSpc>
                        <a:spcBef>
                          <a:spcPct val="0"/>
                        </a:spcBef>
                        <a:spcAft>
                          <a:spcPct val="0"/>
                        </a:spcAft>
                        <a:buClr>
                          <a:srgbClr val="5382A1"/>
                        </a:buClr>
                        <a:buSzPct val="85000"/>
                        <a:buFont typeface="Wingdings" pitchFamily="2" charset="2"/>
                        <a:buNone/>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method</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Intercepts errors during a conversation</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055511458"/>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15288" y="6224588"/>
            <a:ext cx="704850" cy="119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Rectangle 8"/>
          <p:cNvSpPr>
            <a:spLocks noGrp="1" noChangeArrowheads="1"/>
          </p:cNvSpPr>
          <p:nvPr>
            <p:ph type="title" idx="4294967295"/>
          </p:nvPr>
        </p:nvSpPr>
        <p:spPr/>
        <p:txBody>
          <a:bodyPr rIns="40639"/>
          <a:lstStyle/>
          <a:p>
            <a:pPr eaLnBrk="1" hangingPunct="1">
              <a:lnSpc>
                <a:spcPct val="100000"/>
              </a:lnSpc>
            </a:pPr>
            <a:r>
              <a:rPr lang="en-US" altLang="en-US" sz="2400" smtClean="0"/>
              <a:t>@ServerEndpoint attributes</a:t>
            </a:r>
            <a:br>
              <a:rPr lang="en-US" altLang="en-US" sz="2400" smtClean="0"/>
            </a:br>
            <a:endParaRPr lang="en-US" altLang="en-US" sz="2400" smtClean="0"/>
          </a:p>
        </p:txBody>
      </p:sp>
      <p:graphicFrame>
        <p:nvGraphicFramePr>
          <p:cNvPr id="351261" name="Group 29"/>
          <p:cNvGraphicFramePr>
            <a:graphicFrameLocks noGrp="1"/>
          </p:cNvGraphicFramePr>
          <p:nvPr/>
        </p:nvGraphicFramePr>
        <p:xfrm>
          <a:off x="762000" y="1181100"/>
          <a:ext cx="7696200" cy="4114801"/>
        </p:xfrm>
        <a:graphic>
          <a:graphicData uri="http://schemas.openxmlformats.org/drawingml/2006/table">
            <a:tbl>
              <a:tblPr/>
              <a:tblGrid>
                <a:gridCol w="2006600"/>
                <a:gridCol w="5689600"/>
              </a:tblGrid>
              <a:tr h="785813">
                <a:tc>
                  <a:txBody>
                    <a:bodyPr/>
                    <a:lstStyle/>
                    <a:p>
                      <a:pPr marL="39688" marR="0" lvl="0" indent="0" algn="ctr"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8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value</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Relative URI or URI template</a:t>
                      </a:r>
                    </a:p>
                    <a:p>
                      <a:pPr marL="0" marR="0" lvl="0" indent="0" algn="ctr"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e.g. </a:t>
                      </a:r>
                      <a:r>
                        <a:rPr kumimoji="0" lang="ja-JP" alt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a:t>
                      </a: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/hello</a:t>
                      </a:r>
                      <a:r>
                        <a:rPr kumimoji="0" lang="ja-JP" alt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a:t>
                      </a: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 or </a:t>
                      </a:r>
                      <a:r>
                        <a:rPr kumimoji="0" lang="ja-JP" alt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a:t>
                      </a: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/chat/{subscriber-level}</a:t>
                      </a:r>
                      <a:r>
                        <a:rPr kumimoji="0" lang="ja-JP" alt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a:t>
                      </a:r>
                      <a:endPar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endParaRP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785813">
                <a:tc>
                  <a:txBody>
                    <a:bodyPr/>
                    <a:lstStyle/>
                    <a:p>
                      <a:pPr marL="39688" marR="0" lvl="0" indent="0" algn="ctr"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8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configurator</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Custom configuration</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755650">
                <a:tc>
                  <a:txBody>
                    <a:bodyPr/>
                    <a:lstStyle/>
                    <a:p>
                      <a:pPr marL="39688" marR="0" lvl="0" indent="0" algn="ctr"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8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decoders</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list of message decoder classnames</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825500">
                <a:tc>
                  <a:txBody>
                    <a:bodyPr/>
                    <a:lstStyle/>
                    <a:p>
                      <a:pPr marL="39688" marR="0" lvl="0" indent="0" algn="ctr"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8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encoders</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list of message encoder classnames</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r h="962025">
                <a:tc>
                  <a:txBody>
                    <a:bodyPr/>
                    <a:lstStyle/>
                    <a:p>
                      <a:pPr marL="39688" marR="0" lvl="0" indent="0" algn="ctr" defTabSz="228600" rtl="0" eaLnBrk="1" fontAlgn="base" latinLnBrk="0" hangingPunct="1">
                        <a:lnSpc>
                          <a:spcPct val="100000"/>
                        </a:lnSpc>
                        <a:spcBef>
                          <a:spcPct val="0"/>
                        </a:spcBef>
                        <a:spcAft>
                          <a:spcPct val="0"/>
                        </a:spcAft>
                        <a:buClr>
                          <a:srgbClr val="5382A1"/>
                        </a:buClr>
                        <a:buSzPct val="85000"/>
                        <a:buFont typeface="Wingdings" pitchFamily="2" charset="2"/>
                        <a:buNone/>
                        <a:tabLst/>
                      </a:pPr>
                      <a:r>
                        <a:rPr kumimoji="0" lang="en-US" sz="1800" b="0" i="0" u="none" strike="noStrike" cap="none" normalizeH="0" baseline="0" dirty="0" smtClean="0">
                          <a:ln>
                            <a:noFill/>
                          </a:ln>
                          <a:solidFill>
                            <a:schemeClr val="tx1"/>
                          </a:solidFill>
                          <a:effectLst/>
                          <a:latin typeface="Courier"/>
                          <a:ea typeface="ヒラギノ角ゴ ProN W3"/>
                          <a:cs typeface="Courier"/>
                          <a:sym typeface="Courier New Bold" pitchFamily="49" charset="0"/>
                        </a:rPr>
                        <a:t>subprotocols</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228600" rtl="0" eaLnBrk="1" fontAlgn="base" latinLnBrk="0" hangingPunct="1">
                        <a:lnSpc>
                          <a:spcPct val="100000"/>
                        </a:lnSpc>
                        <a:spcBef>
                          <a:spcPct val="0"/>
                        </a:spcBef>
                        <a:spcAft>
                          <a:spcPct val="0"/>
                        </a:spcAft>
                        <a:buClr>
                          <a:srgbClr val="5382A1"/>
                        </a:buClr>
                        <a:buSzPct val="85000"/>
                        <a:buFont typeface="Wingdings" pitchFamily="2" charset="2"/>
                        <a:buNone/>
                        <a:tabLst>
                          <a:tab pos="914400" algn="l"/>
                        </a:tabLst>
                      </a:pPr>
                      <a:r>
                        <a:rPr kumimoji="0" lang="en-US" sz="1400" b="0" i="0" u="none" strike="noStrike" cap="none" normalizeH="0" baseline="0" dirty="0" smtClean="0">
                          <a:ln>
                            <a:noFill/>
                          </a:ln>
                          <a:solidFill>
                            <a:schemeClr val="tx1"/>
                          </a:solidFill>
                          <a:effectLst/>
                          <a:latin typeface="Arial" pitchFamily="34" charset="0"/>
                          <a:ea typeface="ヒラギノ角ゴ ProN W3"/>
                          <a:cs typeface="ヒラギノ角ゴ ProN W3"/>
                          <a:sym typeface="Courier New Bold" pitchFamily="49" charset="0"/>
                        </a:rPr>
                        <a:t>list of the names of the supported subprotocols</a:t>
                      </a:r>
                    </a:p>
                  </a:txBody>
                  <a:tcPr marL="50800" marR="50800" marT="50800" marB="50800" anchor="ctr" horzOverflow="overflow">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0250216"/>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idx="4294967295"/>
          </p:nvPr>
        </p:nvSpPr>
        <p:spPr/>
        <p:txBody>
          <a:bodyPr/>
          <a:lstStyle/>
          <a:p>
            <a:pPr eaLnBrk="1" hangingPunct="1"/>
            <a:r>
              <a:rPr lang="en-US" altLang="en-US" smtClean="0"/>
              <a:t>Custom Payloads</a:t>
            </a:r>
          </a:p>
        </p:txBody>
      </p:sp>
      <p:sp>
        <p:nvSpPr>
          <p:cNvPr id="34819" name="Content Placeholder 2"/>
          <p:cNvSpPr>
            <a:spLocks noGrp="1"/>
          </p:cNvSpPr>
          <p:nvPr>
            <p:ph sz="quarter" idx="4294967295"/>
          </p:nvPr>
        </p:nvSpPr>
        <p:spPr>
          <a:xfrm>
            <a:off x="795338" y="1631950"/>
            <a:ext cx="7758112" cy="4083050"/>
          </a:xfrm>
        </p:spPr>
        <p:txBody>
          <a:bodyPr/>
          <a:lstStyle/>
          <a:p>
            <a:pPr marL="60325" indent="0" eaLnBrk="1" hangingPunct="1">
              <a:buFont typeface="Wingdings" pitchFamily="2" charset="2"/>
              <a:buNone/>
            </a:pPr>
            <a:r>
              <a:rPr lang="en-US" altLang="en-US" sz="1600" b="1" dirty="0" smtClean="0">
                <a:latin typeface="Courier New" pitchFamily="49" charset="0"/>
                <a:ea typeface="Courier"/>
                <a:cs typeface="Courier"/>
              </a:rPr>
              <a:t>@</a:t>
            </a:r>
            <a:r>
              <a:rPr lang="en-US" altLang="en-US" sz="1600" b="1" dirty="0" err="1" smtClean="0">
                <a:latin typeface="Courier New" pitchFamily="49" charset="0"/>
                <a:ea typeface="Courier"/>
                <a:cs typeface="Courier"/>
              </a:rPr>
              <a:t>ServerEndpoint</a:t>
            </a:r>
            <a:r>
              <a:rPr lang="en-US" altLang="en-US" sz="1600" b="1" dirty="0" smtClean="0">
                <a:latin typeface="Courier New" pitchFamily="49" charset="0"/>
                <a:ea typeface="Courier"/>
                <a:cs typeface="Courier"/>
              </a:rPr>
              <a:t>(</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value="/hello",</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a:t>
            </a:r>
            <a:r>
              <a:rPr lang="en-US" altLang="en-US" sz="1600" b="1" dirty="0" smtClean="0">
                <a:solidFill>
                  <a:srgbClr val="FF0000"/>
                </a:solidFill>
                <a:latin typeface="Courier New" pitchFamily="49" charset="0"/>
                <a:ea typeface="Courier"/>
                <a:cs typeface="Courier"/>
              </a:rPr>
              <a:t>encoders={</a:t>
            </a:r>
            <a:r>
              <a:rPr lang="en-US" altLang="en-US" sz="1600" b="1" dirty="0" err="1" smtClean="0">
                <a:solidFill>
                  <a:srgbClr val="FF0000"/>
                </a:solidFill>
                <a:latin typeface="Courier New" pitchFamily="49" charset="0"/>
                <a:ea typeface="Courier"/>
                <a:cs typeface="Courier"/>
              </a:rPr>
              <a:t>MyMessage.class</a:t>
            </a:r>
            <a:r>
              <a:rPr lang="en-US" altLang="en-US" sz="1600" b="1" dirty="0" smtClean="0">
                <a:solidFill>
                  <a:srgbClr val="FF0000"/>
                </a:solidFill>
                <a:latin typeface="Courier New" pitchFamily="49" charset="0"/>
                <a:ea typeface="Courier"/>
                <a:cs typeface="Courier"/>
              </a:rPr>
              <a:t>},</a:t>
            </a:r>
            <a:br>
              <a:rPr lang="en-US" altLang="en-US" sz="1600" b="1" dirty="0" smtClean="0">
                <a:solidFill>
                  <a:srgbClr val="FF0000"/>
                </a:solidFill>
                <a:latin typeface="Courier New" pitchFamily="49" charset="0"/>
                <a:ea typeface="Courier"/>
                <a:cs typeface="Courier"/>
              </a:rPr>
            </a:br>
            <a:r>
              <a:rPr lang="en-US" altLang="en-US" sz="1600" b="1" dirty="0" smtClean="0">
                <a:solidFill>
                  <a:srgbClr val="FF0000"/>
                </a:solidFill>
                <a:latin typeface="Courier New" pitchFamily="49" charset="0"/>
                <a:ea typeface="Courier"/>
                <a:cs typeface="Courier"/>
              </a:rPr>
              <a:t>    decoders={</a:t>
            </a:r>
            <a:r>
              <a:rPr lang="en-US" altLang="en-US" sz="1600" b="1" dirty="0" err="1" smtClean="0">
                <a:solidFill>
                  <a:srgbClr val="FF0000"/>
                </a:solidFill>
                <a:latin typeface="Courier New" pitchFamily="49" charset="0"/>
                <a:ea typeface="Courier"/>
                <a:cs typeface="Courier"/>
              </a:rPr>
              <a:t>MyMessage.class</a:t>
            </a:r>
            <a:r>
              <a:rPr lang="en-US" altLang="en-US" sz="1600" b="1" dirty="0" smtClean="0">
                <a:solidFill>
                  <a:srgbClr val="FF0000"/>
                </a:solidFill>
                <a:latin typeface="Courier New" pitchFamily="49" charset="0"/>
                <a:ea typeface="Courier"/>
                <a:cs typeface="Courier"/>
              </a:rPr>
              <a:t>}</a:t>
            </a:r>
            <a:br>
              <a:rPr lang="en-US" altLang="en-US" sz="1600" b="1" dirty="0" smtClean="0">
                <a:solidFill>
                  <a:srgbClr val="FF0000"/>
                </a:solidFill>
                <a:latin typeface="Courier New" pitchFamily="49" charset="0"/>
                <a:ea typeface="Courier"/>
                <a:cs typeface="Courier"/>
              </a:rPr>
            </a:br>
            <a:r>
              <a:rPr lang="en-US" altLang="en-US" sz="1600" b="1" dirty="0" smtClean="0">
                <a:latin typeface="Courier New" pitchFamily="49" charset="0"/>
                <a:ea typeface="Courier"/>
                <a:cs typeface="Courier"/>
              </a:rPr>
              <a:t>)</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public class </a:t>
            </a:r>
            <a:r>
              <a:rPr lang="en-US" altLang="en-US" sz="1600" b="1" dirty="0" err="1" smtClean="0">
                <a:latin typeface="Courier New" pitchFamily="49" charset="0"/>
                <a:ea typeface="Courier"/>
                <a:cs typeface="Courier"/>
              </a:rPr>
              <a:t>MyEndpoint</a:t>
            </a:r>
            <a:r>
              <a:rPr lang="en-US" altLang="en-US" sz="1600" b="1" dirty="0" smtClean="0">
                <a:latin typeface="Courier New" pitchFamily="49" charset="0"/>
                <a:ea typeface="Courier"/>
                <a:cs typeface="Courier"/>
              </a:rPr>
              <a:t> {</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 . .</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a:t>
            </a:r>
          </a:p>
          <a:p>
            <a:pPr marL="60325" indent="0" eaLnBrk="1" hangingPunct="1">
              <a:buFont typeface="Wingdings" pitchFamily="2" charset="2"/>
              <a:buNone/>
            </a:pPr>
            <a:endParaRPr lang="en-US" altLang="en-US" sz="1600" b="1" dirty="0" smtClean="0">
              <a:latin typeface="Courier New" pitchFamily="49" charset="0"/>
              <a:ea typeface="Courier"/>
              <a:cs typeface="Courier"/>
            </a:endParaRPr>
          </a:p>
          <a:p>
            <a:pPr marL="60325" indent="0" eaLnBrk="1" hangingPunct="1">
              <a:buFont typeface="Wingdings" pitchFamily="2" charset="2"/>
              <a:buNone/>
            </a:pPr>
            <a:endParaRPr lang="en-US" altLang="en-US" sz="1600" b="1" dirty="0" smtClean="0">
              <a:latin typeface="Courier New" pitchFamily="49" charset="0"/>
              <a:ea typeface="Courier"/>
              <a:cs typeface="Courier"/>
            </a:endParaRPr>
          </a:p>
        </p:txBody>
      </p:sp>
    </p:spTree>
    <p:extLst>
      <p:ext uri="{BB962C8B-B14F-4D97-AF65-F5344CB8AC3E}">
        <p14:creationId xmlns:p14="http://schemas.microsoft.com/office/powerpoint/2010/main" val="256513425"/>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7651" name="Picture 3"/>
          <p:cNvPicPr>
            <a:picLocks noChangeAspect="1" noChangeArrowheads="1"/>
          </p:cNvPicPr>
          <p:nvPr/>
        </p:nvPicPr>
        <p:blipFill>
          <a:blip r:embed="rId2" cstate="print"/>
          <a:srcRect/>
          <a:stretch>
            <a:fillRect/>
          </a:stretch>
        </p:blipFill>
        <p:spPr bwMode="auto">
          <a:xfrm>
            <a:off x="457200" y="1219200"/>
            <a:ext cx="7086600" cy="487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idx="4294967295"/>
          </p:nvPr>
        </p:nvSpPr>
        <p:spPr/>
        <p:txBody>
          <a:bodyPr/>
          <a:lstStyle/>
          <a:p>
            <a:pPr eaLnBrk="1" hangingPunct="1"/>
            <a:r>
              <a:rPr lang="en-US" altLang="en-US" smtClean="0"/>
              <a:t>Custom Payloads – Text</a:t>
            </a:r>
          </a:p>
        </p:txBody>
      </p:sp>
      <p:sp>
        <p:nvSpPr>
          <p:cNvPr id="35843" name="Content Placeholder 2"/>
          <p:cNvSpPr>
            <a:spLocks noGrp="1"/>
          </p:cNvSpPr>
          <p:nvPr>
            <p:ph sz="quarter" idx="4294967295"/>
          </p:nvPr>
        </p:nvSpPr>
        <p:spPr>
          <a:xfrm>
            <a:off x="757238" y="1697038"/>
            <a:ext cx="8081962" cy="5008562"/>
          </a:xfrm>
        </p:spPr>
        <p:txBody>
          <a:bodyPr>
            <a:normAutofit lnSpcReduction="10000"/>
          </a:bodyPr>
          <a:lstStyle/>
          <a:p>
            <a:pPr marL="60325" indent="0" eaLnBrk="1" hangingPunct="1">
              <a:buFont typeface="Wingdings" pitchFamily="2" charset="2"/>
              <a:buNone/>
            </a:pPr>
            <a:r>
              <a:rPr lang="en-US" altLang="en-US" sz="1600" b="1" dirty="0" smtClean="0">
                <a:latin typeface="Courier New" pitchFamily="49" charset="0"/>
                <a:ea typeface="Courier"/>
                <a:cs typeface="Courier"/>
              </a:rPr>
              <a:t>public class </a:t>
            </a:r>
            <a:r>
              <a:rPr lang="en-US" altLang="en-US" sz="1600" b="1" dirty="0" err="1" smtClean="0">
                <a:latin typeface="Courier New" pitchFamily="49" charset="0"/>
                <a:ea typeface="Courier"/>
                <a:cs typeface="Courier"/>
              </a:rPr>
              <a:t>MyMessage</a:t>
            </a:r>
            <a:r>
              <a:rPr lang="en-US" altLang="en-US" sz="1600" b="1" dirty="0" smtClean="0">
                <a:latin typeface="Courier New" pitchFamily="49" charset="0"/>
                <a:ea typeface="Courier"/>
                <a:cs typeface="Courier"/>
              </a:rPr>
              <a:t> </a:t>
            </a:r>
          </a:p>
          <a:p>
            <a:pPr marL="60325" indent="0" eaLnBrk="1" hangingPunct="1">
              <a:buFont typeface="Wingdings" pitchFamily="2" charset="2"/>
              <a:buNone/>
            </a:pPr>
            <a:r>
              <a:rPr lang="en-US" altLang="en-US" sz="1600" b="1" dirty="0" smtClean="0">
                <a:latin typeface="Courier New" pitchFamily="49" charset="0"/>
                <a:ea typeface="Courier"/>
                <a:cs typeface="Courier"/>
              </a:rPr>
              <a:t>    implements </a:t>
            </a:r>
            <a:r>
              <a:rPr lang="en-US" altLang="en-US" sz="1600" b="1" dirty="0" err="1" smtClean="0">
                <a:solidFill>
                  <a:srgbClr val="FF0000"/>
                </a:solidFill>
                <a:latin typeface="Courier New" pitchFamily="49" charset="0"/>
                <a:ea typeface="Courier"/>
                <a:cs typeface="Courier"/>
              </a:rPr>
              <a:t>Decoder.Text</a:t>
            </a:r>
            <a:r>
              <a:rPr lang="en-US" altLang="en-US" sz="1600" b="1" dirty="0" smtClean="0">
                <a:latin typeface="Courier New" pitchFamily="49" charset="0"/>
                <a:ea typeface="Courier"/>
                <a:cs typeface="Courier"/>
              </a:rPr>
              <a:t>&lt;</a:t>
            </a:r>
            <a:r>
              <a:rPr lang="en-US" altLang="en-US" sz="1600" b="1" dirty="0" err="1" smtClean="0">
                <a:latin typeface="Courier New" pitchFamily="49" charset="0"/>
                <a:ea typeface="Courier"/>
                <a:cs typeface="Courier"/>
              </a:rPr>
              <a:t>MyMessage</a:t>
            </a:r>
            <a:r>
              <a:rPr lang="en-US" altLang="en-US" sz="1600" b="1" dirty="0" smtClean="0">
                <a:latin typeface="Courier New" pitchFamily="49" charset="0"/>
                <a:ea typeface="Courier"/>
                <a:cs typeface="Courier"/>
              </a:rPr>
              <a:t>&gt;, </a:t>
            </a:r>
            <a:r>
              <a:rPr lang="en-US" altLang="en-US" sz="1600" b="1" dirty="0" err="1" smtClean="0">
                <a:solidFill>
                  <a:srgbClr val="FF0000"/>
                </a:solidFill>
                <a:latin typeface="Courier New" pitchFamily="49" charset="0"/>
                <a:ea typeface="Courier"/>
                <a:cs typeface="Courier"/>
              </a:rPr>
              <a:t>Encoder.Text</a:t>
            </a:r>
            <a:r>
              <a:rPr lang="en-US" altLang="en-US" sz="1600" b="1" dirty="0" smtClean="0">
                <a:latin typeface="Courier New" pitchFamily="49" charset="0"/>
                <a:ea typeface="Courier"/>
                <a:cs typeface="Courier"/>
              </a:rPr>
              <a:t>&lt;</a:t>
            </a:r>
            <a:r>
              <a:rPr lang="en-US" altLang="en-US" sz="1600" b="1" dirty="0" err="1" smtClean="0">
                <a:latin typeface="Courier New" pitchFamily="49" charset="0"/>
                <a:ea typeface="Courier"/>
                <a:cs typeface="Courier"/>
              </a:rPr>
              <a:t>MyMessage</a:t>
            </a:r>
            <a:r>
              <a:rPr lang="en-US" altLang="en-US" sz="1600" b="1" dirty="0" smtClean="0">
                <a:latin typeface="Courier New" pitchFamily="49" charset="0"/>
                <a:ea typeface="Courier"/>
                <a:cs typeface="Courier"/>
              </a:rPr>
              <a:t>&gt; {</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private </a:t>
            </a:r>
            <a:r>
              <a:rPr lang="en-US" altLang="en-US" sz="1600" b="1" dirty="0" err="1" smtClean="0">
                <a:solidFill>
                  <a:srgbClr val="FF0000"/>
                </a:solidFill>
                <a:latin typeface="Courier New" pitchFamily="49" charset="0"/>
                <a:ea typeface="Courier"/>
                <a:cs typeface="Courier"/>
              </a:rPr>
              <a:t>JsonObject</a:t>
            </a:r>
            <a:r>
              <a:rPr lang="en-US" altLang="en-US" sz="1600" b="1" dirty="0" smtClean="0">
                <a:latin typeface="Courier New" pitchFamily="49" charset="0"/>
                <a:ea typeface="Courier"/>
                <a:cs typeface="Courier"/>
              </a:rPr>
              <a:t> </a:t>
            </a:r>
            <a:r>
              <a:rPr lang="en-US" altLang="en-US" sz="1600" b="1" dirty="0" err="1" smtClean="0">
                <a:latin typeface="Courier New" pitchFamily="49" charset="0"/>
                <a:ea typeface="Courier"/>
                <a:cs typeface="Courier"/>
              </a:rPr>
              <a:t>jsonObject</a:t>
            </a:r>
            <a:r>
              <a:rPr lang="en-US" altLang="en-US" sz="1600" b="1" dirty="0" smtClean="0">
                <a:latin typeface="Courier New" pitchFamily="49" charset="0"/>
                <a:ea typeface="Courier"/>
                <a:cs typeface="Courier"/>
              </a:rPr>
              <a:t>;</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public </a:t>
            </a:r>
            <a:r>
              <a:rPr lang="en-US" altLang="en-US" sz="1600" b="1" dirty="0" err="1" smtClean="0">
                <a:latin typeface="Courier New" pitchFamily="49" charset="0"/>
                <a:ea typeface="Courier"/>
                <a:cs typeface="Courier"/>
              </a:rPr>
              <a:t>MyMessage</a:t>
            </a:r>
            <a:r>
              <a:rPr lang="en-US" altLang="en-US" sz="1600" b="1" dirty="0" smtClean="0">
                <a:latin typeface="Courier New" pitchFamily="49" charset="0"/>
                <a:ea typeface="Courier"/>
                <a:cs typeface="Courier"/>
              </a:rPr>
              <a:t> </a:t>
            </a:r>
            <a:r>
              <a:rPr lang="en-US" altLang="en-US" sz="1600" b="1" dirty="0" smtClean="0">
                <a:solidFill>
                  <a:srgbClr val="FF0000"/>
                </a:solidFill>
                <a:latin typeface="Courier New" pitchFamily="49" charset="0"/>
                <a:ea typeface="Courier"/>
                <a:cs typeface="Courier"/>
              </a:rPr>
              <a:t>decode</a:t>
            </a:r>
            <a:r>
              <a:rPr lang="en-US" altLang="en-US" sz="1600" b="1" dirty="0" smtClean="0">
                <a:latin typeface="Courier New" pitchFamily="49" charset="0"/>
                <a:ea typeface="Courier"/>
                <a:cs typeface="Courier"/>
              </a:rPr>
              <a:t>(String s) {</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a:t>
            </a:r>
            <a:r>
              <a:rPr lang="en-US" altLang="en-US" sz="1600" b="1" dirty="0" err="1" smtClean="0">
                <a:latin typeface="Courier New" pitchFamily="49" charset="0"/>
                <a:ea typeface="Courier"/>
                <a:cs typeface="Courier"/>
              </a:rPr>
              <a:t>jsonObject</a:t>
            </a:r>
            <a:r>
              <a:rPr lang="en-US" altLang="en-US" sz="1600" b="1" dirty="0" smtClean="0">
                <a:latin typeface="Courier New" pitchFamily="49" charset="0"/>
                <a:ea typeface="Courier"/>
                <a:cs typeface="Courier"/>
              </a:rPr>
              <a:t> = new </a:t>
            </a:r>
            <a:r>
              <a:rPr lang="en-US" altLang="en-US" sz="1600" b="1" dirty="0" err="1" smtClean="0">
                <a:latin typeface="Courier New" pitchFamily="49" charset="0"/>
                <a:ea typeface="Courier"/>
                <a:cs typeface="Courier"/>
              </a:rPr>
              <a:t>Json.createReader</a:t>
            </a:r>
            <a:r>
              <a:rPr lang="en-US" altLang="en-US" sz="1600" b="1" dirty="0" smtClean="0">
                <a:latin typeface="Courier New" pitchFamily="49" charset="0"/>
                <a:ea typeface="Courier"/>
                <a:cs typeface="Courier"/>
              </a:rPr>
              <a:t>(</a:t>
            </a:r>
          </a:p>
          <a:p>
            <a:pPr marL="60325" indent="0" eaLnBrk="1" hangingPunct="1">
              <a:buFont typeface="Wingdings" pitchFamily="2" charset="2"/>
              <a:buNone/>
            </a:pPr>
            <a:r>
              <a:rPr lang="en-US" altLang="en-US" sz="1600" b="1" dirty="0" smtClean="0">
                <a:latin typeface="Courier New" pitchFamily="49" charset="0"/>
                <a:ea typeface="Courier"/>
                <a:cs typeface="Courier"/>
              </a:rPr>
              <a:t>        new </a:t>
            </a:r>
            <a:r>
              <a:rPr lang="en-US" altLang="en-US" sz="1600" b="1" dirty="0" err="1" smtClean="0">
                <a:latin typeface="Courier New" pitchFamily="49" charset="0"/>
                <a:ea typeface="Courier"/>
                <a:cs typeface="Courier"/>
              </a:rPr>
              <a:t>StringReader</a:t>
            </a:r>
            <a:r>
              <a:rPr lang="en-US" altLang="en-US" sz="1600" b="1" dirty="0" smtClean="0">
                <a:latin typeface="Courier New" pitchFamily="49" charset="0"/>
                <a:ea typeface="Courier"/>
                <a:cs typeface="Courier"/>
              </a:rPr>
              <a:t>(s)).</a:t>
            </a:r>
            <a:r>
              <a:rPr lang="en-US" altLang="en-US" sz="1600" b="1" dirty="0" err="1" smtClean="0">
                <a:latin typeface="Courier New" pitchFamily="49" charset="0"/>
                <a:ea typeface="Courier"/>
                <a:cs typeface="Courier"/>
              </a:rPr>
              <a:t>readObject</a:t>
            </a:r>
            <a:r>
              <a:rPr lang="en-US" altLang="en-US" sz="1600" b="1" dirty="0" smtClean="0">
                <a:latin typeface="Courier New" pitchFamily="49" charset="0"/>
                <a:ea typeface="Courier"/>
                <a:cs typeface="Courier"/>
              </a:rPr>
              <a:t>();</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return this;</a:t>
            </a:r>
          </a:p>
          <a:p>
            <a:pPr marL="60325" indent="0" eaLnBrk="1" hangingPunct="1">
              <a:buFont typeface="Wingdings" pitchFamily="2" charset="2"/>
              <a:buNone/>
            </a:pPr>
            <a:r>
              <a:rPr lang="en-US" altLang="en-US" sz="1600" b="1" dirty="0" smtClean="0">
                <a:latin typeface="Courier New" pitchFamily="49" charset="0"/>
                <a:ea typeface="Courier"/>
                <a:cs typeface="Courier"/>
              </a:rPr>
              <a:t>  }</a:t>
            </a:r>
          </a:p>
          <a:p>
            <a:pPr marL="60325" indent="0" eaLnBrk="1" hangingPunct="1">
              <a:buFont typeface="Wingdings" pitchFamily="2" charset="2"/>
              <a:buNone/>
            </a:pPr>
            <a:endParaRPr lang="en-US" altLang="en-US" sz="1600" b="1" dirty="0" smtClean="0">
              <a:latin typeface="Courier New" pitchFamily="49" charset="0"/>
              <a:ea typeface="Courier"/>
              <a:cs typeface="Courier"/>
            </a:endParaRPr>
          </a:p>
          <a:p>
            <a:pPr marL="60325" indent="0" eaLnBrk="1" hangingPunct="1">
              <a:buFont typeface="Wingdings" pitchFamily="2" charset="2"/>
              <a:buNone/>
            </a:pPr>
            <a:r>
              <a:rPr lang="en-US" altLang="en-US" sz="1600" b="1" dirty="0" smtClean="0">
                <a:latin typeface="Courier New" pitchFamily="49" charset="0"/>
                <a:ea typeface="Courier"/>
                <a:cs typeface="Courier"/>
              </a:rPr>
              <a:t>  public </a:t>
            </a:r>
            <a:r>
              <a:rPr lang="en-US" altLang="en-US" sz="1600" b="1" dirty="0" err="1" smtClean="0">
                <a:latin typeface="Courier New" pitchFamily="49" charset="0"/>
                <a:ea typeface="Courier"/>
                <a:cs typeface="Courier"/>
              </a:rPr>
              <a:t>boolean</a:t>
            </a:r>
            <a:r>
              <a:rPr lang="en-US" altLang="en-US" sz="1600" b="1" dirty="0" smtClean="0">
                <a:latin typeface="Courier New" pitchFamily="49" charset="0"/>
                <a:ea typeface="Courier"/>
                <a:cs typeface="Courier"/>
              </a:rPr>
              <a:t> </a:t>
            </a:r>
            <a:r>
              <a:rPr lang="en-US" altLang="en-US" sz="1600" b="1" dirty="0" err="1" smtClean="0">
                <a:solidFill>
                  <a:srgbClr val="FF0000"/>
                </a:solidFill>
                <a:latin typeface="Courier New" pitchFamily="49" charset="0"/>
                <a:ea typeface="Courier"/>
                <a:cs typeface="Courier"/>
              </a:rPr>
              <a:t>willDecode</a:t>
            </a:r>
            <a:r>
              <a:rPr lang="en-US" altLang="en-US" sz="1600" b="1" dirty="0" smtClean="0">
                <a:latin typeface="Courier New" pitchFamily="49" charset="0"/>
                <a:ea typeface="Courier"/>
                <a:cs typeface="Courier"/>
              </a:rPr>
              <a:t>(String string) {</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return true;  </a:t>
            </a:r>
            <a:r>
              <a:rPr lang="en-US" altLang="en-US" sz="1600" b="1" dirty="0" smtClean="0">
                <a:solidFill>
                  <a:srgbClr val="7F7F7F"/>
                </a:solidFill>
                <a:latin typeface="Courier New" pitchFamily="49" charset="0"/>
                <a:ea typeface="Courier"/>
                <a:cs typeface="Courier"/>
              </a:rPr>
              <a:t>// Only if can process the payload</a:t>
            </a:r>
            <a:r>
              <a:rPr lang="en-US" altLang="en-US" sz="1600" b="1" dirty="0" smtClean="0">
                <a:latin typeface="Courier New" pitchFamily="49" charset="0"/>
                <a:ea typeface="Courier"/>
                <a:cs typeface="Courier"/>
              </a:rPr>
              <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a:t>
            </a:r>
          </a:p>
          <a:p>
            <a:pPr marL="60325" indent="0" eaLnBrk="1" hangingPunct="1">
              <a:buFont typeface="Wingdings" pitchFamily="2" charset="2"/>
              <a:buNone/>
            </a:pPr>
            <a:endParaRPr lang="en-US" altLang="en-US" sz="1600" b="1" dirty="0" smtClean="0">
              <a:latin typeface="Courier New" pitchFamily="49" charset="0"/>
              <a:ea typeface="Courier"/>
              <a:cs typeface="Courier"/>
            </a:endParaRPr>
          </a:p>
          <a:p>
            <a:pPr marL="60325" indent="0" eaLnBrk="1" hangingPunct="1">
              <a:buFont typeface="Wingdings" pitchFamily="2" charset="2"/>
              <a:buNone/>
            </a:pPr>
            <a:r>
              <a:rPr lang="en-US" altLang="en-US" sz="1600" b="1" dirty="0" smtClean="0">
                <a:latin typeface="Courier New" pitchFamily="49" charset="0"/>
                <a:ea typeface="Courier"/>
                <a:cs typeface="Courier"/>
              </a:rPr>
              <a:t>  public String </a:t>
            </a:r>
            <a:r>
              <a:rPr lang="en-US" altLang="en-US" sz="1600" b="1" dirty="0" smtClean="0">
                <a:solidFill>
                  <a:srgbClr val="FF0000"/>
                </a:solidFill>
                <a:latin typeface="Courier New" pitchFamily="49" charset="0"/>
                <a:ea typeface="Courier"/>
                <a:cs typeface="Courier"/>
              </a:rPr>
              <a:t>encode</a:t>
            </a:r>
            <a:r>
              <a:rPr lang="en-US" altLang="en-US" sz="1600" b="1" dirty="0" smtClean="0">
                <a:latin typeface="Courier New" pitchFamily="49" charset="0"/>
                <a:ea typeface="Courier"/>
                <a:cs typeface="Courier"/>
              </a:rPr>
              <a:t>(</a:t>
            </a:r>
            <a:r>
              <a:rPr lang="en-US" altLang="en-US" sz="1600" b="1" dirty="0" err="1" smtClean="0">
                <a:latin typeface="Courier New" pitchFamily="49" charset="0"/>
                <a:ea typeface="Courier"/>
                <a:cs typeface="Courier"/>
              </a:rPr>
              <a:t>MyMessage</a:t>
            </a:r>
            <a:r>
              <a:rPr lang="en-US" altLang="en-US" sz="1600" b="1" dirty="0" smtClean="0">
                <a:latin typeface="Courier New" pitchFamily="49" charset="0"/>
                <a:ea typeface="Courier"/>
                <a:cs typeface="Courier"/>
              </a:rPr>
              <a:t> </a:t>
            </a:r>
            <a:r>
              <a:rPr lang="en-US" altLang="en-US" sz="1600" b="1" dirty="0" err="1" smtClean="0">
                <a:latin typeface="Courier New" pitchFamily="49" charset="0"/>
                <a:ea typeface="Courier"/>
                <a:cs typeface="Courier"/>
              </a:rPr>
              <a:t>myMessage</a:t>
            </a:r>
            <a:r>
              <a:rPr lang="en-US" altLang="en-US" sz="1600" b="1" dirty="0" smtClean="0">
                <a:latin typeface="Courier New" pitchFamily="49" charset="0"/>
                <a:ea typeface="Courier"/>
                <a:cs typeface="Courier"/>
              </a:rPr>
              <a:t>) {</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return </a:t>
            </a:r>
            <a:r>
              <a:rPr lang="en-US" altLang="en-US" sz="1600" b="1" dirty="0" err="1" smtClean="0">
                <a:latin typeface="Courier New" pitchFamily="49" charset="0"/>
                <a:ea typeface="Courier"/>
                <a:cs typeface="Courier"/>
              </a:rPr>
              <a:t>myMessage.jsonObject.toString</a:t>
            </a:r>
            <a:r>
              <a:rPr lang="en-US" altLang="en-US" sz="1600" b="1" dirty="0" smtClean="0">
                <a:latin typeface="Courier New" pitchFamily="49" charset="0"/>
                <a:ea typeface="Courier"/>
                <a:cs typeface="Courier"/>
              </a:rPr>
              <a:t>();</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a:t>
            </a:r>
          </a:p>
        </p:txBody>
      </p:sp>
    </p:spTree>
    <p:extLst>
      <p:ext uri="{BB962C8B-B14F-4D97-AF65-F5344CB8AC3E}">
        <p14:creationId xmlns:p14="http://schemas.microsoft.com/office/powerpoint/2010/main" val="2266423938"/>
      </p:ext>
    </p:extLst>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p:txBody>
          <a:bodyPr/>
          <a:lstStyle/>
          <a:p>
            <a:pPr eaLnBrk="1" hangingPunct="1"/>
            <a:r>
              <a:rPr lang="en-US" altLang="en-US" smtClean="0"/>
              <a:t>Custom Payloads – Binary</a:t>
            </a:r>
          </a:p>
        </p:txBody>
      </p:sp>
      <p:sp>
        <p:nvSpPr>
          <p:cNvPr id="36867" name="Content Placeholder 2"/>
          <p:cNvSpPr>
            <a:spLocks noGrp="1"/>
          </p:cNvSpPr>
          <p:nvPr>
            <p:ph sz="quarter" idx="4294967295"/>
          </p:nvPr>
        </p:nvSpPr>
        <p:spPr>
          <a:xfrm>
            <a:off x="738188" y="1371600"/>
            <a:ext cx="8045450" cy="4987925"/>
          </a:xfrm>
        </p:spPr>
        <p:txBody>
          <a:bodyPr/>
          <a:lstStyle/>
          <a:p>
            <a:pPr marL="60325" indent="0" eaLnBrk="1" hangingPunct="1">
              <a:buFont typeface="Wingdings" pitchFamily="2" charset="2"/>
              <a:buNone/>
            </a:pPr>
            <a:r>
              <a:rPr lang="en-US" altLang="en-US" sz="1500" b="1" dirty="0" smtClean="0">
                <a:latin typeface="Courier New" pitchFamily="49" charset="0"/>
                <a:ea typeface="Courier"/>
                <a:cs typeface="Courier"/>
              </a:rPr>
              <a:t>public class </a:t>
            </a:r>
            <a:r>
              <a:rPr lang="en-US" altLang="en-US" sz="1500" b="1" dirty="0" err="1" smtClean="0">
                <a:latin typeface="Courier New" pitchFamily="49" charset="0"/>
                <a:ea typeface="Courier"/>
                <a:cs typeface="Courier"/>
              </a:rPr>
              <a:t>MyMessage</a:t>
            </a:r>
            <a:endParaRPr lang="en-US" altLang="en-US" sz="1500" b="1" dirty="0" smtClean="0">
              <a:latin typeface="Courier New" pitchFamily="49" charset="0"/>
              <a:ea typeface="Courier"/>
              <a:cs typeface="Courier"/>
            </a:endParaRPr>
          </a:p>
          <a:p>
            <a:pPr marL="60325" indent="0" eaLnBrk="1" hangingPunct="1">
              <a:buFont typeface="Wingdings" pitchFamily="2" charset="2"/>
              <a:buNone/>
            </a:pPr>
            <a:r>
              <a:rPr lang="en-US" altLang="en-US" sz="1500" b="1" dirty="0" smtClean="0">
                <a:latin typeface="Courier New" pitchFamily="49" charset="0"/>
                <a:ea typeface="Courier"/>
                <a:cs typeface="Courier"/>
              </a:rPr>
              <a:t>    implements </a:t>
            </a:r>
            <a:r>
              <a:rPr lang="en-US" altLang="en-US" sz="1500" b="1" dirty="0" err="1" smtClean="0">
                <a:solidFill>
                  <a:srgbClr val="FF0000"/>
                </a:solidFill>
                <a:latin typeface="Courier New" pitchFamily="49" charset="0"/>
                <a:ea typeface="Courier"/>
                <a:cs typeface="Courier"/>
              </a:rPr>
              <a:t>Decoder.Binary</a:t>
            </a:r>
            <a:r>
              <a:rPr lang="en-US" altLang="en-US" sz="1500" b="1" dirty="0" smtClean="0">
                <a:latin typeface="Courier New" pitchFamily="49" charset="0"/>
                <a:ea typeface="Courier"/>
                <a:cs typeface="Courier"/>
              </a:rPr>
              <a:t>&lt;</a:t>
            </a:r>
            <a:r>
              <a:rPr lang="en-US" altLang="en-US" sz="1500" b="1" dirty="0" err="1" smtClean="0">
                <a:latin typeface="Courier New" pitchFamily="49" charset="0"/>
                <a:ea typeface="Courier"/>
                <a:cs typeface="Courier"/>
              </a:rPr>
              <a:t>MyMessage</a:t>
            </a:r>
            <a:r>
              <a:rPr lang="en-US" altLang="en-US" sz="1500" b="1" dirty="0" smtClean="0">
                <a:latin typeface="Courier New" pitchFamily="49" charset="0"/>
                <a:ea typeface="Courier"/>
                <a:cs typeface="Courier"/>
              </a:rPr>
              <a:t>&gt;, </a:t>
            </a:r>
            <a:r>
              <a:rPr lang="en-US" altLang="en-US" sz="1500" b="1" dirty="0" err="1" smtClean="0">
                <a:solidFill>
                  <a:srgbClr val="FF0000"/>
                </a:solidFill>
                <a:latin typeface="Courier New" pitchFamily="49" charset="0"/>
                <a:ea typeface="Courier"/>
                <a:cs typeface="Courier"/>
              </a:rPr>
              <a:t>Encoder.Binary</a:t>
            </a:r>
            <a:r>
              <a:rPr lang="en-US" altLang="en-US" sz="1500" b="1" dirty="0" smtClean="0">
                <a:latin typeface="Courier New" pitchFamily="49" charset="0"/>
                <a:ea typeface="Courier"/>
                <a:cs typeface="Courier"/>
              </a:rPr>
              <a:t>&lt;</a:t>
            </a:r>
            <a:r>
              <a:rPr lang="en-US" altLang="en-US" sz="1500" b="1" dirty="0" err="1" smtClean="0">
                <a:latin typeface="Courier New" pitchFamily="49" charset="0"/>
                <a:ea typeface="Courier"/>
                <a:cs typeface="Courier"/>
              </a:rPr>
              <a:t>MyMessage</a:t>
            </a:r>
            <a:r>
              <a:rPr lang="en-US" altLang="en-US" sz="1500" b="1" dirty="0" smtClean="0">
                <a:latin typeface="Courier New" pitchFamily="49" charset="0"/>
                <a:ea typeface="Courier"/>
                <a:cs typeface="Courier"/>
              </a:rPr>
              <a:t>&gt; {</a:t>
            </a:r>
            <a:br>
              <a:rPr lang="en-US" altLang="en-US" sz="1500" b="1" dirty="0" smtClean="0">
                <a:latin typeface="Courier New" pitchFamily="49" charset="0"/>
                <a:ea typeface="Courier"/>
                <a:cs typeface="Courier"/>
              </a:rPr>
            </a:br>
            <a:r>
              <a:rPr lang="en-US" altLang="en-US" sz="1500" b="1" dirty="0" smtClean="0">
                <a:latin typeface="Courier New" pitchFamily="49" charset="0"/>
                <a:ea typeface="Courier"/>
                <a:cs typeface="Courier"/>
              </a:rPr>
              <a:t/>
            </a:r>
            <a:br>
              <a:rPr lang="en-US" altLang="en-US" sz="1500" b="1" dirty="0" smtClean="0">
                <a:latin typeface="Courier New" pitchFamily="49" charset="0"/>
                <a:ea typeface="Courier"/>
                <a:cs typeface="Courier"/>
              </a:rPr>
            </a:br>
            <a:r>
              <a:rPr lang="en-US" altLang="en-US" sz="1500" b="1" dirty="0" smtClean="0">
                <a:latin typeface="Courier New" pitchFamily="49" charset="0"/>
                <a:ea typeface="Courier"/>
                <a:cs typeface="Courier"/>
              </a:rPr>
              <a:t>  public </a:t>
            </a:r>
            <a:r>
              <a:rPr lang="en-US" altLang="en-US" sz="1500" b="1" dirty="0" err="1" smtClean="0">
                <a:latin typeface="Courier New" pitchFamily="49" charset="0"/>
                <a:ea typeface="Courier"/>
                <a:cs typeface="Courier"/>
              </a:rPr>
              <a:t>MyMessage</a:t>
            </a:r>
            <a:r>
              <a:rPr lang="en-US" altLang="en-US" sz="1500" b="1" dirty="0" smtClean="0">
                <a:latin typeface="Courier New" pitchFamily="49" charset="0"/>
                <a:ea typeface="Courier"/>
                <a:cs typeface="Courier"/>
              </a:rPr>
              <a:t> decode(</a:t>
            </a:r>
            <a:r>
              <a:rPr lang="en-US" altLang="en-US" sz="1500" b="1" dirty="0" err="1" smtClean="0">
                <a:solidFill>
                  <a:srgbClr val="FF0000"/>
                </a:solidFill>
                <a:latin typeface="Courier New" pitchFamily="49" charset="0"/>
                <a:ea typeface="Courier"/>
                <a:cs typeface="Courier"/>
              </a:rPr>
              <a:t>ByteBuffer</a:t>
            </a:r>
            <a:r>
              <a:rPr lang="en-US" altLang="en-US" sz="1500" b="1" dirty="0" smtClean="0">
                <a:latin typeface="Courier New" pitchFamily="49" charset="0"/>
                <a:ea typeface="Courier"/>
                <a:cs typeface="Courier"/>
              </a:rPr>
              <a:t> bytes) {</a:t>
            </a:r>
            <a:br>
              <a:rPr lang="en-US" altLang="en-US" sz="1500" b="1" dirty="0" smtClean="0">
                <a:latin typeface="Courier New" pitchFamily="49" charset="0"/>
                <a:ea typeface="Courier"/>
                <a:cs typeface="Courier"/>
              </a:rPr>
            </a:br>
            <a:r>
              <a:rPr lang="en-US" altLang="en-US" sz="1500" b="1" dirty="0" smtClean="0">
                <a:latin typeface="Courier New" pitchFamily="49" charset="0"/>
                <a:ea typeface="Courier"/>
                <a:cs typeface="Courier"/>
              </a:rPr>
              <a:t>    . . .</a:t>
            </a:r>
            <a:br>
              <a:rPr lang="en-US" altLang="en-US" sz="1500" b="1" dirty="0" smtClean="0">
                <a:latin typeface="Courier New" pitchFamily="49" charset="0"/>
                <a:ea typeface="Courier"/>
                <a:cs typeface="Courier"/>
              </a:rPr>
            </a:br>
            <a:r>
              <a:rPr lang="en-US" altLang="en-US" sz="1500" b="1" dirty="0" smtClean="0">
                <a:latin typeface="Courier New" pitchFamily="49" charset="0"/>
                <a:ea typeface="Courier"/>
                <a:cs typeface="Courier"/>
              </a:rPr>
              <a:t>    return this;</a:t>
            </a:r>
          </a:p>
          <a:p>
            <a:pPr marL="60325" indent="0" eaLnBrk="1" hangingPunct="1">
              <a:buFont typeface="Wingdings" pitchFamily="2" charset="2"/>
              <a:buNone/>
            </a:pPr>
            <a:r>
              <a:rPr lang="en-US" altLang="en-US" sz="1500" b="1" dirty="0" smtClean="0">
                <a:latin typeface="Courier New" pitchFamily="49" charset="0"/>
                <a:ea typeface="Courier"/>
                <a:cs typeface="Courier"/>
              </a:rPr>
              <a:t>  }</a:t>
            </a:r>
          </a:p>
          <a:p>
            <a:pPr marL="60325" indent="0" eaLnBrk="1" hangingPunct="1">
              <a:buFont typeface="Wingdings" pitchFamily="2" charset="2"/>
              <a:buNone/>
            </a:pPr>
            <a:r>
              <a:rPr lang="en-US" altLang="en-US" sz="1500" b="1" dirty="0" smtClean="0">
                <a:latin typeface="Courier New" pitchFamily="49" charset="0"/>
                <a:ea typeface="Courier"/>
                <a:cs typeface="Courier"/>
              </a:rPr>
              <a:t>  public </a:t>
            </a:r>
            <a:r>
              <a:rPr lang="en-US" altLang="en-US" sz="1500" b="1" dirty="0" err="1" smtClean="0">
                <a:latin typeface="Courier New" pitchFamily="49" charset="0"/>
                <a:ea typeface="Courier"/>
                <a:cs typeface="Courier"/>
              </a:rPr>
              <a:t>boolean</a:t>
            </a:r>
            <a:r>
              <a:rPr lang="en-US" altLang="en-US" sz="1500" b="1" dirty="0" smtClean="0">
                <a:latin typeface="Courier New" pitchFamily="49" charset="0"/>
                <a:ea typeface="Courier"/>
                <a:cs typeface="Courier"/>
              </a:rPr>
              <a:t> </a:t>
            </a:r>
            <a:r>
              <a:rPr lang="en-US" altLang="en-US" sz="1500" b="1" dirty="0" err="1" smtClean="0">
                <a:latin typeface="Courier New" pitchFamily="49" charset="0"/>
                <a:ea typeface="Courier"/>
                <a:cs typeface="Courier"/>
              </a:rPr>
              <a:t>willDecode</a:t>
            </a:r>
            <a:r>
              <a:rPr lang="en-US" altLang="en-US" sz="1500" b="1" dirty="0" smtClean="0">
                <a:latin typeface="Courier New" pitchFamily="49" charset="0"/>
                <a:ea typeface="Courier"/>
                <a:cs typeface="Courier"/>
              </a:rPr>
              <a:t>(</a:t>
            </a:r>
            <a:r>
              <a:rPr lang="en-US" altLang="en-US" sz="1500" b="1" dirty="0" err="1" smtClean="0">
                <a:solidFill>
                  <a:srgbClr val="FF0000"/>
                </a:solidFill>
                <a:latin typeface="Courier New" pitchFamily="49" charset="0"/>
                <a:ea typeface="Courier"/>
                <a:cs typeface="Courier"/>
              </a:rPr>
              <a:t>ByteBuffer</a:t>
            </a:r>
            <a:r>
              <a:rPr lang="en-US" altLang="en-US" sz="1500" b="1" dirty="0" smtClean="0">
                <a:latin typeface="Courier New" pitchFamily="49" charset="0"/>
                <a:ea typeface="Courier"/>
                <a:cs typeface="Courier"/>
              </a:rPr>
              <a:t> bytes) {</a:t>
            </a:r>
            <a:br>
              <a:rPr lang="en-US" altLang="en-US" sz="1500" b="1" dirty="0" smtClean="0">
                <a:latin typeface="Courier New" pitchFamily="49" charset="0"/>
                <a:ea typeface="Courier"/>
                <a:cs typeface="Courier"/>
              </a:rPr>
            </a:br>
            <a:r>
              <a:rPr lang="en-US" altLang="en-US" sz="1500" b="1" dirty="0" smtClean="0">
                <a:latin typeface="Courier New" pitchFamily="49" charset="0"/>
                <a:ea typeface="Courier"/>
                <a:cs typeface="Courier"/>
              </a:rPr>
              <a:t>    . . .</a:t>
            </a:r>
            <a:br>
              <a:rPr lang="en-US" altLang="en-US" sz="1500" b="1" dirty="0" smtClean="0">
                <a:latin typeface="Courier New" pitchFamily="49" charset="0"/>
                <a:ea typeface="Courier"/>
                <a:cs typeface="Courier"/>
              </a:rPr>
            </a:br>
            <a:r>
              <a:rPr lang="en-US" altLang="en-US" sz="1500" b="1" dirty="0" smtClean="0">
                <a:latin typeface="Courier New" pitchFamily="49" charset="0"/>
                <a:ea typeface="Courier"/>
                <a:cs typeface="Courier"/>
              </a:rPr>
              <a:t>    return true;  </a:t>
            </a:r>
            <a:r>
              <a:rPr lang="en-US" altLang="en-US" sz="1500" b="1" dirty="0" smtClean="0">
                <a:solidFill>
                  <a:schemeClr val="bg2"/>
                </a:solidFill>
                <a:latin typeface="Courier New" pitchFamily="49" charset="0"/>
                <a:ea typeface="Courier"/>
                <a:cs typeface="Courier"/>
              </a:rPr>
              <a:t>// Only if can process the payload</a:t>
            </a:r>
            <a:br>
              <a:rPr lang="en-US" altLang="en-US" sz="1500" b="1" dirty="0" smtClean="0">
                <a:solidFill>
                  <a:schemeClr val="bg2"/>
                </a:solidFill>
                <a:latin typeface="Courier New" pitchFamily="49" charset="0"/>
                <a:ea typeface="Courier"/>
                <a:cs typeface="Courier"/>
              </a:rPr>
            </a:br>
            <a:r>
              <a:rPr lang="en-US" altLang="en-US" sz="1500" b="1" dirty="0" smtClean="0">
                <a:latin typeface="Courier New" pitchFamily="49" charset="0"/>
                <a:ea typeface="Courier"/>
                <a:cs typeface="Courier"/>
              </a:rPr>
              <a:t>  }</a:t>
            </a:r>
          </a:p>
          <a:p>
            <a:pPr marL="60325" indent="0" eaLnBrk="1" hangingPunct="1">
              <a:buFont typeface="Wingdings" pitchFamily="2" charset="2"/>
              <a:buNone/>
            </a:pPr>
            <a:r>
              <a:rPr lang="en-US" altLang="en-US" sz="1500" b="1" dirty="0" smtClean="0">
                <a:latin typeface="Courier New" pitchFamily="49" charset="0"/>
                <a:ea typeface="Courier"/>
                <a:cs typeface="Courier"/>
              </a:rPr>
              <a:t>  public </a:t>
            </a:r>
            <a:r>
              <a:rPr lang="en-US" altLang="en-US" sz="1500" b="1" dirty="0" err="1" smtClean="0">
                <a:solidFill>
                  <a:srgbClr val="FF0000"/>
                </a:solidFill>
                <a:latin typeface="Courier New" pitchFamily="49" charset="0"/>
                <a:ea typeface="Courier"/>
                <a:cs typeface="Courier"/>
              </a:rPr>
              <a:t>ByteBuffer</a:t>
            </a:r>
            <a:r>
              <a:rPr lang="en-US" altLang="en-US" sz="1500" b="1" dirty="0" smtClean="0">
                <a:latin typeface="Courier New" pitchFamily="49" charset="0"/>
                <a:ea typeface="Courier"/>
                <a:cs typeface="Courier"/>
              </a:rPr>
              <a:t> encode(</a:t>
            </a:r>
            <a:r>
              <a:rPr lang="en-US" altLang="en-US" sz="1500" b="1" dirty="0" err="1" smtClean="0">
                <a:latin typeface="Courier New" pitchFamily="49" charset="0"/>
                <a:ea typeface="Courier"/>
                <a:cs typeface="Courier"/>
              </a:rPr>
              <a:t>MyMessage</a:t>
            </a:r>
            <a:r>
              <a:rPr lang="en-US" altLang="en-US" sz="1500" b="1" dirty="0" smtClean="0">
                <a:latin typeface="Courier New" pitchFamily="49" charset="0"/>
                <a:ea typeface="Courier"/>
                <a:cs typeface="Courier"/>
              </a:rPr>
              <a:t> </a:t>
            </a:r>
            <a:r>
              <a:rPr lang="en-US" altLang="en-US" sz="1500" b="1" dirty="0" err="1" smtClean="0">
                <a:latin typeface="Courier New" pitchFamily="49" charset="0"/>
                <a:ea typeface="Courier"/>
                <a:cs typeface="Courier"/>
              </a:rPr>
              <a:t>myMessage</a:t>
            </a:r>
            <a:r>
              <a:rPr lang="en-US" altLang="en-US" sz="1500" b="1" dirty="0" smtClean="0">
                <a:latin typeface="Courier New" pitchFamily="49" charset="0"/>
                <a:ea typeface="Courier"/>
                <a:cs typeface="Courier"/>
              </a:rPr>
              <a:t>) {</a:t>
            </a:r>
            <a:br>
              <a:rPr lang="en-US" altLang="en-US" sz="1500" b="1" dirty="0" smtClean="0">
                <a:latin typeface="Courier New" pitchFamily="49" charset="0"/>
                <a:ea typeface="Courier"/>
                <a:cs typeface="Courier"/>
              </a:rPr>
            </a:br>
            <a:r>
              <a:rPr lang="en-US" altLang="en-US" sz="1500" b="1" dirty="0" smtClean="0">
                <a:latin typeface="Courier New" pitchFamily="49" charset="0"/>
                <a:ea typeface="Courier"/>
                <a:cs typeface="Courier"/>
              </a:rPr>
              <a:t>    . . .</a:t>
            </a:r>
            <a:br>
              <a:rPr lang="en-US" altLang="en-US" sz="1500" b="1" dirty="0" smtClean="0">
                <a:latin typeface="Courier New" pitchFamily="49" charset="0"/>
                <a:ea typeface="Courier"/>
                <a:cs typeface="Courier"/>
              </a:rPr>
            </a:br>
            <a:r>
              <a:rPr lang="en-US" altLang="en-US" sz="1500" b="1" dirty="0" smtClean="0">
                <a:latin typeface="Courier New" pitchFamily="49" charset="0"/>
                <a:ea typeface="Courier"/>
                <a:cs typeface="Courier"/>
              </a:rPr>
              <a:t>  }</a:t>
            </a:r>
            <a:br>
              <a:rPr lang="en-US" altLang="en-US" sz="1500" b="1" dirty="0" smtClean="0">
                <a:latin typeface="Courier New" pitchFamily="49" charset="0"/>
                <a:ea typeface="Courier"/>
                <a:cs typeface="Courier"/>
              </a:rPr>
            </a:br>
            <a:r>
              <a:rPr lang="en-US" altLang="en-US" sz="1500" b="1" dirty="0" smtClean="0">
                <a:latin typeface="Courier New" pitchFamily="49" charset="0"/>
                <a:ea typeface="Courier"/>
                <a:cs typeface="Courier"/>
              </a:rPr>
              <a:t>}</a:t>
            </a:r>
          </a:p>
        </p:txBody>
      </p:sp>
    </p:spTree>
    <p:extLst>
      <p:ext uri="{BB962C8B-B14F-4D97-AF65-F5344CB8AC3E}">
        <p14:creationId xmlns:p14="http://schemas.microsoft.com/office/powerpoint/2010/main" val="1888207045"/>
      </p:ext>
    </p:extLst>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idx="4294967295"/>
          </p:nvPr>
        </p:nvSpPr>
        <p:spPr/>
        <p:txBody>
          <a:bodyPr/>
          <a:lstStyle/>
          <a:p>
            <a:pPr eaLnBrk="1" hangingPunct="1"/>
            <a:r>
              <a:rPr lang="en-US" altLang="en-US" smtClean="0"/>
              <a:t>Chat Sample</a:t>
            </a:r>
          </a:p>
        </p:txBody>
      </p:sp>
      <p:sp>
        <p:nvSpPr>
          <p:cNvPr id="37891" name="Content Placeholder 2"/>
          <p:cNvSpPr>
            <a:spLocks noGrp="1"/>
          </p:cNvSpPr>
          <p:nvPr>
            <p:ph sz="quarter" idx="4294967295"/>
          </p:nvPr>
        </p:nvSpPr>
        <p:spPr>
          <a:xfrm>
            <a:off x="804863" y="1482725"/>
            <a:ext cx="7786687" cy="4918075"/>
          </a:xfrm>
        </p:spPr>
        <p:txBody>
          <a:bodyPr/>
          <a:lstStyle/>
          <a:p>
            <a:pPr marL="60325" indent="0" eaLnBrk="1" hangingPunct="1">
              <a:buFont typeface="Wingdings" pitchFamily="2" charset="2"/>
              <a:buNone/>
            </a:pPr>
            <a:r>
              <a:rPr lang="en-US" altLang="en-US" sz="1600" b="1" dirty="0" smtClean="0">
                <a:latin typeface="Courier New" pitchFamily="49" charset="0"/>
                <a:ea typeface="Courier"/>
                <a:cs typeface="Courier"/>
              </a:rPr>
              <a:t>@</a:t>
            </a:r>
            <a:r>
              <a:rPr lang="en-US" altLang="en-US" sz="1600" b="1" dirty="0" err="1" smtClean="0">
                <a:latin typeface="Courier New" pitchFamily="49" charset="0"/>
                <a:ea typeface="Courier"/>
                <a:cs typeface="Courier"/>
              </a:rPr>
              <a:t>ServerEndpoint</a:t>
            </a:r>
            <a:r>
              <a:rPr lang="en-US" altLang="en-US" sz="1600" b="1" dirty="0" smtClean="0">
                <a:latin typeface="Courier New" pitchFamily="49" charset="0"/>
                <a:ea typeface="Courier"/>
                <a:cs typeface="Courier"/>
              </a:rPr>
              <a:t>("/chat")</a:t>
            </a:r>
          </a:p>
          <a:p>
            <a:pPr marL="60325" indent="0" eaLnBrk="1" hangingPunct="1">
              <a:buFont typeface="Wingdings" pitchFamily="2" charset="2"/>
              <a:buNone/>
            </a:pPr>
            <a:r>
              <a:rPr lang="en-US" altLang="en-US" sz="1600" b="1" dirty="0" smtClean="0">
                <a:latin typeface="Courier New" pitchFamily="49" charset="0"/>
                <a:ea typeface="Courier"/>
                <a:cs typeface="Courier"/>
              </a:rPr>
              <a:t>public class </a:t>
            </a:r>
            <a:r>
              <a:rPr lang="en-US" altLang="en-US" sz="1600" b="1" dirty="0" err="1" smtClean="0">
                <a:latin typeface="Courier New" pitchFamily="49" charset="0"/>
                <a:ea typeface="Courier"/>
                <a:cs typeface="Courier"/>
              </a:rPr>
              <a:t>ChatBean</a:t>
            </a:r>
            <a:r>
              <a:rPr lang="en-US" altLang="en-US" sz="1600" b="1" dirty="0" smtClean="0">
                <a:latin typeface="Courier New" pitchFamily="49" charset="0"/>
                <a:ea typeface="Courier"/>
                <a:cs typeface="Courier"/>
              </a:rPr>
              <a:t> {</a:t>
            </a:r>
          </a:p>
          <a:p>
            <a:pPr marL="60325" indent="0" eaLnBrk="1" hangingPunct="1">
              <a:buFont typeface="Wingdings" pitchFamily="2" charset="2"/>
              <a:buNone/>
            </a:pPr>
            <a:r>
              <a:rPr lang="en-US" altLang="en-US" sz="1600" b="1" dirty="0" smtClean="0">
                <a:latin typeface="Courier New" pitchFamily="49" charset="0"/>
                <a:ea typeface="Courier"/>
                <a:cs typeface="Courier"/>
              </a:rPr>
              <a:t>    Set&lt;Session&gt; peers = </a:t>
            </a:r>
            <a:r>
              <a:rPr lang="en-US" altLang="en-US" sz="1600" b="1" dirty="0" err="1" smtClean="0">
                <a:latin typeface="Courier New" pitchFamily="49" charset="0"/>
                <a:ea typeface="Courier"/>
                <a:cs typeface="Courier"/>
              </a:rPr>
              <a:t>Collections.synchronizedSet</a:t>
            </a:r>
            <a:r>
              <a:rPr lang="en-US" altLang="en-US" sz="1600" b="1" dirty="0" smtClean="0">
                <a:latin typeface="Courier New" pitchFamily="49" charset="0"/>
                <a:ea typeface="Courier"/>
                <a:cs typeface="Courier"/>
              </a:rPr>
              <a:t>(…);</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a:t>
            </a:r>
            <a:r>
              <a:rPr lang="en-US" altLang="en-US" sz="1600" b="1" dirty="0" smtClean="0">
                <a:solidFill>
                  <a:srgbClr val="FF0000"/>
                </a:solidFill>
                <a:latin typeface="Courier New" pitchFamily="49" charset="0"/>
                <a:ea typeface="Courier"/>
                <a:cs typeface="Courier"/>
              </a:rPr>
              <a:t>@</a:t>
            </a:r>
            <a:r>
              <a:rPr lang="en-US" altLang="en-US" sz="1600" b="1" dirty="0" err="1" smtClean="0">
                <a:solidFill>
                  <a:srgbClr val="FF0000"/>
                </a:solidFill>
                <a:latin typeface="Courier New" pitchFamily="49" charset="0"/>
                <a:ea typeface="Courier"/>
                <a:cs typeface="Courier"/>
              </a:rPr>
              <a:t>OnOpen</a:t>
            </a:r>
            <a:r>
              <a:rPr lang="en-US" altLang="en-US" sz="1600" b="1" dirty="0" smtClean="0">
                <a:latin typeface="Courier New" pitchFamily="49" charset="0"/>
                <a:ea typeface="Courier"/>
                <a:cs typeface="Courier"/>
              </a:rPr>
              <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public void </a:t>
            </a:r>
            <a:r>
              <a:rPr lang="en-US" altLang="en-US" sz="1600" b="1" dirty="0" err="1" smtClean="0">
                <a:latin typeface="Courier New" pitchFamily="49" charset="0"/>
                <a:ea typeface="Courier"/>
                <a:cs typeface="Courier"/>
              </a:rPr>
              <a:t>onOpen</a:t>
            </a:r>
            <a:r>
              <a:rPr lang="en-US" altLang="en-US" sz="1600" b="1" dirty="0" smtClean="0">
                <a:latin typeface="Courier New" pitchFamily="49" charset="0"/>
                <a:ea typeface="Courier"/>
                <a:cs typeface="Courier"/>
              </a:rPr>
              <a:t>(Session peer) {</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a:t>
            </a:r>
            <a:r>
              <a:rPr lang="en-US" altLang="en-US" sz="1600" b="1" dirty="0" err="1" smtClean="0">
                <a:latin typeface="Courier New" pitchFamily="49" charset="0"/>
                <a:ea typeface="Courier"/>
                <a:cs typeface="Courier"/>
              </a:rPr>
              <a:t>peers.add</a:t>
            </a:r>
            <a:r>
              <a:rPr lang="en-US" altLang="en-US" sz="1600" b="1" dirty="0" smtClean="0">
                <a:latin typeface="Courier New" pitchFamily="49" charset="0"/>
                <a:ea typeface="Courier"/>
                <a:cs typeface="Courier"/>
              </a:rPr>
              <a:t>(peer);</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a:t>
            </a:r>
            <a:r>
              <a:rPr lang="en-US" altLang="en-US" sz="1600" b="1" dirty="0" smtClean="0">
                <a:solidFill>
                  <a:srgbClr val="FF0000"/>
                </a:solidFill>
                <a:latin typeface="Courier New" pitchFamily="49" charset="0"/>
                <a:ea typeface="Courier"/>
                <a:cs typeface="Courier"/>
              </a:rPr>
              <a:t>@</a:t>
            </a:r>
            <a:r>
              <a:rPr lang="en-US" altLang="en-US" sz="1600" b="1" dirty="0" err="1" smtClean="0">
                <a:solidFill>
                  <a:srgbClr val="FF0000"/>
                </a:solidFill>
                <a:latin typeface="Courier New" pitchFamily="49" charset="0"/>
                <a:ea typeface="Courier"/>
                <a:cs typeface="Courier"/>
              </a:rPr>
              <a:t>OnClose</a:t>
            </a:r>
            <a:r>
              <a:rPr lang="en-US" altLang="en-US" sz="1600" b="1" dirty="0" smtClean="0">
                <a:solidFill>
                  <a:srgbClr val="FF0000"/>
                </a:solidFill>
                <a:latin typeface="Courier New" pitchFamily="49" charset="0"/>
                <a:ea typeface="Courier"/>
                <a:cs typeface="Courier"/>
              </a:rPr>
              <a:t/>
            </a:r>
            <a:br>
              <a:rPr lang="en-US" altLang="en-US" sz="1600" b="1" dirty="0" smtClean="0">
                <a:solidFill>
                  <a:srgbClr val="FF0000"/>
                </a:solidFill>
                <a:latin typeface="Courier New" pitchFamily="49" charset="0"/>
                <a:ea typeface="Courier"/>
                <a:cs typeface="Courier"/>
              </a:rPr>
            </a:br>
            <a:r>
              <a:rPr lang="en-US" altLang="en-US" sz="1600" b="1" dirty="0" smtClean="0">
                <a:latin typeface="Courier New" pitchFamily="49" charset="0"/>
                <a:ea typeface="Courier"/>
                <a:cs typeface="Courier"/>
              </a:rPr>
              <a:t>    public void </a:t>
            </a:r>
            <a:r>
              <a:rPr lang="en-US" altLang="en-US" sz="1600" b="1" dirty="0" err="1" smtClean="0">
                <a:latin typeface="Courier New" pitchFamily="49" charset="0"/>
                <a:ea typeface="Courier"/>
                <a:cs typeface="Courier"/>
              </a:rPr>
              <a:t>onClose</a:t>
            </a:r>
            <a:r>
              <a:rPr lang="en-US" altLang="en-US" sz="1600" b="1" dirty="0" smtClean="0">
                <a:latin typeface="Courier New" pitchFamily="49" charset="0"/>
                <a:ea typeface="Courier"/>
                <a:cs typeface="Courier"/>
              </a:rPr>
              <a:t>(Session peer) {</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a:t>
            </a:r>
            <a:r>
              <a:rPr lang="en-US" altLang="en-US" sz="1600" b="1" dirty="0" err="1" smtClean="0">
                <a:latin typeface="Courier New" pitchFamily="49" charset="0"/>
                <a:ea typeface="Courier"/>
                <a:cs typeface="Courier"/>
              </a:rPr>
              <a:t>peers.remove</a:t>
            </a:r>
            <a:r>
              <a:rPr lang="en-US" altLang="en-US" sz="1600" b="1" dirty="0" smtClean="0">
                <a:latin typeface="Courier New" pitchFamily="49" charset="0"/>
                <a:ea typeface="Courier"/>
                <a:cs typeface="Courier"/>
              </a:rPr>
              <a:t>(peer);</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a:t>
            </a:r>
          </a:p>
        </p:txBody>
      </p:sp>
    </p:spTree>
    <p:extLst>
      <p:ext uri="{BB962C8B-B14F-4D97-AF65-F5344CB8AC3E}">
        <p14:creationId xmlns:p14="http://schemas.microsoft.com/office/powerpoint/2010/main" val="1362394284"/>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idx="4294967295"/>
          </p:nvPr>
        </p:nvSpPr>
        <p:spPr/>
        <p:txBody>
          <a:bodyPr/>
          <a:lstStyle/>
          <a:p>
            <a:pPr eaLnBrk="1" hangingPunct="1"/>
            <a:r>
              <a:rPr lang="en-US" altLang="en-US" smtClean="0"/>
              <a:t>Chat Sample (Continued)</a:t>
            </a:r>
          </a:p>
        </p:txBody>
      </p:sp>
      <p:sp>
        <p:nvSpPr>
          <p:cNvPr id="38915" name="Content Placeholder 2"/>
          <p:cNvSpPr>
            <a:spLocks noGrp="1"/>
          </p:cNvSpPr>
          <p:nvPr>
            <p:ph sz="quarter" idx="4294967295"/>
          </p:nvPr>
        </p:nvSpPr>
        <p:spPr>
          <a:xfrm>
            <a:off x="804863" y="1663700"/>
            <a:ext cx="7905750" cy="3517900"/>
          </a:xfrm>
        </p:spPr>
        <p:txBody>
          <a:bodyPr/>
          <a:lstStyle/>
          <a:p>
            <a:pPr marL="60325" indent="0" eaLnBrk="1" hangingPunct="1">
              <a:buFont typeface="Wingdings" pitchFamily="2" charset="2"/>
              <a:buNone/>
            </a:pPr>
            <a:r>
              <a:rPr lang="en-US" altLang="en-US" sz="1600" b="1" dirty="0" smtClean="0">
                <a:latin typeface="Courier New" pitchFamily="49" charset="0"/>
                <a:ea typeface="Courier"/>
                <a:cs typeface="Courier"/>
              </a:rPr>
              <a:t>    . . .</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a:t>
            </a:r>
            <a:r>
              <a:rPr lang="en-US" altLang="en-US" sz="1600" b="1" dirty="0" smtClean="0">
                <a:solidFill>
                  <a:srgbClr val="FF0000"/>
                </a:solidFill>
                <a:latin typeface="Courier New" pitchFamily="49" charset="0"/>
                <a:ea typeface="Courier"/>
                <a:cs typeface="Courier"/>
              </a:rPr>
              <a:t>@</a:t>
            </a:r>
            <a:r>
              <a:rPr lang="en-US" altLang="en-US" sz="1600" b="1" dirty="0" err="1" smtClean="0">
                <a:solidFill>
                  <a:srgbClr val="FF0000"/>
                </a:solidFill>
                <a:latin typeface="Courier New" pitchFamily="49" charset="0"/>
                <a:ea typeface="Courier"/>
                <a:cs typeface="Courier"/>
              </a:rPr>
              <a:t>OnMessage</a:t>
            </a:r>
            <a:endParaRPr lang="en-US" altLang="en-US" sz="1600" b="1" dirty="0" smtClean="0">
              <a:solidFill>
                <a:srgbClr val="FF0000"/>
              </a:solidFill>
              <a:latin typeface="Courier New" pitchFamily="49" charset="0"/>
              <a:ea typeface="Courier"/>
              <a:cs typeface="Courier"/>
            </a:endParaRPr>
          </a:p>
          <a:p>
            <a:pPr marL="60325" indent="0" eaLnBrk="1" hangingPunct="1">
              <a:buFont typeface="Wingdings" pitchFamily="2" charset="2"/>
              <a:buNone/>
            </a:pPr>
            <a:r>
              <a:rPr lang="en-US" altLang="en-US" sz="1600" b="1" dirty="0" smtClean="0">
                <a:latin typeface="Courier New" pitchFamily="49" charset="0"/>
                <a:ea typeface="Courier"/>
                <a:cs typeface="Courier"/>
              </a:rPr>
              <a:t>    public void message(String message, Session client) {</a:t>
            </a:r>
          </a:p>
          <a:p>
            <a:pPr marL="60325" indent="0" eaLnBrk="1" hangingPunct="1">
              <a:buFont typeface="Wingdings" pitchFamily="2" charset="2"/>
              <a:buNone/>
            </a:pPr>
            <a:r>
              <a:rPr lang="en-US" altLang="en-US" sz="1600" b="1" dirty="0" smtClean="0">
                <a:latin typeface="Courier New" pitchFamily="49" charset="0"/>
                <a:ea typeface="Courier"/>
                <a:cs typeface="Courier"/>
              </a:rPr>
              <a:t>        for (Session peer : peers) {</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a:t>
            </a:r>
            <a:r>
              <a:rPr lang="en-US" altLang="en-US" sz="1600" b="1" dirty="0" err="1" smtClean="0">
                <a:latin typeface="Courier New" pitchFamily="49" charset="0"/>
                <a:ea typeface="Courier"/>
                <a:cs typeface="Courier"/>
              </a:rPr>
              <a:t>peer.getBasicRemote</a:t>
            </a:r>
            <a:r>
              <a:rPr lang="en-US" altLang="en-US" sz="1600" b="1" dirty="0" smtClean="0">
                <a:latin typeface="Courier New" pitchFamily="49" charset="0"/>
                <a:ea typeface="Courier"/>
                <a:cs typeface="Courier"/>
              </a:rPr>
              <a:t>().</a:t>
            </a:r>
            <a:r>
              <a:rPr lang="en-US" altLang="en-US" sz="1600" b="1" dirty="0" err="1" smtClean="0">
                <a:latin typeface="Courier New" pitchFamily="49" charset="0"/>
                <a:ea typeface="Courier"/>
                <a:cs typeface="Courier"/>
              </a:rPr>
              <a:t>sendObject</a:t>
            </a:r>
            <a:r>
              <a:rPr lang="en-US" altLang="en-US" sz="1600" b="1" dirty="0" smtClean="0">
                <a:latin typeface="Courier New" pitchFamily="49" charset="0"/>
                <a:ea typeface="Courier"/>
                <a:cs typeface="Courier"/>
              </a:rPr>
              <a:t>(message);</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    }</a:t>
            </a:r>
            <a:br>
              <a:rPr lang="en-US" altLang="en-US" sz="1600" b="1" dirty="0" smtClean="0">
                <a:latin typeface="Courier New" pitchFamily="49" charset="0"/>
                <a:ea typeface="Courier"/>
                <a:cs typeface="Courier"/>
              </a:rPr>
            </a:br>
            <a:r>
              <a:rPr lang="en-US" altLang="en-US" sz="1600" b="1" dirty="0" smtClean="0">
                <a:latin typeface="Courier New" pitchFamily="49" charset="0"/>
                <a:ea typeface="Courier"/>
                <a:cs typeface="Courier"/>
              </a:rPr>
              <a:t>}</a:t>
            </a:r>
          </a:p>
        </p:txBody>
      </p:sp>
    </p:spTree>
    <p:extLst>
      <p:ext uri="{BB962C8B-B14F-4D97-AF65-F5344CB8AC3E}">
        <p14:creationId xmlns:p14="http://schemas.microsoft.com/office/powerpoint/2010/main" val="3919522878"/>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idx="4294967295"/>
          </p:nvPr>
        </p:nvSpPr>
        <p:spPr/>
        <p:txBody>
          <a:bodyPr/>
          <a:lstStyle/>
          <a:p>
            <a:pPr eaLnBrk="1" hangingPunct="1"/>
            <a:r>
              <a:rPr lang="en-US" altLang="en-US" smtClean="0"/>
              <a:t>URI Template Matching</a:t>
            </a:r>
          </a:p>
        </p:txBody>
      </p:sp>
      <p:sp>
        <p:nvSpPr>
          <p:cNvPr id="39939" name="Rectangle 4"/>
          <p:cNvSpPr>
            <a:spLocks noChangeArrowheads="1"/>
          </p:cNvSpPr>
          <p:nvPr/>
        </p:nvSpPr>
        <p:spPr bwMode="auto">
          <a:xfrm>
            <a:off x="609600" y="1828800"/>
            <a:ext cx="7824788"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228600" eaLnBrk="0" hangingPunct="0">
              <a:spcAft>
                <a:spcPts val="600"/>
              </a:spcAft>
              <a:buClr>
                <a:srgbClr val="FF0000"/>
              </a:buClr>
              <a:buSzPct val="85000"/>
              <a:buFont typeface="Wingdings" pitchFamily="2" charset="2"/>
              <a:buChar char="§"/>
              <a:defRPr sz="2000">
                <a:solidFill>
                  <a:schemeClr val="tx1"/>
                </a:solidFill>
                <a:latin typeface="Arial" pitchFamily="34" charset="0"/>
                <a:cs typeface="Arial" pitchFamily="34" charset="0"/>
              </a:defRPr>
            </a:lvl1pPr>
            <a:lvl2pPr marL="742950" indent="-28575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2pPr>
            <a:lvl3pPr marL="1143000" indent="-228600" defTabSz="228600" eaLnBrk="0" hangingPunct="0">
              <a:spcAft>
                <a:spcPts val="600"/>
              </a:spcAft>
              <a:buClr>
                <a:srgbClr val="FF0000"/>
              </a:buClr>
              <a:buSzPct val="85000"/>
              <a:buFont typeface="Wingdings" pitchFamily="2" charset="2"/>
              <a:buChar char="§"/>
              <a:defRPr>
                <a:solidFill>
                  <a:schemeClr val="tx1"/>
                </a:solidFill>
                <a:latin typeface="Arial" pitchFamily="34" charset="0"/>
                <a:cs typeface="Arial" pitchFamily="34" charset="0"/>
              </a:defRPr>
            </a:lvl3pPr>
            <a:lvl4pPr marL="1600200" indent="-228600" defTabSz="228600" eaLnBrk="0" hangingPunct="0">
              <a:spcAft>
                <a:spcPts val="600"/>
              </a:spcAft>
              <a:buSzPct val="85000"/>
              <a:buFont typeface="Arial" pitchFamily="34" charset="0"/>
              <a:buChar char="–"/>
              <a:defRPr>
                <a:solidFill>
                  <a:schemeClr val="tx1"/>
                </a:solidFill>
                <a:latin typeface="Arial" pitchFamily="34" charset="0"/>
                <a:cs typeface="Arial" pitchFamily="34" charset="0"/>
              </a:defRPr>
            </a:lvl4pPr>
            <a:lvl5pPr marL="2057400" indent="-228600" eaLnBrk="0" hangingPunct="0">
              <a:spcAft>
                <a:spcPts val="600"/>
              </a:spcAft>
              <a:buClr>
                <a:srgbClr val="FF0000"/>
              </a:buClr>
              <a:buFont typeface="Arial" pitchFamily="34" charset="0"/>
              <a:buChar char="»"/>
              <a:defRPr sz="1400">
                <a:solidFill>
                  <a:schemeClr val="tx2"/>
                </a:solidFill>
                <a:latin typeface="Arial" pitchFamily="34" charset="0"/>
                <a:cs typeface="Arial" pitchFamily="34" charset="0"/>
              </a:defRPr>
            </a:lvl5pPr>
            <a:lvl6pPr marL="25146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6pPr>
            <a:lvl7pPr marL="29718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7pPr>
            <a:lvl8pPr marL="34290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8pPr>
            <a:lvl9pPr marL="3886200" indent="-228600" eaLnBrk="0" fontAlgn="base" hangingPunct="0">
              <a:spcBef>
                <a:spcPct val="0"/>
              </a:spcBef>
              <a:spcAft>
                <a:spcPts val="600"/>
              </a:spcAft>
              <a:buClr>
                <a:srgbClr val="FF0000"/>
              </a:buClr>
              <a:buFont typeface="Arial" pitchFamily="34" charset="0"/>
              <a:buChar char="»"/>
              <a:defRPr sz="1400">
                <a:solidFill>
                  <a:schemeClr val="tx2"/>
                </a:solidFill>
                <a:latin typeface="Arial" pitchFamily="34" charset="0"/>
                <a:cs typeface="Arial" pitchFamily="34" charset="0"/>
              </a:defRPr>
            </a:lvl9pPr>
          </a:lstStyle>
          <a:p>
            <a:pPr eaLnBrk="1" hangingPunct="1">
              <a:spcAft>
                <a:spcPct val="0"/>
              </a:spcAft>
              <a:buClrTx/>
              <a:buSzTx/>
              <a:buFontTx/>
              <a:buNone/>
            </a:pPr>
            <a:r>
              <a:rPr lang="en-US" altLang="en-US" sz="1600" b="1" dirty="0">
                <a:latin typeface="Courier New" pitchFamily="49" charset="0"/>
                <a:ea typeface="Courier"/>
                <a:cs typeface="Courier"/>
              </a:rPr>
              <a:t>@</a:t>
            </a:r>
            <a:r>
              <a:rPr lang="en-US" altLang="en-US" sz="1600" b="1" dirty="0" err="1">
                <a:latin typeface="Courier New" pitchFamily="49" charset="0"/>
                <a:ea typeface="Courier"/>
                <a:cs typeface="Courier"/>
              </a:rPr>
              <a:t>ServerEndpoint</a:t>
            </a:r>
            <a:r>
              <a:rPr lang="en-US" altLang="en-US" sz="1600" b="1" dirty="0">
                <a:latin typeface="Courier New" pitchFamily="49" charset="0"/>
                <a:ea typeface="Courier"/>
                <a:cs typeface="Courier"/>
              </a:rPr>
              <a:t>(“/orders/</a:t>
            </a:r>
            <a:r>
              <a:rPr lang="en-US" altLang="en-US" sz="1600" b="1" dirty="0">
                <a:solidFill>
                  <a:srgbClr val="FF0000"/>
                </a:solidFill>
                <a:latin typeface="Courier New" pitchFamily="49" charset="0"/>
                <a:ea typeface="Courier"/>
                <a:cs typeface="Courier"/>
              </a:rPr>
              <a:t>{order-id}</a:t>
            </a:r>
            <a:r>
              <a:rPr lang="en-US" altLang="en-US" sz="1600" b="1" dirty="0">
                <a:latin typeface="Courier New" pitchFamily="49" charset="0"/>
                <a:ea typeface="Courier"/>
                <a:cs typeface="Courier"/>
              </a:rPr>
              <a:t>”)</a:t>
            </a:r>
            <a:br>
              <a:rPr lang="en-US" altLang="en-US" sz="1600" b="1" dirty="0">
                <a:latin typeface="Courier New" pitchFamily="49" charset="0"/>
                <a:ea typeface="Courier"/>
                <a:cs typeface="Courier"/>
              </a:rPr>
            </a:br>
            <a:r>
              <a:rPr lang="en-US" altLang="en-US" sz="1600" b="1" dirty="0">
                <a:latin typeface="Courier New" pitchFamily="49" charset="0"/>
                <a:ea typeface="Courier"/>
                <a:cs typeface="Courier"/>
              </a:rPr>
              <a:t>public class </a:t>
            </a:r>
            <a:r>
              <a:rPr lang="en-US" altLang="en-US" sz="1600" b="1" dirty="0" err="1">
                <a:latin typeface="Courier New" pitchFamily="49" charset="0"/>
                <a:ea typeface="Courier"/>
                <a:cs typeface="Courier"/>
              </a:rPr>
              <a:t>MyEndpoint</a:t>
            </a:r>
            <a:r>
              <a:rPr lang="en-US" altLang="en-US" sz="1600" b="1" dirty="0">
                <a:latin typeface="Courier New" pitchFamily="49" charset="0"/>
                <a:ea typeface="Courier"/>
                <a:cs typeface="Courier"/>
              </a:rPr>
              <a:t> {</a:t>
            </a:r>
            <a:br>
              <a:rPr lang="en-US" altLang="en-US" sz="1600" b="1" dirty="0">
                <a:latin typeface="Courier New" pitchFamily="49" charset="0"/>
                <a:ea typeface="Courier"/>
                <a:cs typeface="Courier"/>
              </a:rPr>
            </a:br>
            <a:r>
              <a:rPr lang="en-US" altLang="en-US" sz="1600" b="1" dirty="0">
                <a:latin typeface="Courier New" pitchFamily="49" charset="0"/>
                <a:ea typeface="Courier"/>
                <a:cs typeface="Courier"/>
              </a:rPr>
              <a:t>  @</a:t>
            </a:r>
            <a:r>
              <a:rPr lang="en-US" altLang="en-US" sz="1600" b="1" dirty="0" err="1">
                <a:latin typeface="Courier New" pitchFamily="49" charset="0"/>
                <a:ea typeface="Courier"/>
                <a:cs typeface="Courier"/>
              </a:rPr>
              <a:t>OnMessage</a:t>
            </a:r>
            <a:r>
              <a:rPr lang="en-US" altLang="en-US" sz="1600" b="1" dirty="0">
                <a:latin typeface="Courier New" pitchFamily="49" charset="0"/>
                <a:ea typeface="Courier"/>
                <a:cs typeface="Courier"/>
              </a:rPr>
              <a:t/>
            </a:r>
            <a:br>
              <a:rPr lang="en-US" altLang="en-US" sz="1600" b="1" dirty="0">
                <a:latin typeface="Courier New" pitchFamily="49" charset="0"/>
                <a:ea typeface="Courier"/>
                <a:cs typeface="Courier"/>
              </a:rPr>
            </a:br>
            <a:r>
              <a:rPr lang="en-US" altLang="en-US" sz="1600" b="1" dirty="0">
                <a:latin typeface="Courier New" pitchFamily="49" charset="0"/>
                <a:ea typeface="Courier"/>
                <a:cs typeface="Courier"/>
              </a:rPr>
              <a:t>  public void </a:t>
            </a:r>
            <a:r>
              <a:rPr lang="en-US" altLang="en-US" sz="1600" b="1" dirty="0" err="1">
                <a:latin typeface="Courier New" pitchFamily="49" charset="0"/>
                <a:ea typeface="Courier"/>
                <a:cs typeface="Courier"/>
              </a:rPr>
              <a:t>processOrder</a:t>
            </a:r>
            <a:r>
              <a:rPr lang="en-US" altLang="en-US" sz="1600" b="1" dirty="0">
                <a:latin typeface="Courier New" pitchFamily="49" charset="0"/>
                <a:ea typeface="Courier"/>
                <a:cs typeface="Courier"/>
              </a:rPr>
              <a:t>(</a:t>
            </a:r>
            <a:br>
              <a:rPr lang="en-US" altLang="en-US" sz="1600" b="1" dirty="0">
                <a:latin typeface="Courier New" pitchFamily="49" charset="0"/>
                <a:ea typeface="Courier"/>
                <a:cs typeface="Courier"/>
              </a:rPr>
            </a:br>
            <a:r>
              <a:rPr lang="en-US" altLang="en-US" sz="1600" b="1" dirty="0">
                <a:latin typeface="Courier New" pitchFamily="49" charset="0"/>
                <a:ea typeface="Courier"/>
                <a:cs typeface="Courier"/>
              </a:rPr>
              <a:t>    </a:t>
            </a:r>
            <a:r>
              <a:rPr lang="en-US" altLang="en-US" sz="1600" b="1" dirty="0">
                <a:solidFill>
                  <a:srgbClr val="FF0000"/>
                </a:solidFill>
                <a:latin typeface="Courier New" pitchFamily="49" charset="0"/>
                <a:ea typeface="Courier"/>
                <a:cs typeface="Courier"/>
              </a:rPr>
              <a:t>@</a:t>
            </a:r>
            <a:r>
              <a:rPr lang="en-US" altLang="en-US" sz="1600" b="1" dirty="0" err="1">
                <a:solidFill>
                  <a:srgbClr val="FF0000"/>
                </a:solidFill>
                <a:latin typeface="Courier New" pitchFamily="49" charset="0"/>
                <a:ea typeface="Courier"/>
                <a:cs typeface="Courier"/>
              </a:rPr>
              <a:t>PathParam</a:t>
            </a:r>
            <a:r>
              <a:rPr lang="en-US" altLang="en-US" sz="1600" b="1" dirty="0">
                <a:solidFill>
                  <a:srgbClr val="FF0000"/>
                </a:solidFill>
                <a:latin typeface="Courier New" pitchFamily="49" charset="0"/>
                <a:ea typeface="Courier"/>
                <a:cs typeface="Courier"/>
              </a:rPr>
              <a:t>(“order-id”) </a:t>
            </a:r>
            <a:r>
              <a:rPr lang="en-US" altLang="en-US" sz="1600" b="1" dirty="0">
                <a:latin typeface="Courier New" pitchFamily="49" charset="0"/>
                <a:ea typeface="Courier"/>
                <a:cs typeface="Courier"/>
              </a:rPr>
              <a:t>String </a:t>
            </a:r>
            <a:r>
              <a:rPr lang="en-US" altLang="en-US" sz="1600" b="1" dirty="0" err="1">
                <a:latin typeface="Courier New" pitchFamily="49" charset="0"/>
                <a:ea typeface="Courier"/>
                <a:cs typeface="Courier"/>
              </a:rPr>
              <a:t>orderId</a:t>
            </a:r>
            <a:r>
              <a:rPr lang="en-US" altLang="en-US" sz="1600" b="1" dirty="0">
                <a:latin typeface="Courier New" pitchFamily="49" charset="0"/>
                <a:ea typeface="Courier"/>
                <a:cs typeface="Courier"/>
              </a:rPr>
              <a:t>) {</a:t>
            </a:r>
            <a:br>
              <a:rPr lang="en-US" altLang="en-US" sz="1600" b="1" dirty="0">
                <a:latin typeface="Courier New" pitchFamily="49" charset="0"/>
                <a:ea typeface="Courier"/>
                <a:cs typeface="Courier"/>
              </a:rPr>
            </a:br>
            <a:r>
              <a:rPr lang="en-US" altLang="en-US" sz="1600" b="1" dirty="0">
                <a:latin typeface="Courier New" pitchFamily="49" charset="0"/>
                <a:ea typeface="Courier"/>
                <a:cs typeface="Courier"/>
              </a:rPr>
              <a:t>    ...</a:t>
            </a:r>
            <a:br>
              <a:rPr lang="en-US" altLang="en-US" sz="1600" b="1" dirty="0">
                <a:latin typeface="Courier New" pitchFamily="49" charset="0"/>
                <a:ea typeface="Courier"/>
                <a:cs typeface="Courier"/>
              </a:rPr>
            </a:br>
            <a:r>
              <a:rPr lang="en-US" altLang="en-US" sz="1600" b="1" dirty="0">
                <a:latin typeface="Courier New" pitchFamily="49" charset="0"/>
                <a:ea typeface="Courier"/>
                <a:cs typeface="Courier"/>
              </a:rPr>
              <a:t>  }</a:t>
            </a:r>
            <a:br>
              <a:rPr lang="en-US" altLang="en-US" sz="1600" b="1" dirty="0">
                <a:latin typeface="Courier New" pitchFamily="49" charset="0"/>
                <a:ea typeface="Courier"/>
                <a:cs typeface="Courier"/>
              </a:rPr>
            </a:br>
            <a:r>
              <a:rPr lang="en-US" altLang="en-US" sz="1600" b="1" dirty="0">
                <a:latin typeface="Courier New" pitchFamily="49" charset="0"/>
                <a:ea typeface="Courier"/>
                <a:cs typeface="Courier"/>
              </a:rPr>
              <a:t>}</a:t>
            </a:r>
            <a:endParaRPr lang="en-US" altLang="en-US" sz="1600" b="1" dirty="0">
              <a:latin typeface="Courier New" pitchFamily="49" charset="0"/>
            </a:endParaRPr>
          </a:p>
        </p:txBody>
      </p:sp>
    </p:spTree>
    <p:extLst>
      <p:ext uri="{BB962C8B-B14F-4D97-AF65-F5344CB8AC3E}">
        <p14:creationId xmlns:p14="http://schemas.microsoft.com/office/powerpoint/2010/main" val="4119226436"/>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p:txBody>
          <a:bodyPr/>
          <a:lstStyle/>
          <a:p>
            <a:pPr eaLnBrk="1" hangingPunct="1"/>
            <a:r>
              <a:rPr lang="en-US" altLang="en-US" smtClean="0"/>
              <a:t>@OnMessage Methods</a:t>
            </a:r>
          </a:p>
        </p:txBody>
      </p:sp>
      <p:sp>
        <p:nvSpPr>
          <p:cNvPr id="40963" name="Content Placeholder 2"/>
          <p:cNvSpPr>
            <a:spLocks noGrp="1"/>
          </p:cNvSpPr>
          <p:nvPr>
            <p:ph sz="quarter" idx="4294967295"/>
          </p:nvPr>
        </p:nvSpPr>
        <p:spPr>
          <a:xfrm>
            <a:off x="762000" y="1600200"/>
            <a:ext cx="8007350" cy="4083050"/>
          </a:xfrm>
        </p:spPr>
        <p:txBody>
          <a:bodyPr>
            <a:normAutofit fontScale="92500"/>
          </a:bodyPr>
          <a:lstStyle/>
          <a:p>
            <a:pPr eaLnBrk="1" hangingPunct="1"/>
            <a:r>
              <a:rPr lang="en-US" altLang="en-US" dirty="0" smtClean="0">
                <a:ea typeface="ＭＳ Ｐゴシック" pitchFamily="34" charset="-128"/>
              </a:rPr>
              <a:t>A parameter type that can be decoded in incoming message</a:t>
            </a:r>
          </a:p>
          <a:p>
            <a:pPr lvl="1" eaLnBrk="1" hangingPunct="1"/>
            <a:r>
              <a:rPr lang="en-US" altLang="en-US" dirty="0" smtClean="0">
                <a:latin typeface="Courier"/>
                <a:ea typeface="ＭＳ Ｐゴシック" pitchFamily="34" charset="-128"/>
                <a:cs typeface="Courier"/>
              </a:rPr>
              <a:t>String</a:t>
            </a:r>
            <a:r>
              <a:rPr lang="en-US" altLang="en-US" dirty="0" smtClean="0">
                <a:ea typeface="ＭＳ Ｐゴシック" pitchFamily="34" charset="-128"/>
                <a:cs typeface="Courier"/>
              </a:rPr>
              <a:t>, primitive, Reader, </a:t>
            </a:r>
            <a:r>
              <a:rPr lang="en-US" altLang="en-US" dirty="0" err="1" smtClean="0">
                <a:ea typeface="ＭＳ Ｐゴシック" pitchFamily="34" charset="-128"/>
                <a:cs typeface="Courier"/>
              </a:rPr>
              <a:t>ByteBuffer</a:t>
            </a:r>
            <a:r>
              <a:rPr lang="en-US" altLang="en-US" dirty="0" smtClean="0">
                <a:ea typeface="ＭＳ Ｐゴシック" pitchFamily="34" charset="-128"/>
                <a:cs typeface="Courier"/>
              </a:rPr>
              <a:t>, </a:t>
            </a:r>
            <a:r>
              <a:rPr lang="en-US" altLang="en-US" dirty="0" smtClean="0">
                <a:latin typeface="Courier"/>
                <a:ea typeface="ＭＳ Ｐゴシック" pitchFamily="34" charset="-128"/>
                <a:cs typeface="Courier"/>
              </a:rPr>
              <a:t>byte[], </a:t>
            </a:r>
            <a:r>
              <a:rPr lang="en-US" altLang="en-US" dirty="0" err="1" smtClean="0">
                <a:latin typeface="Courier"/>
                <a:ea typeface="ＭＳ Ｐゴシック" pitchFamily="34" charset="-128"/>
                <a:cs typeface="Courier"/>
              </a:rPr>
              <a:t>InputStream</a:t>
            </a:r>
            <a:r>
              <a:rPr lang="en-US" altLang="en-US" dirty="0" smtClean="0">
                <a:latin typeface="Courier"/>
                <a:ea typeface="ＭＳ Ｐゴシック" pitchFamily="34" charset="-128"/>
                <a:cs typeface="Courier"/>
              </a:rPr>
              <a:t>,</a:t>
            </a:r>
            <a:r>
              <a:rPr lang="en-US" altLang="en-US" dirty="0" smtClean="0">
                <a:ea typeface="ＭＳ Ｐゴシック" pitchFamily="34" charset="-128"/>
              </a:rPr>
              <a:t> or any type for which there is a decoder</a:t>
            </a:r>
          </a:p>
          <a:p>
            <a:pPr eaLnBrk="1" hangingPunct="1"/>
            <a:r>
              <a:rPr lang="en-US" altLang="en-US" dirty="0" smtClean="0"/>
              <a:t> </a:t>
            </a:r>
            <a:r>
              <a:rPr lang="en-US" altLang="en-US" dirty="0" smtClean="0">
                <a:ea typeface="ＭＳ Ｐゴシック" pitchFamily="34" charset="-128"/>
              </a:rPr>
              <a:t>An optional </a:t>
            </a:r>
            <a:r>
              <a:rPr lang="en-US" altLang="en-US" dirty="0" smtClean="0">
                <a:latin typeface="Courier"/>
                <a:ea typeface="ＭＳ Ｐゴシック" pitchFamily="34" charset="-128"/>
              </a:rPr>
              <a:t>Session</a:t>
            </a:r>
            <a:r>
              <a:rPr lang="en-US" altLang="en-US" dirty="0" smtClean="0">
                <a:ea typeface="ＭＳ Ｐゴシック" pitchFamily="34" charset="-128"/>
              </a:rPr>
              <a:t> parameter</a:t>
            </a:r>
          </a:p>
          <a:p>
            <a:pPr eaLnBrk="1" hangingPunct="1"/>
            <a:r>
              <a:rPr lang="en-US" altLang="en-US" dirty="0" smtClean="0">
                <a:ea typeface="ＭＳ Ｐゴシック" pitchFamily="34" charset="-128"/>
              </a:rPr>
              <a:t>Boolean partial flag</a:t>
            </a:r>
          </a:p>
          <a:p>
            <a:pPr eaLnBrk="1" hangingPunct="1"/>
            <a:r>
              <a:rPr lang="en-US" altLang="en-US" dirty="0" smtClean="0">
                <a:ea typeface="ＭＳ Ｐゴシック" pitchFamily="34" charset="-128"/>
              </a:rPr>
              <a:t>0..n </a:t>
            </a:r>
            <a:r>
              <a:rPr lang="en-US" altLang="en-US" dirty="0" smtClean="0">
                <a:latin typeface="Courier"/>
                <a:ea typeface="ＭＳ Ｐゴシック" pitchFamily="34" charset="-128"/>
              </a:rPr>
              <a:t>String</a:t>
            </a:r>
            <a:r>
              <a:rPr lang="en-US" altLang="en-US" dirty="0" smtClean="0">
                <a:ea typeface="ＭＳ Ｐゴシック" pitchFamily="34" charset="-128"/>
              </a:rPr>
              <a:t> parameters annotated with </a:t>
            </a:r>
            <a:r>
              <a:rPr lang="en-US" altLang="en-US" dirty="0" smtClean="0">
                <a:latin typeface="Courier"/>
                <a:ea typeface="ＭＳ Ｐゴシック" pitchFamily="34" charset="-128"/>
              </a:rPr>
              <a:t>@</a:t>
            </a:r>
            <a:r>
              <a:rPr lang="en-US" altLang="en-US" dirty="0" err="1" smtClean="0">
                <a:latin typeface="Courier"/>
                <a:ea typeface="ＭＳ Ｐゴシック" pitchFamily="34" charset="-128"/>
              </a:rPr>
              <a:t>PathParameter</a:t>
            </a:r>
            <a:endParaRPr lang="en-US" altLang="en-US" dirty="0" smtClean="0">
              <a:latin typeface="Courier"/>
              <a:ea typeface="ＭＳ Ｐゴシック" pitchFamily="34" charset="-128"/>
            </a:endParaRPr>
          </a:p>
          <a:p>
            <a:pPr eaLnBrk="1" hangingPunct="1"/>
            <a:r>
              <a:rPr lang="en-US" altLang="en-US" dirty="0" smtClean="0">
                <a:ea typeface="ＭＳ Ｐゴシック" pitchFamily="34" charset="-128"/>
              </a:rPr>
              <a:t>A return type that can be encoded in outgoing message</a:t>
            </a:r>
          </a:p>
          <a:p>
            <a:pPr lvl="1" eaLnBrk="1" hangingPunct="1"/>
            <a:r>
              <a:rPr lang="en-US" altLang="en-US" dirty="0" smtClean="0">
                <a:ea typeface="ＭＳ Ｐゴシック" pitchFamily="34" charset="-128"/>
              </a:rPr>
              <a:t>String, primitive, Reader, </a:t>
            </a:r>
            <a:r>
              <a:rPr lang="en-US" altLang="en-US" dirty="0" err="1" smtClean="0">
                <a:ea typeface="ＭＳ Ｐゴシック" pitchFamily="34" charset="-128"/>
              </a:rPr>
              <a:t>ByteBuffer</a:t>
            </a:r>
            <a:r>
              <a:rPr lang="en-US" altLang="en-US" dirty="0" smtClean="0">
                <a:ea typeface="ＭＳ Ｐゴシック" pitchFamily="34" charset="-128"/>
              </a:rPr>
              <a:t>, byte[], </a:t>
            </a:r>
            <a:r>
              <a:rPr lang="en-US" altLang="en-US" dirty="0" err="1" smtClean="0">
                <a:ea typeface="ＭＳ Ｐゴシック" pitchFamily="34" charset="-128"/>
              </a:rPr>
              <a:t>InputStream</a:t>
            </a:r>
            <a:r>
              <a:rPr lang="en-US" altLang="en-US" dirty="0" smtClean="0">
                <a:ea typeface="ＭＳ Ｐゴシック" pitchFamily="34" charset="-128"/>
              </a:rPr>
              <a:t>, or any type for which there is an encoder</a:t>
            </a:r>
          </a:p>
        </p:txBody>
      </p:sp>
    </p:spTree>
    <p:extLst>
      <p:ext uri="{BB962C8B-B14F-4D97-AF65-F5344CB8AC3E}">
        <p14:creationId xmlns:p14="http://schemas.microsoft.com/office/powerpoint/2010/main" val="3661449347"/>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idx="4294967295"/>
          </p:nvPr>
        </p:nvSpPr>
        <p:spPr>
          <a:xfrm>
            <a:off x="304800" y="2514600"/>
            <a:ext cx="8229600" cy="1905000"/>
          </a:xfrm>
        </p:spPr>
        <p:txBody>
          <a:bodyPr>
            <a:noAutofit/>
          </a:bodyPr>
          <a:lstStyle/>
          <a:p>
            <a:pPr algn="ctr" eaLnBrk="1" hangingPunct="1"/>
            <a:r>
              <a:rPr lang="en-US" altLang="en-US" sz="8000" dirty="0" smtClean="0"/>
              <a:t>Demo</a:t>
            </a:r>
          </a:p>
        </p:txBody>
      </p:sp>
    </p:spTree>
    <p:extLst>
      <p:ext uri="{BB962C8B-B14F-4D97-AF65-F5344CB8AC3E}">
        <p14:creationId xmlns:p14="http://schemas.microsoft.com/office/powerpoint/2010/main" val="2124096349"/>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hlinkClick r:id="rId2"/>
              </a:rPr>
              <a:t>http://www.websocket.org/quantum.html</a:t>
            </a:r>
            <a:endParaRPr lang="en-US" dirty="0" smtClean="0"/>
          </a:p>
          <a:p>
            <a:r>
              <a:rPr lang="en-US" dirty="0" smtClean="0">
                <a:hlinkClick r:id="rId3"/>
              </a:rPr>
              <a:t>http://blog.arungupta.me</a:t>
            </a:r>
            <a:r>
              <a:rPr lang="en-US" dirty="0" smtClean="0"/>
              <a:t> </a:t>
            </a:r>
          </a:p>
          <a:p>
            <a:r>
              <a:rPr lang="en-US" dirty="0" smtClean="0">
                <a:hlinkClick r:id="rId4"/>
              </a:rPr>
              <a:t>https://developer.mozilla.org/en/docs/WebSockets</a:t>
            </a:r>
            <a:endParaRPr lang="en-US" dirty="0" smtClean="0"/>
          </a:p>
          <a:p>
            <a:r>
              <a:rPr lang="en-US" dirty="0">
                <a:hlinkClick r:id="rId5"/>
              </a:rPr>
              <a:t>http://www.w3.org/TR/html5</a:t>
            </a:r>
            <a:r>
              <a:rPr lang="en-US" dirty="0" smtClean="0">
                <a:hlinkClick r:id="rId5"/>
              </a:rPr>
              <a:t>/</a:t>
            </a:r>
            <a:r>
              <a:rPr lang="en-US" dirty="0" smtClean="0"/>
              <a:t> </a:t>
            </a:r>
          </a:p>
          <a:p>
            <a:r>
              <a:rPr lang="en-US" dirty="0" smtClean="0">
                <a:hlinkClick r:id="rId6"/>
              </a:rPr>
              <a:t>http</a:t>
            </a:r>
            <a:r>
              <a:rPr lang="en-US" dirty="0">
                <a:hlinkClick r:id="rId6"/>
              </a:rPr>
              <a:t>://www.rahmannet.net</a:t>
            </a:r>
            <a:r>
              <a:rPr lang="en-US" dirty="0" smtClean="0">
                <a:hlinkClick r:id="rId6"/>
              </a:rPr>
              <a:t>/</a:t>
            </a:r>
            <a:r>
              <a:rPr lang="en-US" dirty="0" smtClean="0"/>
              <a:t> </a:t>
            </a:r>
          </a:p>
          <a:p>
            <a:r>
              <a:rPr lang="en-US" dirty="0">
                <a:hlinkClick r:id="rId7"/>
              </a:rPr>
              <a:t>http://</a:t>
            </a:r>
            <a:r>
              <a:rPr lang="en-US" dirty="0" smtClean="0">
                <a:hlinkClick r:id="rId7"/>
              </a:rPr>
              <a:t>www.oracle.com/technetwork/articles/java/jsr356-1937161.html</a:t>
            </a:r>
            <a:r>
              <a:rPr lang="en-US" dirty="0" smtClean="0"/>
              <a:t> </a:t>
            </a:r>
          </a:p>
          <a:p>
            <a:endParaRPr lang="en-US" dirty="0"/>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pic>
        <p:nvPicPr>
          <p:cNvPr id="57346" name="Picture 2" descr="https://encrypted-tbn3.gstatic.com/images?q=tbn:ANd9GcTkqxR2CP2GIzwCvVplthiULYE3FmsRbQcCwfh_XztHNBV1XOJu"/>
          <p:cNvPicPr>
            <a:picLocks noChangeAspect="1" noChangeArrowheads="1"/>
          </p:cNvPicPr>
          <p:nvPr/>
        </p:nvPicPr>
        <p:blipFill>
          <a:blip r:embed="rId2" cstate="print"/>
          <a:srcRect/>
          <a:stretch>
            <a:fillRect/>
          </a:stretch>
        </p:blipFill>
        <p:spPr bwMode="auto">
          <a:xfrm>
            <a:off x="2286000" y="762000"/>
            <a:ext cx="4695825" cy="46577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7346"/>
                                        </p:tgtEl>
                                        <p:attrNameLst>
                                          <p:attrName>style.visibility</p:attrName>
                                        </p:attrNameLst>
                                      </p:cBhvr>
                                      <p:to>
                                        <p:strVal val="visible"/>
                                      </p:to>
                                    </p:set>
                                    <p:animEffect transition="in" filter="circle(in)">
                                      <p:cBhvr>
                                        <p:cTn id="7" dur="1000"/>
                                        <p:tgtEl>
                                          <p:spTgt spid="57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jav7.png"/>
          <p:cNvPicPr>
            <a:picLocks noGrp="1" noChangeAspect="1"/>
          </p:cNvPicPr>
          <p:nvPr>
            <p:ph idx="1"/>
          </p:nvPr>
        </p:nvPicPr>
        <p:blipFill>
          <a:blip r:embed="rId2" cstate="print"/>
          <a:stretch>
            <a:fillRect/>
          </a:stretch>
        </p:blipFill>
        <p:spPr>
          <a:xfrm>
            <a:off x="457200" y="1219200"/>
            <a:ext cx="8382000" cy="4876800"/>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JEE 7 Theme</a:t>
            </a:r>
            <a:endParaRPr lang="en-US" dirty="0"/>
          </a:p>
        </p:txBody>
      </p:sp>
      <p:pic>
        <p:nvPicPr>
          <p:cNvPr id="5" name="Content Placeholder 4" descr="javaee7-theme.png"/>
          <p:cNvPicPr>
            <a:picLocks noGrp="1" noChangeAspect="1"/>
          </p:cNvPicPr>
          <p:nvPr>
            <p:ph idx="1"/>
          </p:nvPr>
        </p:nvPicPr>
        <p:blipFill>
          <a:blip r:embed="rId2" cstate="print"/>
          <a:stretch>
            <a:fillRect/>
          </a:stretch>
        </p:blipFill>
        <p:spPr>
          <a:xfrm>
            <a:off x="457200" y="2118511"/>
            <a:ext cx="8229600" cy="4022740"/>
          </a:xfr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javaee7-pancake.png"/>
          <p:cNvPicPr>
            <a:picLocks noGrp="1" noChangeAspect="1"/>
          </p:cNvPicPr>
          <p:nvPr>
            <p:ph idx="1"/>
          </p:nvPr>
        </p:nvPicPr>
        <p:blipFill>
          <a:blip r:embed="rId2" cstate="print"/>
          <a:stretch>
            <a:fillRect/>
          </a:stretch>
        </p:blipFill>
        <p:spPr>
          <a:xfrm>
            <a:off x="457200" y="2318163"/>
            <a:ext cx="8229600" cy="3623436"/>
          </a:xfrm>
        </p:spPr>
      </p:pic>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Active JSRs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JSR 342: Java EE 7 Platform</a:t>
            </a:r>
          </a:p>
          <a:p>
            <a:r>
              <a:rPr lang="en-US" dirty="0" smtClean="0"/>
              <a:t>JSR 338: Java API for </a:t>
            </a:r>
            <a:r>
              <a:rPr lang="en-US" dirty="0" err="1" smtClean="0"/>
              <a:t>RESTful</a:t>
            </a:r>
            <a:r>
              <a:rPr lang="en-US" dirty="0" smtClean="0"/>
              <a:t> Web Services 2.0</a:t>
            </a:r>
          </a:p>
          <a:p>
            <a:r>
              <a:rPr lang="en-US" dirty="0" smtClean="0"/>
              <a:t>JSR 339: Java Persistence API 2.1</a:t>
            </a:r>
          </a:p>
          <a:p>
            <a:r>
              <a:rPr lang="en-US" dirty="0" smtClean="0"/>
              <a:t>JSR 340: </a:t>
            </a:r>
            <a:r>
              <a:rPr lang="en-US" dirty="0" err="1" smtClean="0"/>
              <a:t>Servlet</a:t>
            </a:r>
            <a:r>
              <a:rPr lang="en-US" dirty="0" smtClean="0"/>
              <a:t> 3.1</a:t>
            </a:r>
          </a:p>
          <a:p>
            <a:r>
              <a:rPr lang="en-US" dirty="0" smtClean="0"/>
              <a:t>JSR 341: Expression Language 3.0</a:t>
            </a:r>
          </a:p>
          <a:p>
            <a:r>
              <a:rPr lang="en-US" dirty="0" smtClean="0"/>
              <a:t>JSR 343: Java Message Service 2.0</a:t>
            </a:r>
          </a:p>
          <a:p>
            <a:r>
              <a:rPr lang="en-US" dirty="0" smtClean="0"/>
              <a:t>JSR 344: </a:t>
            </a:r>
            <a:r>
              <a:rPr lang="en-US" dirty="0" err="1" smtClean="0"/>
              <a:t>JavaServer</a:t>
            </a:r>
            <a:r>
              <a:rPr lang="en-US" dirty="0" smtClean="0"/>
              <a:t> Faces 2.2</a:t>
            </a:r>
          </a:p>
          <a:p>
            <a:r>
              <a:rPr lang="en-US" dirty="0" smtClean="0"/>
              <a:t>JSR 345: </a:t>
            </a:r>
            <a:r>
              <a:rPr lang="en-US" dirty="0" err="1" smtClean="0"/>
              <a:t>Enteprise</a:t>
            </a:r>
            <a:r>
              <a:rPr lang="en-US" dirty="0" smtClean="0"/>
              <a:t> JavaBeans 3.2</a:t>
            </a:r>
          </a:p>
          <a:p>
            <a:r>
              <a:rPr lang="en-US" dirty="0" smtClean="0"/>
              <a:t>JSR 346: Contexts and Dependency Injection 1.1</a:t>
            </a:r>
          </a:p>
          <a:p>
            <a:r>
              <a:rPr lang="en-US" dirty="0" smtClean="0"/>
              <a:t>JSR 349: Bean Validation 1.1</a:t>
            </a:r>
          </a:p>
          <a:p>
            <a:r>
              <a:rPr lang="en-US" dirty="0" smtClean="0">
                <a:solidFill>
                  <a:srgbClr val="FF6600"/>
                </a:solidFill>
              </a:rPr>
              <a:t>JSR 236: Concurrency Utilities for Java EE 1.0</a:t>
            </a:r>
          </a:p>
          <a:p>
            <a:r>
              <a:rPr lang="en-US" dirty="0" smtClean="0">
                <a:solidFill>
                  <a:srgbClr val="FF6600"/>
                </a:solidFill>
              </a:rPr>
              <a:t>JSR 352: Batch Applications for the Java Platform 1.0</a:t>
            </a:r>
          </a:p>
          <a:p>
            <a:r>
              <a:rPr lang="en-US" dirty="0" smtClean="0">
                <a:solidFill>
                  <a:srgbClr val="FF6600"/>
                </a:solidFill>
              </a:rPr>
              <a:t>JSR 353: Java API for JSON Processing 1.0</a:t>
            </a:r>
          </a:p>
          <a:p>
            <a:r>
              <a:rPr lang="en-US" dirty="0" smtClean="0">
                <a:solidFill>
                  <a:srgbClr val="FF6600"/>
                </a:solidFill>
              </a:rPr>
              <a:t>JSR 356: Java API for WebSocket 1.0</a:t>
            </a:r>
          </a:p>
        </p:txBody>
      </p:sp>
      <p:sp>
        <p:nvSpPr>
          <p:cNvPr id="4" name="Footer Placeholder 3"/>
          <p:cNvSpPr>
            <a:spLocks noGrp="1"/>
          </p:cNvSpPr>
          <p:nvPr>
            <p:ph type="ftr" sz="quarter" idx="4294967295"/>
          </p:nvPr>
        </p:nvSpPr>
        <p:spPr>
          <a:xfrm>
            <a:off x="2667000" y="6356350"/>
            <a:ext cx="3352800" cy="365125"/>
          </a:xfrm>
          <a:prstGeom prst="rect">
            <a:avLst/>
          </a:prstGeom>
        </p:spPr>
        <p:txBody>
          <a:bodyPr/>
          <a:lstStyle/>
          <a:p>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767</TotalTime>
  <Words>2922</Words>
  <Application>Microsoft Office PowerPoint</Application>
  <PresentationFormat>On-screen Show (4:3)</PresentationFormat>
  <Paragraphs>336</Paragraphs>
  <Slides>58</Slides>
  <Notes>10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Flow</vt:lpstr>
      <vt:lpstr>PowerPoint Presentation</vt:lpstr>
      <vt:lpstr>Agenda</vt:lpstr>
      <vt:lpstr>Who am I?</vt:lpstr>
      <vt:lpstr>Catch me</vt:lpstr>
      <vt:lpstr>PowerPoint Presentation</vt:lpstr>
      <vt:lpstr>PowerPoint Presentation</vt:lpstr>
      <vt:lpstr>JEE 7 Theme</vt:lpstr>
      <vt:lpstr>PowerPoint Presentation</vt:lpstr>
      <vt:lpstr>Active JSRs</vt:lpstr>
      <vt:lpstr>Web Socket Support</vt:lpstr>
      <vt:lpstr>Why WebSocket?</vt:lpstr>
      <vt:lpstr>Why WebSocket?</vt:lpstr>
      <vt:lpstr>HTTP Communication</vt:lpstr>
      <vt:lpstr>Simulating full-duplex</vt:lpstr>
      <vt:lpstr>Polling</vt:lpstr>
      <vt:lpstr>Long Polling</vt:lpstr>
      <vt:lpstr>HTTP Streaming (Comet)</vt:lpstr>
      <vt:lpstr>HTTP Request overhead</vt:lpstr>
      <vt:lpstr>Network throughput for just the HTTP</vt:lpstr>
      <vt:lpstr>WebSocket to rescue</vt:lpstr>
      <vt:lpstr>HTML5 Web Sockets!</vt:lpstr>
      <vt:lpstr>Comparison of the unnecessary network throughput overhead</vt:lpstr>
      <vt:lpstr>Latency comparison</vt:lpstr>
      <vt:lpstr>Web Sockets - Win</vt:lpstr>
      <vt:lpstr>PowerPoint Presentation</vt:lpstr>
      <vt:lpstr>Web Sockets</vt:lpstr>
      <vt:lpstr>Establishing a connection</vt:lpstr>
      <vt:lpstr>Handshake Request/Response</vt:lpstr>
      <vt:lpstr>Establishing a connection</vt:lpstr>
      <vt:lpstr>WebSocket Lifecycle</vt:lpstr>
      <vt:lpstr>Getting Started</vt:lpstr>
      <vt:lpstr>Getting Started</vt:lpstr>
      <vt:lpstr>Monitoring WebSockets Traffic</vt:lpstr>
      <vt:lpstr>WebSockets on Server</vt:lpstr>
      <vt:lpstr>Browser Support for WebSockets</vt:lpstr>
      <vt:lpstr>Java EE 7 – WebSockets Support</vt:lpstr>
      <vt:lpstr>Creating and Deploying a WebSocket endpoint</vt:lpstr>
      <vt:lpstr>Java WebSocket Implementations</vt:lpstr>
      <vt:lpstr>Basic API Tour</vt:lpstr>
      <vt:lpstr>Hello World Server</vt:lpstr>
      <vt:lpstr>Hello World Client</vt:lpstr>
      <vt:lpstr>Client Server Configuration</vt:lpstr>
      <vt:lpstr>Sending the Message</vt:lpstr>
      <vt:lpstr>Receiving the Message</vt:lpstr>
      <vt:lpstr>POJO + Annotations</vt:lpstr>
      <vt:lpstr>Hello World Annotations</vt:lpstr>
      <vt:lpstr>WebSocket Annotations</vt:lpstr>
      <vt:lpstr>@ServerEndpoint attributes </vt:lpstr>
      <vt:lpstr>Custom Payloads</vt:lpstr>
      <vt:lpstr>Custom Payloads – Text</vt:lpstr>
      <vt:lpstr>Custom Payloads – Binary</vt:lpstr>
      <vt:lpstr>Chat Sample</vt:lpstr>
      <vt:lpstr>Chat Sample (Continued)</vt:lpstr>
      <vt:lpstr>URI Template Matching</vt:lpstr>
      <vt:lpstr>@OnMessage Methods</vt:lpstr>
      <vt:lpstr>Demo</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shahzad</dc:creator>
  <cp:lastModifiedBy>Shahzad Mehmood Badar</cp:lastModifiedBy>
  <cp:revision>138</cp:revision>
  <dcterms:created xsi:type="dcterms:W3CDTF">2011-12-01T09:53:36Z</dcterms:created>
  <dcterms:modified xsi:type="dcterms:W3CDTF">2014-01-07T11:58:35Z</dcterms:modified>
</cp:coreProperties>
</file>