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7" r:id="rId22"/>
    <p:sldId id="276" r:id="rId23"/>
    <p:sldId id="278" r:id="rId24"/>
    <p:sldId id="279" r:id="rId25"/>
    <p:sldId id="280" r:id="rId26"/>
  </p:sldIdLst>
  <p:sldSz cx="9144000" cy="6858000" type="screen4x3"/>
  <p:notesSz cx="6743700" cy="9906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b="1" i="1" kern="1200">
        <a:solidFill>
          <a:srgbClr val="0768B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482"/>
    <a:srgbClr val="00254F"/>
    <a:srgbClr val="EBF5FF"/>
    <a:srgbClr val="D9EBFF"/>
    <a:srgbClr val="0768B2"/>
    <a:srgbClr val="55FE00"/>
    <a:srgbClr val="0CF248"/>
    <a:srgbClr val="D1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35" autoAdjust="0"/>
    <p:restoredTop sz="90300" autoAdjust="0"/>
  </p:normalViewPr>
  <p:slideViewPr>
    <p:cSldViewPr snapToGrid="0" snapToObjects="1">
      <p:cViewPr varScale="1">
        <p:scale>
          <a:sx n="112" d="100"/>
          <a:sy n="112" d="100"/>
        </p:scale>
        <p:origin x="-112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0272634-0856-467D-9D91-2C23969F13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047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42950"/>
            <a:ext cx="4956175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3763"/>
            <a:ext cx="5394325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4091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5" tIns="45787" rIns="91575" bIns="4578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b="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7154197-0242-439D-9A03-706E6A7C1A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58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154197-0242-439D-9A03-706E6A7C1A60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85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00" name="Picture 16" descr="swt-title-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938" y="3614738"/>
            <a:ext cx="4737100" cy="3101975"/>
          </a:xfrm>
          <a:prstGeom prst="rect">
            <a:avLst/>
          </a:prstGeom>
          <a:noFill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88" y="1079500"/>
            <a:ext cx="6319837" cy="5791200"/>
            <a:chOff x="0" y="672"/>
            <a:chExt cx="4313" cy="3648"/>
          </a:xfrm>
          <a:solidFill>
            <a:srgbClr val="073482"/>
          </a:solidFill>
        </p:grpSpPr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0" y="4216"/>
              <a:ext cx="4313" cy="1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0" y="672"/>
              <a:ext cx="107" cy="36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</p:grp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4850" y="2779713"/>
            <a:ext cx="7772400" cy="7048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i="1" smtClean="0">
                <a:solidFill>
                  <a:srgbClr val="073482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 flipV="1">
            <a:off x="6315075" y="6707188"/>
            <a:ext cx="2506663" cy="0"/>
          </a:xfrm>
          <a:prstGeom prst="line">
            <a:avLst/>
          </a:prstGeom>
          <a:noFill/>
          <a:ln w="12700">
            <a:solidFill>
              <a:srgbClr val="07348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812213" y="6642100"/>
            <a:ext cx="327025" cy="215900"/>
          </a:xfrm>
        </p:spPr>
        <p:txBody>
          <a:bodyPr/>
          <a:lstStyle>
            <a:lvl1pPr algn="r">
              <a:defRPr sz="900" b="0">
                <a:solidFill>
                  <a:srgbClr val="073482"/>
                </a:solidFill>
                <a:latin typeface="Arial" charset="0"/>
              </a:defRPr>
            </a:lvl1pPr>
          </a:lstStyle>
          <a:p>
            <a:pPr>
              <a:defRPr/>
            </a:pPr>
            <a:fld id="{7239577E-BEAD-4841-B271-CEB98CB5847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850" y="1255713"/>
            <a:ext cx="7772400" cy="1470025"/>
          </a:xfrm>
        </p:spPr>
        <p:txBody>
          <a:bodyPr lIns="90000" tIns="46800" rIns="90000" bIns="46800"/>
          <a:lstStyle>
            <a:lvl1pPr>
              <a:defRPr sz="3200" smtClean="0"/>
            </a:lvl1pPr>
          </a:lstStyle>
          <a:p>
            <a:r>
              <a:rPr lang="de-DE" smtClean="0"/>
              <a:t>Titelmasterformat durch Klicken bearbeiten</a:t>
            </a: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5702300" y="-3175"/>
            <a:ext cx="3441700" cy="184150"/>
          </a:xfrm>
          <a:prstGeom prst="rect">
            <a:avLst/>
          </a:prstGeom>
          <a:solidFill>
            <a:srgbClr val="0768B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44082" name="Rectangle 50"/>
          <p:cNvSpPr>
            <a:spLocks noChangeArrowheads="1"/>
          </p:cNvSpPr>
          <p:nvPr/>
        </p:nvSpPr>
        <p:spPr bwMode="auto">
          <a:xfrm>
            <a:off x="8953500" y="3175"/>
            <a:ext cx="190500" cy="1208088"/>
          </a:xfrm>
          <a:prstGeom prst="rect">
            <a:avLst/>
          </a:prstGeom>
          <a:solidFill>
            <a:srgbClr val="0768B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3" name="Rectangle 65"/>
          <p:cNvSpPr>
            <a:spLocks noChangeArrowheads="1"/>
          </p:cNvSpPr>
          <p:nvPr/>
        </p:nvSpPr>
        <p:spPr bwMode="auto">
          <a:xfrm>
            <a:off x="5702300" y="-3175"/>
            <a:ext cx="3441700" cy="184150"/>
          </a:xfrm>
          <a:prstGeom prst="rect">
            <a:avLst/>
          </a:prstGeom>
          <a:solidFill>
            <a:srgbClr val="0734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4" name="Rectangle 66"/>
          <p:cNvSpPr>
            <a:spLocks noChangeArrowheads="1"/>
          </p:cNvSpPr>
          <p:nvPr/>
        </p:nvSpPr>
        <p:spPr bwMode="auto">
          <a:xfrm>
            <a:off x="8953500" y="3175"/>
            <a:ext cx="190500" cy="1208088"/>
          </a:xfrm>
          <a:prstGeom prst="rect">
            <a:avLst/>
          </a:prstGeom>
          <a:solidFill>
            <a:srgbClr val="0734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pic>
        <p:nvPicPr>
          <p:cNvPr id="16396" name="Grafik 19" descr="Schaefer_PowerPoint_D_CMYK.t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284163"/>
            <a:ext cx="2687638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Fußzeilenplatzhalter 28"/>
          <p:cNvSpPr>
            <a:spLocks noGrp="1"/>
          </p:cNvSpPr>
          <p:nvPr>
            <p:ph type="ftr" sz="quarter" idx="3"/>
          </p:nvPr>
        </p:nvSpPr>
        <p:spPr>
          <a:xfrm>
            <a:off x="455613" y="6707188"/>
            <a:ext cx="5700712" cy="16986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6491288" y="6707188"/>
            <a:ext cx="2133600" cy="16986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Stand: 2010</a:t>
            </a:r>
            <a:endParaRPr lang="de-DE" dirty="0"/>
          </a:p>
        </p:txBody>
      </p:sp>
      <p:sp>
        <p:nvSpPr>
          <p:cNvPr id="22" name="Rectangle 101"/>
          <p:cNvSpPr>
            <a:spLocks noChangeArrowheads="1"/>
          </p:cNvSpPr>
          <p:nvPr/>
        </p:nvSpPr>
        <p:spPr bwMode="auto">
          <a:xfrm rot="16200000">
            <a:off x="-2473325" y="4071938"/>
            <a:ext cx="511968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/>
            <a:r>
              <a:rPr lang="de-DE" sz="800" b="0" i="0">
                <a:solidFill>
                  <a:srgbClr val="FFFFFF"/>
                </a:solidFill>
              </a:rPr>
              <a:t>© Fachgebiet Softwaretechnik, Heinz Nixdorf Institut, Universität Paderborn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1438"/>
            <a:ext cx="8447314" cy="5056187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F8DF4-F2B8-4182-B5A6-75713F7FC0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5" name="Fußzeilenplatzhalt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88" y="1079500"/>
            <a:ext cx="6319837" cy="5791200"/>
            <a:chOff x="0" y="672"/>
            <a:chExt cx="4313" cy="3648"/>
          </a:xfrm>
          <a:solidFill>
            <a:srgbClr val="073482"/>
          </a:solidFill>
        </p:grpSpPr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0" y="4216"/>
              <a:ext cx="4313" cy="1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0" y="672"/>
              <a:ext cx="107" cy="36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>
                <a:latin typeface="Arial" charset="0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2100" y="1073150"/>
            <a:ext cx="86614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 flipV="1">
            <a:off x="6315075" y="6707188"/>
            <a:ext cx="2506663" cy="0"/>
          </a:xfrm>
          <a:prstGeom prst="line">
            <a:avLst/>
          </a:prstGeom>
          <a:noFill/>
          <a:ln w="12700">
            <a:solidFill>
              <a:srgbClr val="07348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44075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15388" y="6643688"/>
            <a:ext cx="3286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73482"/>
                </a:solidFill>
                <a:latin typeface="Arial" charset="0"/>
              </a:defRPr>
            </a:lvl1pPr>
          </a:lstStyle>
          <a:p>
            <a:pPr>
              <a:defRPr/>
            </a:pPr>
            <a:fld id="{A6F86B25-5CFB-4E66-B34A-A510DA2E46F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595938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5702300" y="-3175"/>
            <a:ext cx="3441700" cy="184150"/>
          </a:xfrm>
          <a:prstGeom prst="rect">
            <a:avLst/>
          </a:prstGeom>
          <a:solidFill>
            <a:srgbClr val="0768B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44082" name="Rectangle 50"/>
          <p:cNvSpPr>
            <a:spLocks noChangeArrowheads="1"/>
          </p:cNvSpPr>
          <p:nvPr/>
        </p:nvSpPr>
        <p:spPr bwMode="auto">
          <a:xfrm>
            <a:off x="8953500" y="3175"/>
            <a:ext cx="190500" cy="1208088"/>
          </a:xfrm>
          <a:prstGeom prst="rect">
            <a:avLst/>
          </a:prstGeom>
          <a:solidFill>
            <a:srgbClr val="0768B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3" name="Rectangle 65"/>
          <p:cNvSpPr>
            <a:spLocks noChangeArrowheads="1"/>
          </p:cNvSpPr>
          <p:nvPr/>
        </p:nvSpPr>
        <p:spPr bwMode="auto">
          <a:xfrm>
            <a:off x="5702300" y="-3175"/>
            <a:ext cx="3441700" cy="184150"/>
          </a:xfrm>
          <a:prstGeom prst="rect">
            <a:avLst/>
          </a:prstGeom>
          <a:solidFill>
            <a:srgbClr val="0734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14" name="Rectangle 66"/>
          <p:cNvSpPr>
            <a:spLocks noChangeArrowheads="1"/>
          </p:cNvSpPr>
          <p:nvPr/>
        </p:nvSpPr>
        <p:spPr bwMode="auto">
          <a:xfrm>
            <a:off x="8953500" y="3175"/>
            <a:ext cx="190500" cy="1208088"/>
          </a:xfrm>
          <a:prstGeom prst="rect">
            <a:avLst/>
          </a:prstGeom>
          <a:solidFill>
            <a:srgbClr val="0734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>
              <a:latin typeface="Arial" charset="0"/>
            </a:endParaRPr>
          </a:p>
        </p:txBody>
      </p:sp>
      <p:sp>
        <p:nvSpPr>
          <p:cNvPr id="22" name="Rectangle 101"/>
          <p:cNvSpPr>
            <a:spLocks noChangeArrowheads="1"/>
          </p:cNvSpPr>
          <p:nvPr/>
        </p:nvSpPr>
        <p:spPr bwMode="auto">
          <a:xfrm rot="16200000">
            <a:off x="-2473325" y="4071938"/>
            <a:ext cx="511968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/>
            <a:r>
              <a:rPr lang="de-DE" sz="800" b="0" i="0">
                <a:solidFill>
                  <a:srgbClr val="FFFFFF"/>
                </a:solidFill>
              </a:rPr>
              <a:t>© Fachgebiet Softwaretechnik, Heinz Nixdorf Institut, Universität Paderborn</a:t>
            </a:r>
          </a:p>
        </p:txBody>
      </p:sp>
      <p:pic>
        <p:nvPicPr>
          <p:cNvPr id="1036" name="Grafik 19" descr="Schaefer_PowerPoint_D_CMYK.t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284163"/>
            <a:ext cx="2687638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Fußzeilenplatzhalter 28"/>
          <p:cNvSpPr>
            <a:spLocks noGrp="1"/>
          </p:cNvSpPr>
          <p:nvPr>
            <p:ph type="ftr" sz="quarter" idx="3"/>
          </p:nvPr>
        </p:nvSpPr>
        <p:spPr>
          <a:xfrm>
            <a:off x="457200" y="6707188"/>
            <a:ext cx="5699125" cy="169862"/>
          </a:xfrm>
          <a:prstGeom prst="rect">
            <a:avLst/>
          </a:prstGeom>
        </p:spPr>
        <p:txBody>
          <a:bodyPr vert="horz" wrap="square" lIns="36000" tIns="45720" rIns="72000" bIns="45720" numCol="1" anchor="ctr" anchorCtr="0" compatLnSpc="1">
            <a:prstTxWarp prst="textNoShape">
              <a:avLst/>
            </a:prstTxWarp>
          </a:bodyPr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92875" y="6707188"/>
            <a:ext cx="21336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900" b="0" i="0">
                <a:solidFill>
                  <a:srgbClr val="073482"/>
                </a:solidFill>
              </a:defRPr>
            </a:lvl1pPr>
          </a:lstStyle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348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348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348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348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348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68B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68B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68B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 i="1">
          <a:solidFill>
            <a:srgbClr val="0768B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7348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7348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73482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73482"/>
        </a:buClr>
        <a:buFont typeface="Arial" pitchFamily="34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73482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768B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768B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768B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768B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1.doc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unit.org/apidocs/org/junit/Assert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rac.cs.upb.de/swtpra2012-XY" TargetMode="Externa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Tutorial im Rahmen des Software(</a:t>
            </a:r>
            <a:r>
              <a:rPr lang="de-DE" dirty="0" err="1" smtClean="0"/>
              <a:t>technik</a:t>
            </a:r>
            <a:r>
              <a:rPr lang="de-DE" dirty="0" smtClean="0"/>
              <a:t>)</a:t>
            </a:r>
            <a:r>
              <a:rPr lang="de-DE" dirty="0" err="1" smtClean="0"/>
              <a:t>praktikums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Testen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Testfälle für GGT (1. Algorithmus)	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57200" y="1380867"/>
            <a:ext cx="483243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b="0" i="0" dirty="0" smtClean="0"/>
              <a:t>note: Based on Euclid’s algorithm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function gcd (int a, int b) {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int temp, value;	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a := abs(a);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b := abs(b);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if (a = 0) then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value := b;    // b is the GCD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else if (b = 0) then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raise exception;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else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loop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temp := b;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b := a mod b;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a := temp;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    until (b  =  0)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   value := a;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end if;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return value;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end gcd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Testfälle für GGT (1. Graph)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57200" y="1380867"/>
            <a:ext cx="483243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en-US" b="0" i="0" dirty="0" smtClean="0"/>
              <a:t>note: Based on Euclid’s algorithm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function gcd (int a, int b) {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int temp, value;	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a := abs(a);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b := abs(b);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if (a = 0) then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value := b;    // b is the GCD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else if (b = 0) then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raise exception;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else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loop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temp := b;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b := a mod b;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	            a := temp;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    until (b  =  0) 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       value := a;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end if;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     return value;</a:t>
            </a:r>
          </a:p>
          <a:p>
            <a:pPr marL="533400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b="0" i="0" dirty="0" smtClean="0"/>
              <a:t> end gcd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423230" y="1390125"/>
            <a:ext cx="457200" cy="376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dirty="0"/>
              <a:t>1</a:t>
            </a:r>
          </a:p>
          <a:p>
            <a:pPr algn="l"/>
            <a:endParaRPr lang="en-US" sz="1200" dirty="0"/>
          </a:p>
        </p:txBody>
      </p:sp>
      <p:sp>
        <p:nvSpPr>
          <p:cNvPr id="9" name="Oval 5"/>
          <p:cNvSpPr>
            <a:spLocks noChangeAspect="1" noChangeArrowheads="1"/>
          </p:cNvSpPr>
          <p:nvPr/>
        </p:nvSpPr>
        <p:spPr bwMode="auto">
          <a:xfrm>
            <a:off x="7423230" y="2279125"/>
            <a:ext cx="520700" cy="5730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dirty="0"/>
              <a:t>5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7651830" y="1744137"/>
            <a:ext cx="0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7651830" y="1012300"/>
            <a:ext cx="0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2" name="Oval 8"/>
          <p:cNvSpPr>
            <a:spLocks noChangeAspect="1" noChangeArrowheads="1"/>
          </p:cNvSpPr>
          <p:nvPr/>
        </p:nvSpPr>
        <p:spPr bwMode="auto">
          <a:xfrm>
            <a:off x="5899228" y="4258736"/>
            <a:ext cx="593647" cy="573089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8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899230" y="3496737"/>
            <a:ext cx="4572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dirty="0"/>
              <a:t>9</a:t>
            </a:r>
          </a:p>
          <a:p>
            <a:pPr algn="l"/>
            <a:endParaRPr lang="en-US" sz="1200" dirty="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7423230" y="4920725"/>
            <a:ext cx="4572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dirty="0"/>
              <a:t>17</a:t>
            </a:r>
          </a:p>
          <a:p>
            <a:pPr algn="l"/>
            <a:endParaRPr lang="en-US" sz="1200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6127830" y="3877737"/>
            <a:ext cx="0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7651830" y="5298550"/>
            <a:ext cx="0" cy="5032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7651830" y="3725337"/>
            <a:ext cx="0" cy="1195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 flipH="1">
            <a:off x="7118430" y="2658537"/>
            <a:ext cx="3048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19" name="Oval 15"/>
          <p:cNvSpPr>
            <a:spLocks noChangeAspect="1" noChangeArrowheads="1"/>
          </p:cNvSpPr>
          <p:nvPr/>
        </p:nvSpPr>
        <p:spPr bwMode="auto">
          <a:xfrm>
            <a:off x="6661230" y="2810937"/>
            <a:ext cx="520700" cy="5730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dirty="0"/>
              <a:t>7</a:t>
            </a: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H="1">
            <a:off x="6280230" y="3191937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7423230" y="3344337"/>
            <a:ext cx="4572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dirty="0"/>
              <a:t>6</a:t>
            </a:r>
          </a:p>
          <a:p>
            <a:pPr algn="l"/>
            <a:endParaRPr lang="en-US" sz="1200" dirty="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7651830" y="2887137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7347030" y="5782737"/>
            <a:ext cx="457200" cy="377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800" dirty="0"/>
              <a:t>18</a:t>
            </a:r>
          </a:p>
          <a:p>
            <a:pPr algn="l"/>
            <a:endParaRPr lang="en-US" sz="1200" dirty="0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6492875" y="4762375"/>
            <a:ext cx="930356" cy="258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5" name="Freeform 21"/>
          <p:cNvSpPr>
            <a:spLocks/>
          </p:cNvSpPr>
          <p:nvPr/>
        </p:nvSpPr>
        <p:spPr bwMode="auto">
          <a:xfrm>
            <a:off x="5594430" y="3725337"/>
            <a:ext cx="533400" cy="1295400"/>
          </a:xfrm>
          <a:custGeom>
            <a:avLst/>
            <a:gdLst>
              <a:gd name="T0" fmla="*/ 846772589 w 336"/>
              <a:gd name="T1" fmla="*/ 1814512751 h 816"/>
              <a:gd name="T2" fmla="*/ 846772589 w 336"/>
              <a:gd name="T3" fmla="*/ 2056447678 h 816"/>
              <a:gd name="T4" fmla="*/ 0 w 336"/>
              <a:gd name="T5" fmla="*/ 2056447678 h 816"/>
              <a:gd name="T6" fmla="*/ 0 w 336"/>
              <a:gd name="T7" fmla="*/ 0 h 816"/>
              <a:gd name="T8" fmla="*/ 483870023 w 336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6"/>
              <a:gd name="T16" fmla="*/ 0 h 816"/>
              <a:gd name="T17" fmla="*/ 336 w 336"/>
              <a:gd name="T18" fmla="*/ 816 h 8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6" h="816">
                <a:moveTo>
                  <a:pt x="336" y="720"/>
                </a:moveTo>
                <a:lnTo>
                  <a:pt x="336" y="816"/>
                </a:lnTo>
                <a:lnTo>
                  <a:pt x="0" y="816"/>
                </a:lnTo>
                <a:lnTo>
                  <a:pt x="0" y="0"/>
                </a:lnTo>
                <a:lnTo>
                  <a:pt x="192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6" name="Freeform 22"/>
          <p:cNvSpPr>
            <a:spLocks/>
          </p:cNvSpPr>
          <p:nvPr/>
        </p:nvSpPr>
        <p:spPr bwMode="auto">
          <a:xfrm>
            <a:off x="5289630" y="3115737"/>
            <a:ext cx="2057400" cy="2819400"/>
          </a:xfrm>
          <a:custGeom>
            <a:avLst/>
            <a:gdLst>
              <a:gd name="T0" fmla="*/ 2147483647 w 1296"/>
              <a:gd name="T1" fmla="*/ 0 h 1776"/>
              <a:gd name="T2" fmla="*/ 0 w 1296"/>
              <a:gd name="T3" fmla="*/ 0 h 1776"/>
              <a:gd name="T4" fmla="*/ 0 w 1296"/>
              <a:gd name="T5" fmla="*/ 2147483647 h 1776"/>
              <a:gd name="T6" fmla="*/ 2147483647 w 1296"/>
              <a:gd name="T7" fmla="*/ 2147483647 h 1776"/>
              <a:gd name="T8" fmla="*/ 0 60000 65536"/>
              <a:gd name="T9" fmla="*/ 0 60000 65536"/>
              <a:gd name="T10" fmla="*/ 0 60000 65536"/>
              <a:gd name="T11" fmla="*/ 0 60000 65536"/>
              <a:gd name="T12" fmla="*/ 0 w 1296"/>
              <a:gd name="T13" fmla="*/ 0 h 1776"/>
              <a:gd name="T14" fmla="*/ 1296 w 1296"/>
              <a:gd name="T15" fmla="*/ 1776 h 17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96" h="1776">
                <a:moveTo>
                  <a:pt x="864" y="0"/>
                </a:moveTo>
                <a:lnTo>
                  <a:pt x="0" y="0"/>
                </a:lnTo>
                <a:lnTo>
                  <a:pt x="0" y="1776"/>
                </a:lnTo>
                <a:lnTo>
                  <a:pt x="1296" y="1776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>
            <a:off x="5921325" y="4362265"/>
            <a:ext cx="4700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8" name="Inhaltsplatzhalter 2"/>
          <p:cNvSpPr>
            <a:spLocks noGrp="1"/>
          </p:cNvSpPr>
          <p:nvPr>
            <p:ph idx="1"/>
          </p:nvPr>
        </p:nvSpPr>
        <p:spPr>
          <a:xfrm>
            <a:off x="457200" y="4362265"/>
            <a:ext cx="4299995" cy="20267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000" dirty="0" smtClean="0"/>
              <a:t>Basic Path Set</a:t>
            </a:r>
          </a:p>
          <a:p>
            <a:pPr lvl="1"/>
            <a:r>
              <a:rPr lang="en-US" sz="1800" dirty="0" smtClean="0"/>
              <a:t>4 Pfade</a:t>
            </a:r>
          </a:p>
          <a:p>
            <a:pPr lvl="1"/>
            <a:r>
              <a:rPr lang="en-US" sz="2000" dirty="0" smtClean="0"/>
              <a:t>(1,5,6,17,18), (1,5,7,18), (1,5,7,9,10,17,18), (1,5,7,9,10,9,10,17,18)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Testfälle für GGT (3. + 4.)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Äquivalenzklassen</a:t>
            </a:r>
          </a:p>
          <a:p>
            <a:pPr lvl="1"/>
            <a:r>
              <a:rPr lang="de-DE" dirty="0" smtClean="0"/>
              <a:t>Negative Werte, positive Werte und 0</a:t>
            </a:r>
          </a:p>
          <a:p>
            <a:pPr lvl="2"/>
            <a:r>
              <a:rPr lang="en-US" dirty="0" smtClean="0"/>
              <a:t>a </a:t>
            </a:r>
            <a:r>
              <a:rPr lang="en-US" dirty="0" smtClean="0">
                <a:sym typeface="Symbol" pitchFamily="18" charset="2"/>
              </a:rPr>
              <a:t>&lt; 0 and </a:t>
            </a:r>
            <a:r>
              <a:rPr lang="en-US" dirty="0" smtClean="0"/>
              <a:t>b </a:t>
            </a:r>
            <a:r>
              <a:rPr lang="en-US" dirty="0" smtClean="0">
                <a:sym typeface="Symbol" pitchFamily="18" charset="2"/>
              </a:rPr>
              <a:t>&lt; 0, </a:t>
            </a:r>
            <a:r>
              <a:rPr lang="en-US" dirty="0" smtClean="0"/>
              <a:t>a </a:t>
            </a:r>
            <a:r>
              <a:rPr lang="en-US" dirty="0" smtClean="0">
                <a:sym typeface="Symbol" pitchFamily="18" charset="2"/>
              </a:rPr>
              <a:t>&lt; 0 and </a:t>
            </a:r>
            <a:r>
              <a:rPr lang="en-US" dirty="0" smtClean="0"/>
              <a:t>b </a:t>
            </a:r>
            <a:r>
              <a:rPr lang="en-US" dirty="0" smtClean="0">
                <a:sym typeface="Symbol" pitchFamily="18" charset="2"/>
              </a:rPr>
              <a:t>&gt; 0, </a:t>
            </a:r>
            <a:r>
              <a:rPr lang="en-US" dirty="0" smtClean="0"/>
              <a:t>a </a:t>
            </a:r>
            <a:r>
              <a:rPr lang="en-US" dirty="0" smtClean="0">
                <a:sym typeface="Symbol" pitchFamily="18" charset="2"/>
              </a:rPr>
              <a:t>&gt; 0 and </a:t>
            </a:r>
            <a:r>
              <a:rPr lang="en-US" dirty="0" smtClean="0"/>
              <a:t>b </a:t>
            </a:r>
            <a:r>
              <a:rPr lang="en-US" dirty="0" smtClean="0">
                <a:sym typeface="Symbol" pitchFamily="18" charset="2"/>
              </a:rPr>
              <a:t>&lt; 0</a:t>
            </a:r>
          </a:p>
          <a:p>
            <a:pPr lvl="2"/>
            <a:r>
              <a:rPr lang="en-US" dirty="0" smtClean="0">
                <a:sym typeface="Symbol" pitchFamily="18" charset="2"/>
              </a:rPr>
              <a:t>a &gt; 0 and b &gt; 0, </a:t>
            </a:r>
            <a:r>
              <a:rPr lang="en-US" dirty="0" smtClean="0"/>
              <a:t>a =</a:t>
            </a:r>
            <a:r>
              <a:rPr lang="en-US" dirty="0" smtClean="0">
                <a:sym typeface="Symbol" pitchFamily="18" charset="2"/>
              </a:rPr>
              <a:t> 0 and </a:t>
            </a:r>
            <a:r>
              <a:rPr lang="en-US" dirty="0" smtClean="0"/>
              <a:t>b </a:t>
            </a:r>
            <a:r>
              <a:rPr lang="en-US" dirty="0" smtClean="0">
                <a:sym typeface="Symbol" pitchFamily="18" charset="2"/>
              </a:rPr>
              <a:t>&lt; 0, </a:t>
            </a:r>
            <a:r>
              <a:rPr lang="en-US" dirty="0" smtClean="0"/>
              <a:t>a =</a:t>
            </a:r>
            <a:r>
              <a:rPr lang="en-US" dirty="0" smtClean="0">
                <a:sym typeface="Symbol" pitchFamily="18" charset="2"/>
              </a:rPr>
              <a:t> 0 and </a:t>
            </a:r>
            <a:r>
              <a:rPr lang="en-US" dirty="0" smtClean="0"/>
              <a:t>b </a:t>
            </a:r>
            <a:r>
              <a:rPr lang="en-US" dirty="0" smtClean="0">
                <a:sym typeface="Symbol" pitchFamily="18" charset="2"/>
              </a:rPr>
              <a:t>&gt; 0</a:t>
            </a:r>
          </a:p>
          <a:p>
            <a:pPr lvl="2"/>
            <a:r>
              <a:rPr lang="en-US" dirty="0" smtClean="0"/>
              <a:t>a </a:t>
            </a:r>
            <a:r>
              <a:rPr lang="en-US" dirty="0" smtClean="0">
                <a:sym typeface="Symbol" pitchFamily="18" charset="2"/>
              </a:rPr>
              <a:t>&gt; 0 and </a:t>
            </a:r>
            <a:r>
              <a:rPr lang="en-US" dirty="0" smtClean="0"/>
              <a:t>b =</a:t>
            </a:r>
            <a:r>
              <a:rPr lang="en-US" dirty="0" smtClean="0">
                <a:sym typeface="Symbol" pitchFamily="18" charset="2"/>
              </a:rPr>
              <a:t> 0, a &gt; 0 and b = 0, a = 0 and b = 0</a:t>
            </a:r>
          </a:p>
          <a:p>
            <a:pPr lvl="2"/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Grenzwerte</a:t>
            </a:r>
          </a:p>
          <a:p>
            <a:pPr lvl="1"/>
            <a:r>
              <a:rPr lang="en-US" sz="2400" dirty="0" smtClean="0">
                <a:sym typeface="Symbol" pitchFamily="18" charset="2"/>
              </a:rPr>
              <a:t>a = -2</a:t>
            </a:r>
            <a:r>
              <a:rPr lang="en-US" sz="2400" baseline="30000" dirty="0" smtClean="0">
                <a:sym typeface="Symbol" pitchFamily="18" charset="2"/>
              </a:rPr>
              <a:t>31</a:t>
            </a:r>
            <a:r>
              <a:rPr lang="en-US" sz="2400" dirty="0" smtClean="0">
                <a:sym typeface="Symbol" pitchFamily="18" charset="2"/>
              </a:rPr>
              <a:t>, -1, 0, 1, 2</a:t>
            </a:r>
            <a:r>
              <a:rPr lang="en-US" sz="2400" baseline="30000" dirty="0" smtClean="0">
                <a:sym typeface="Symbol" pitchFamily="18" charset="2"/>
              </a:rPr>
              <a:t>31</a:t>
            </a:r>
            <a:r>
              <a:rPr lang="en-US" sz="2400" dirty="0" smtClean="0">
                <a:sym typeface="Symbol" pitchFamily="18" charset="2"/>
              </a:rPr>
              <a:t>-1 and b = -2</a:t>
            </a:r>
            <a:r>
              <a:rPr lang="en-US" sz="2400" baseline="30000" dirty="0" smtClean="0">
                <a:sym typeface="Symbol" pitchFamily="18" charset="2"/>
              </a:rPr>
              <a:t>31</a:t>
            </a:r>
            <a:r>
              <a:rPr lang="en-US" sz="2400" dirty="0" smtClean="0">
                <a:sym typeface="Symbol" pitchFamily="18" charset="2"/>
              </a:rPr>
              <a:t>, -1, 0, 1, 2</a:t>
            </a:r>
            <a:r>
              <a:rPr lang="en-US" sz="2400" baseline="30000" dirty="0" smtClean="0">
                <a:sym typeface="Symbol" pitchFamily="18" charset="2"/>
              </a:rPr>
              <a:t>31</a:t>
            </a:r>
            <a:r>
              <a:rPr lang="en-US" sz="2400" dirty="0" smtClean="0">
                <a:sym typeface="Symbol" pitchFamily="18" charset="2"/>
              </a:rPr>
              <a:t>-1</a:t>
            </a:r>
          </a:p>
          <a:p>
            <a:pPr lvl="1"/>
            <a:endParaRPr lang="en-US" dirty="0" smtClean="0">
              <a:sym typeface="Symbol" pitchFamily="18" charset="2"/>
            </a:endParaRPr>
          </a:p>
          <a:p>
            <a:pPr lvl="1"/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Testfälle für GGT (5. Testfälle wählen)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189458"/>
              </p:ext>
            </p:extLst>
          </p:nvPr>
        </p:nvGraphicFramePr>
        <p:xfrm>
          <a:off x="339569" y="1197336"/>
          <a:ext cx="9001521" cy="5660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Document" r:id="rId3" imgW="8123089" imgH="4871122" progId="Word.Document.8">
                  <p:embed/>
                </p:oleObj>
              </mc:Choice>
              <mc:Fallback>
                <p:oleObj name="Document" r:id="rId3" imgW="8123089" imgH="487112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569" y="1197336"/>
                        <a:ext cx="9001521" cy="5660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Testautomatisierung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Jetzt haben wir die Testfälle, aber wie testen wir sie?</a:t>
            </a:r>
          </a:p>
          <a:p>
            <a:r>
              <a:rPr lang="de-DE" dirty="0" smtClean="0"/>
              <a:t>JUnit-Framework (Plugin für Eclipse)</a:t>
            </a:r>
          </a:p>
          <a:p>
            <a:pPr lvl="1"/>
            <a:r>
              <a:rPr lang="de-DE" dirty="0" smtClean="0"/>
              <a:t>Trennung von Programm-Code und Test-Code</a:t>
            </a:r>
          </a:p>
          <a:p>
            <a:pPr lvl="1"/>
            <a:r>
              <a:rPr lang="de-DE" dirty="0" smtClean="0"/>
              <a:t>Bequemes Schreiben der Unit-Tests</a:t>
            </a:r>
          </a:p>
          <a:p>
            <a:pPr lvl="1"/>
            <a:r>
              <a:rPr lang="de-DE" dirty="0" smtClean="0"/>
              <a:t>Automatische Ausführung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JUnit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154" y="1120775"/>
            <a:ext cx="4581525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JUnit TestCase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457200" y="1283563"/>
            <a:ext cx="4832430" cy="5681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i="0" dirty="0"/>
              <a:t>import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junit.framework.TestCase</a:t>
            </a:r>
            <a:r>
              <a:rPr lang="en-US" sz="1600" b="0" i="0" dirty="0" smtClean="0"/>
              <a:t>;</a:t>
            </a:r>
          </a:p>
          <a:p>
            <a:endParaRPr lang="en-US" sz="1600" b="0" i="0" dirty="0" smtClean="0"/>
          </a:p>
          <a:p>
            <a:r>
              <a:rPr lang="en-US" sz="1600" b="0" i="0" dirty="0" smtClean="0"/>
              <a:t>public </a:t>
            </a:r>
            <a:r>
              <a:rPr lang="en-US" sz="1600" b="0" i="0" dirty="0"/>
              <a:t>class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MultiPurposeCalculatorTest</a:t>
            </a:r>
            <a:r>
              <a:rPr lang="en-US" sz="1600" b="0" i="0" dirty="0" smtClean="0"/>
              <a:t> </a:t>
            </a:r>
            <a:r>
              <a:rPr lang="en-US" sz="1600" b="0" i="0" dirty="0"/>
              <a:t>extends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TestCase</a:t>
            </a:r>
            <a:r>
              <a:rPr lang="en-US" sz="1600" b="0" i="0" dirty="0" smtClean="0"/>
              <a:t> {</a:t>
            </a:r>
          </a:p>
          <a:p>
            <a:r>
              <a:rPr lang="en-US" sz="1600" b="0" i="0" dirty="0"/>
              <a:t>private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MultiPurposeCalculator</a:t>
            </a:r>
            <a:r>
              <a:rPr lang="en-US" sz="1600" b="0" i="0" dirty="0" smtClean="0"/>
              <a:t> cal;</a:t>
            </a:r>
          </a:p>
          <a:p>
            <a:r>
              <a:rPr lang="en-US" sz="1600" b="0" i="0" dirty="0"/>
              <a:t>public</a:t>
            </a:r>
            <a:r>
              <a:rPr lang="en-US" sz="1600" b="0" i="0" dirty="0" smtClean="0"/>
              <a:t> </a:t>
            </a:r>
            <a:r>
              <a:rPr lang="en-US" sz="1600" b="0" i="0" dirty="0"/>
              <a:t>void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setUp</a:t>
            </a:r>
            <a:r>
              <a:rPr lang="en-US" sz="1600" b="0" i="0" dirty="0" smtClean="0"/>
              <a:t>()</a:t>
            </a:r>
          </a:p>
          <a:p>
            <a:r>
              <a:rPr lang="en-US" sz="1600" b="0" i="0" dirty="0" smtClean="0"/>
              <a:t>{</a:t>
            </a:r>
          </a:p>
          <a:p>
            <a:r>
              <a:rPr lang="en-US" sz="1600" b="0" i="0" dirty="0" smtClean="0"/>
              <a:t>        cal = </a:t>
            </a:r>
            <a:r>
              <a:rPr lang="en-US" sz="1600" b="0" i="0" dirty="0"/>
              <a:t>new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MultiPurposeCalculator</a:t>
            </a:r>
            <a:r>
              <a:rPr lang="en-US" sz="1600" b="0" i="0" dirty="0" smtClean="0"/>
              <a:t>();</a:t>
            </a:r>
          </a:p>
          <a:p>
            <a:r>
              <a:rPr lang="en-US" sz="1600" b="0" i="0" dirty="0" smtClean="0"/>
              <a:t>}</a:t>
            </a:r>
          </a:p>
          <a:p>
            <a:r>
              <a:rPr lang="en-US" sz="1600" b="0" i="0" dirty="0" smtClean="0"/>
              <a:t>@Test</a:t>
            </a:r>
          </a:p>
          <a:p>
            <a:r>
              <a:rPr lang="en-US" sz="1600" b="0" i="0" dirty="0"/>
              <a:t>public</a:t>
            </a:r>
            <a:r>
              <a:rPr lang="en-US" sz="1600" b="0" i="0" dirty="0" smtClean="0"/>
              <a:t> </a:t>
            </a:r>
            <a:r>
              <a:rPr lang="en-US" sz="1600" b="0" i="0" dirty="0"/>
              <a:t>void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testGCD</a:t>
            </a:r>
            <a:r>
              <a:rPr lang="en-US" sz="1600" b="0" i="0" dirty="0" smtClean="0"/>
              <a:t>()</a:t>
            </a:r>
          </a:p>
          <a:p>
            <a:r>
              <a:rPr lang="en-US" sz="1600" b="0" i="0" dirty="0" smtClean="0"/>
              <a:t>{</a:t>
            </a:r>
          </a:p>
          <a:p>
            <a:pPr lvl="1"/>
            <a:r>
              <a:rPr lang="en-US" sz="1600" b="0" i="0" dirty="0"/>
              <a:t>int</a:t>
            </a:r>
            <a:r>
              <a:rPr lang="en-US" sz="1600" b="0" i="0" dirty="0" smtClean="0"/>
              <a:t> expected=1;</a:t>
            </a:r>
          </a:p>
          <a:p>
            <a:pPr lvl="1"/>
            <a:r>
              <a:rPr lang="en-US" sz="1600" b="0" i="0" dirty="0" err="1"/>
              <a:t>assertEquals</a:t>
            </a:r>
            <a:r>
              <a:rPr lang="en-US" sz="1600" b="0" i="0" dirty="0" smtClean="0"/>
              <a:t>(expected, cal.gcd(17,23));</a:t>
            </a:r>
          </a:p>
          <a:p>
            <a:pPr lvl="1"/>
            <a:r>
              <a:rPr lang="en-US" sz="1600" b="0" i="0" dirty="0" smtClean="0"/>
              <a:t>expected=4;</a:t>
            </a:r>
          </a:p>
          <a:p>
            <a:pPr lvl="1"/>
            <a:r>
              <a:rPr lang="en-US" sz="1600" b="0" i="0" dirty="0" err="1"/>
              <a:t>assertEquals</a:t>
            </a:r>
            <a:r>
              <a:rPr lang="en-US" sz="1600" b="0" i="0" dirty="0" smtClean="0"/>
              <a:t>(expected, cal.gcd(12, 4));</a:t>
            </a:r>
          </a:p>
          <a:p>
            <a:pPr lvl="1"/>
            <a:r>
              <a:rPr lang="en-US" sz="1600" b="0" i="0" dirty="0" smtClean="0"/>
              <a:t>expected=3;</a:t>
            </a:r>
          </a:p>
          <a:p>
            <a:pPr lvl="1"/>
            <a:r>
              <a:rPr lang="en-US" sz="1600" b="0" i="0" dirty="0" err="1"/>
              <a:t>assertEquals</a:t>
            </a:r>
            <a:r>
              <a:rPr lang="en-US" sz="1600" b="0" i="0" dirty="0" smtClean="0"/>
              <a:t>(expected, cal.gcd(51,57));</a:t>
            </a:r>
          </a:p>
          <a:p>
            <a:pPr lvl="1"/>
            <a:r>
              <a:rPr lang="en-US" sz="1600" b="0" i="0" dirty="0" smtClean="0"/>
              <a:t>expected=17;</a:t>
            </a:r>
          </a:p>
          <a:p>
            <a:pPr lvl="1"/>
            <a:r>
              <a:rPr lang="en-US" sz="1600" b="0" i="0" dirty="0" err="1"/>
              <a:t>assertEquals</a:t>
            </a:r>
            <a:r>
              <a:rPr lang="en-US" sz="1600" b="0" i="0" dirty="0" smtClean="0"/>
              <a:t>(expected, cal.gcd(17,34));</a:t>
            </a:r>
          </a:p>
          <a:p>
            <a:r>
              <a:rPr lang="en-US" sz="1600" b="0" i="0" dirty="0" smtClean="0"/>
              <a:t>}</a:t>
            </a:r>
          </a:p>
          <a:p>
            <a:r>
              <a:rPr lang="en-US" sz="1600" b="0" i="0" dirty="0" smtClean="0"/>
              <a:t>}</a:t>
            </a:r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endParaRPr lang="en-US" sz="1400" b="0" i="0" dirty="0" smtClean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977114" y="1341438"/>
            <a:ext cx="3927400" cy="4746941"/>
          </a:xfrm>
        </p:spPr>
        <p:txBody>
          <a:bodyPr/>
          <a:lstStyle/>
          <a:p>
            <a:r>
              <a:rPr lang="en-US" sz="2000" dirty="0" err="1" smtClean="0"/>
              <a:t>Namenskonventionen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Test Case Class: </a:t>
            </a:r>
          </a:p>
          <a:p>
            <a:pPr>
              <a:buNone/>
            </a:pPr>
            <a:r>
              <a:rPr lang="en-US" sz="2000" dirty="0" smtClean="0"/>
              <a:t>	[</a:t>
            </a:r>
            <a:r>
              <a:rPr lang="en-US" sz="2000" dirty="0" err="1" smtClean="0"/>
              <a:t>classname</a:t>
            </a:r>
            <a:r>
              <a:rPr lang="en-US" sz="2000" dirty="0" smtClean="0"/>
              <a:t>]Test.java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Test Case Method: test[</a:t>
            </a:r>
            <a:r>
              <a:rPr lang="en-US" sz="2000" dirty="0" err="1" smtClean="0"/>
              <a:t>methodname</a:t>
            </a:r>
            <a:r>
              <a:rPr lang="en-US" sz="2000" dirty="0" smtClean="0"/>
              <a:t>] </a:t>
            </a:r>
          </a:p>
          <a:p>
            <a:endParaRPr lang="en-US" sz="2000" dirty="0" smtClean="0"/>
          </a:p>
          <a:p>
            <a:r>
              <a:rPr lang="de-DE" sz="2000" dirty="0" smtClean="0"/>
              <a:t>Inzwischen wird statt </a:t>
            </a:r>
            <a:r>
              <a:rPr lang="de-DE" sz="2000" dirty="0" err="1" smtClean="0"/>
              <a:t>JUnit</a:t>
            </a:r>
            <a:r>
              <a:rPr lang="de-DE" sz="2000" dirty="0" smtClean="0"/>
              <a:t> 3 die neue Version </a:t>
            </a:r>
            <a:r>
              <a:rPr lang="de-DE" sz="2000" b="1" dirty="0" err="1" smtClean="0"/>
              <a:t>JUnit</a:t>
            </a:r>
            <a:r>
              <a:rPr lang="de-DE" sz="2000" b="1" dirty="0" smtClean="0"/>
              <a:t> 4</a:t>
            </a:r>
            <a:r>
              <a:rPr lang="de-DE" sz="2000" dirty="0" smtClean="0"/>
              <a:t> verwendet, in der sich einiges geändert hat</a:t>
            </a:r>
          </a:p>
          <a:p>
            <a:pPr lvl="1"/>
            <a:r>
              <a:rPr lang="de-DE" sz="1800" dirty="0" smtClean="0"/>
              <a:t>Gutes </a:t>
            </a:r>
            <a:r>
              <a:rPr lang="de-DE" sz="1800" dirty="0" err="1" smtClean="0"/>
              <a:t>Tutorial</a:t>
            </a:r>
            <a:r>
              <a:rPr lang="de-DE" sz="1800" dirty="0" smtClean="0"/>
              <a:t>: </a:t>
            </a:r>
            <a:r>
              <a:rPr lang="en-US" sz="1800" dirty="0"/>
              <a:t>http://</a:t>
            </a:r>
            <a:r>
              <a:rPr lang="en-US" sz="1800" dirty="0" smtClean="0"/>
              <a:t>www.vogella.de/articles/JUnit/article.html</a:t>
            </a:r>
            <a:endParaRPr lang="en-US" sz="1800" dirty="0"/>
          </a:p>
        </p:txBody>
      </p:sp>
      <p:sp>
        <p:nvSpPr>
          <p:cNvPr id="11" name="Rechteck 10"/>
          <p:cNvSpPr/>
          <p:nvPr/>
        </p:nvSpPr>
        <p:spPr>
          <a:xfrm>
            <a:off x="4332514" y="636668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 smtClean="0"/>
              <a:t>http://www4.comp.polyu.edu.hk/~cskwyung/labs/lab4.html</a:t>
            </a:r>
            <a:endParaRPr lang="de-DE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Asserts</a:t>
            </a:r>
            <a:r>
              <a:rPr lang="de-DE" dirty="0" smtClean="0"/>
              <a:t> (Auszug)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http://junit.org/apidocs/org/junit/Assert.html</a:t>
            </a:r>
            <a:endParaRPr lang="de-DE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assertArrayEquals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byte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[]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expecteds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byte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[]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actuals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assertArrayEquals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[]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expecteds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[]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actuals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assertFalse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boolean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false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assertNull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java.lang.Object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object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Asserts that an object is null.</a:t>
            </a:r>
            <a:endParaRPr lang="de-DE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assertTrue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java.lang.String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message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boolean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</a:t>
            </a:r>
            <a:r>
              <a:rPr lang="de-DE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):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Asserts that a condition is true.</a:t>
            </a:r>
          </a:p>
          <a:p>
            <a:r>
              <a:rPr lang="en-US" dirty="0" smtClean="0"/>
              <a:t>…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JUnit TestSuite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21796" y="1341438"/>
            <a:ext cx="4022204" cy="5056187"/>
          </a:xfrm>
        </p:spPr>
        <p:txBody>
          <a:bodyPr/>
          <a:lstStyle/>
          <a:p>
            <a:r>
              <a:rPr lang="en-US" sz="2200" dirty="0" err="1" smtClean="0"/>
              <a:t>Sammeln</a:t>
            </a:r>
            <a:r>
              <a:rPr lang="en-US" sz="2200" dirty="0" smtClean="0"/>
              <a:t> </a:t>
            </a:r>
            <a:r>
              <a:rPr lang="en-US" sz="2200" dirty="0" err="1" smtClean="0"/>
              <a:t>der</a:t>
            </a:r>
            <a:r>
              <a:rPr lang="en-US" sz="2200" dirty="0" smtClean="0"/>
              <a:t> </a:t>
            </a:r>
            <a:r>
              <a:rPr lang="en-US" sz="2200" dirty="0" err="1" smtClean="0"/>
              <a:t>TestCases</a:t>
            </a:r>
            <a:r>
              <a:rPr lang="en-US" sz="2200" dirty="0" smtClean="0"/>
              <a:t> und </a:t>
            </a:r>
            <a:r>
              <a:rPr lang="en-US" sz="2200" dirty="0" err="1" smtClean="0"/>
              <a:t>automatisches</a:t>
            </a:r>
            <a:r>
              <a:rPr lang="en-US" sz="2200" dirty="0" smtClean="0"/>
              <a:t> </a:t>
            </a:r>
            <a:r>
              <a:rPr lang="en-US" sz="2200" dirty="0" err="1" smtClean="0"/>
              <a:t>Ausführen</a:t>
            </a:r>
            <a:r>
              <a:rPr lang="en-US" sz="2200" dirty="0" smtClean="0"/>
              <a:t> </a:t>
            </a:r>
            <a:r>
              <a:rPr lang="en-US" sz="2200" dirty="0" err="1" smtClean="0"/>
              <a:t>aller</a:t>
            </a:r>
            <a:r>
              <a:rPr lang="en-US" sz="2200" dirty="0" smtClean="0"/>
              <a:t> </a:t>
            </a:r>
            <a:r>
              <a:rPr lang="en-US" sz="2200" dirty="0" err="1" smtClean="0"/>
              <a:t>TestCases</a:t>
            </a:r>
            <a:endParaRPr lang="en-US" sz="2200" dirty="0" smtClean="0"/>
          </a:p>
          <a:p>
            <a:r>
              <a:rPr lang="en-US" sz="2200" dirty="0" err="1" smtClean="0"/>
              <a:t>Rechtsklick</a:t>
            </a:r>
            <a:r>
              <a:rPr lang="en-US" sz="2200" dirty="0" smtClean="0"/>
              <a:t> auf </a:t>
            </a:r>
            <a:r>
              <a:rPr lang="en-US" sz="2200" dirty="0" err="1" smtClean="0"/>
              <a:t>TestSuite</a:t>
            </a:r>
            <a:r>
              <a:rPr lang="en-US" sz="2200" dirty="0" smtClean="0"/>
              <a:t> </a:t>
            </a:r>
            <a:r>
              <a:rPr lang="en-US" sz="2200" dirty="0" err="1" smtClean="0"/>
              <a:t>oder</a:t>
            </a:r>
            <a:r>
              <a:rPr lang="en-US" sz="2200" dirty="0" smtClean="0"/>
              <a:t> </a:t>
            </a:r>
            <a:r>
              <a:rPr lang="en-US" sz="2200" dirty="0" err="1" smtClean="0"/>
              <a:t>TestCase</a:t>
            </a:r>
            <a:r>
              <a:rPr lang="en-US" sz="2200" dirty="0" smtClean="0"/>
              <a:t> und </a:t>
            </a:r>
            <a:r>
              <a:rPr lang="en-US" sz="2200" b="1" dirty="0" smtClean="0"/>
              <a:t>Run As &gt; </a:t>
            </a:r>
            <a:r>
              <a:rPr lang="en-US" sz="2200" b="1" dirty="0" err="1" smtClean="0"/>
              <a:t>Junit</a:t>
            </a:r>
            <a:r>
              <a:rPr lang="en-US" sz="2200" b="1" dirty="0" smtClean="0"/>
              <a:t> Test</a:t>
            </a:r>
            <a:endParaRPr lang="en-US" sz="22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157659" y="1341438"/>
            <a:ext cx="573376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i="0" dirty="0"/>
              <a:t>import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junit.framework.Test</a:t>
            </a:r>
            <a:r>
              <a:rPr lang="en-US" sz="1600" b="0" i="0" dirty="0" smtClean="0"/>
              <a:t>;</a:t>
            </a:r>
          </a:p>
          <a:p>
            <a:r>
              <a:rPr lang="en-US" sz="1600" b="0" i="0" dirty="0"/>
              <a:t>import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junit.framework.TestSuite</a:t>
            </a:r>
            <a:r>
              <a:rPr lang="en-US" sz="1600" b="0" i="0" dirty="0" smtClean="0"/>
              <a:t>; </a:t>
            </a:r>
            <a:br>
              <a:rPr lang="en-US" sz="1600" b="0" i="0" dirty="0" smtClean="0"/>
            </a:br>
            <a:endParaRPr lang="en-US" sz="1600" b="0" i="0" dirty="0" smtClean="0"/>
          </a:p>
          <a:p>
            <a:r>
              <a:rPr lang="en-US" sz="1600" b="0" i="0" dirty="0"/>
              <a:t>public</a:t>
            </a:r>
            <a:r>
              <a:rPr lang="en-US" sz="1600" b="0" i="0" dirty="0" smtClean="0"/>
              <a:t> </a:t>
            </a:r>
            <a:r>
              <a:rPr lang="en-US" sz="1600" b="0" i="0" dirty="0"/>
              <a:t>class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SampleTestSuite</a:t>
            </a:r>
            <a:r>
              <a:rPr lang="en-US" sz="1600" b="0" i="0" dirty="0" smtClean="0"/>
              <a:t> </a:t>
            </a:r>
            <a:r>
              <a:rPr lang="en-US" sz="1600" b="0" i="0" dirty="0"/>
              <a:t>extends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TestSuite</a:t>
            </a:r>
            <a:endParaRPr lang="en-US" sz="1600" b="0" i="0" dirty="0" smtClean="0"/>
          </a:p>
          <a:p>
            <a:r>
              <a:rPr lang="en-US" sz="1600" b="0" i="0" dirty="0" smtClean="0"/>
              <a:t>{ </a:t>
            </a:r>
          </a:p>
          <a:p>
            <a:r>
              <a:rPr lang="en-US" sz="1600" b="0" i="0" dirty="0"/>
              <a:t>public</a:t>
            </a:r>
            <a:r>
              <a:rPr lang="en-US" sz="1600" b="0" i="0" dirty="0" smtClean="0"/>
              <a:t> </a:t>
            </a:r>
            <a:r>
              <a:rPr lang="en-US" sz="1600" b="0" i="0" dirty="0"/>
              <a:t>static</a:t>
            </a:r>
            <a:r>
              <a:rPr lang="en-US" sz="1600" b="0" i="0" dirty="0" smtClean="0"/>
              <a:t> Test suite() { </a:t>
            </a:r>
          </a:p>
          <a:p>
            <a:pPr lvl="1"/>
            <a:r>
              <a:rPr lang="en-US" sz="1600" b="0" i="0" dirty="0" err="1" smtClean="0"/>
              <a:t>TestSuite</a:t>
            </a:r>
            <a:r>
              <a:rPr lang="en-US" sz="1600" b="0" i="0" dirty="0" smtClean="0"/>
              <a:t> suite = </a:t>
            </a:r>
            <a:r>
              <a:rPr lang="en-US" sz="1600" b="0" i="0" dirty="0"/>
              <a:t>new</a:t>
            </a:r>
            <a:r>
              <a:rPr lang="en-US" sz="1600" b="0" i="0" dirty="0" smtClean="0"/>
              <a:t> </a:t>
            </a:r>
            <a:r>
              <a:rPr lang="en-US" sz="1600" b="0" i="0" dirty="0" err="1" smtClean="0"/>
              <a:t>TestSuite</a:t>
            </a:r>
            <a:r>
              <a:rPr lang="en-US" sz="1600" b="0" i="0" dirty="0" smtClean="0"/>
              <a:t>("Sample Tests");</a:t>
            </a:r>
            <a:br>
              <a:rPr lang="en-US" sz="1600" b="0" i="0" dirty="0" smtClean="0"/>
            </a:br>
            <a:endParaRPr lang="en-US" sz="1600" b="0" i="0" dirty="0" smtClean="0"/>
          </a:p>
          <a:p>
            <a:pPr lvl="1"/>
            <a:r>
              <a:rPr lang="en-US" sz="1600" b="0" i="0" dirty="0" smtClean="0"/>
              <a:t>// Add one entry for each test class </a:t>
            </a:r>
          </a:p>
          <a:p>
            <a:pPr lvl="1"/>
            <a:r>
              <a:rPr lang="en-US" sz="1600" b="0" i="0" dirty="0" smtClean="0"/>
              <a:t>// or test suite.</a:t>
            </a:r>
          </a:p>
          <a:p>
            <a:pPr lvl="1"/>
            <a:r>
              <a:rPr lang="en-US" sz="1600" b="0" i="0" dirty="0" err="1" smtClean="0"/>
              <a:t>suite.addTestSuite</a:t>
            </a:r>
            <a:r>
              <a:rPr lang="en-US" sz="1600" b="0" i="0" dirty="0" smtClean="0"/>
              <a:t>(</a:t>
            </a:r>
            <a:r>
              <a:rPr lang="en-US" sz="1600" b="0" i="0" dirty="0" err="1" smtClean="0"/>
              <a:t>MultiPurposeCalculatorTest.</a:t>
            </a:r>
            <a:r>
              <a:rPr lang="en-US" sz="1600" b="0" i="0" dirty="0" err="1"/>
              <a:t>class</a:t>
            </a:r>
            <a:r>
              <a:rPr lang="en-US" sz="1600" b="0" i="0" dirty="0" smtClean="0"/>
              <a:t>);</a:t>
            </a:r>
          </a:p>
          <a:p>
            <a:pPr lvl="1"/>
            <a:r>
              <a:rPr lang="en-US" sz="1600" b="0" i="0" dirty="0" err="1" smtClean="0"/>
              <a:t>suite.addTestSuite</a:t>
            </a:r>
            <a:r>
              <a:rPr lang="en-US" sz="1600" b="0" i="0" dirty="0" smtClean="0"/>
              <a:t>(MultiPurposeCalculatorTest2.class);</a:t>
            </a:r>
          </a:p>
          <a:p>
            <a:pPr lvl="1"/>
            <a:r>
              <a:rPr lang="en-US" sz="1600" b="0" i="0" dirty="0" smtClean="0"/>
              <a:t>// For a master test suite, use this pattern. </a:t>
            </a:r>
          </a:p>
          <a:p>
            <a:pPr lvl="1"/>
            <a:r>
              <a:rPr lang="en-US" sz="1600" b="0" i="0" dirty="0" smtClean="0"/>
              <a:t>// (Note that here, it's recursive!) </a:t>
            </a:r>
          </a:p>
          <a:p>
            <a:pPr lvl="1"/>
            <a:r>
              <a:rPr lang="en-US" sz="1600" b="0" i="0" dirty="0" err="1" smtClean="0"/>
              <a:t>suite.addTest</a:t>
            </a:r>
            <a:r>
              <a:rPr lang="en-US" sz="1600" b="0" i="0" dirty="0" smtClean="0"/>
              <a:t>(SampleTestSuite2.</a:t>
            </a:r>
            <a:r>
              <a:rPr lang="en-US" sz="1600" b="0" i="0" dirty="0"/>
              <a:t>suite</a:t>
            </a:r>
            <a:r>
              <a:rPr lang="en-US" sz="1600" b="0" i="0" dirty="0" smtClean="0"/>
              <a:t>());</a:t>
            </a:r>
          </a:p>
          <a:p>
            <a:pPr lvl="1"/>
            <a:endParaRPr lang="en-US" sz="1600" b="0" i="0" dirty="0" smtClean="0"/>
          </a:p>
          <a:p>
            <a:pPr lvl="1"/>
            <a:r>
              <a:rPr lang="en-US" sz="1600" b="0" i="0" dirty="0"/>
              <a:t>return</a:t>
            </a:r>
            <a:r>
              <a:rPr lang="en-US" sz="1600" b="0" i="0" dirty="0" smtClean="0"/>
              <a:t> suite;</a:t>
            </a:r>
          </a:p>
          <a:p>
            <a:r>
              <a:rPr lang="en-US" sz="1600" b="0" i="0" dirty="0" smtClean="0"/>
              <a:t>}</a:t>
            </a:r>
          </a:p>
          <a:p>
            <a:r>
              <a:rPr lang="en-US" sz="1600" b="0" i="0" dirty="0" smtClean="0"/>
              <a:t>}</a:t>
            </a:r>
            <a:endParaRPr lang="en-US" sz="1600" b="0" i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JUnit </a:t>
            </a:r>
            <a:r>
              <a:rPr lang="de-DE" dirty="0" err="1" smtClean="0"/>
              <a:t>Failure</a:t>
            </a:r>
            <a:r>
              <a:rPr lang="de-DE" dirty="0" smtClean="0"/>
              <a:t> </a:t>
            </a:r>
            <a:r>
              <a:rPr lang="de-DE" dirty="0" err="1" smtClean="0"/>
              <a:t>Trace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 b="64689"/>
          <a:stretch>
            <a:fillRect/>
          </a:stretch>
        </p:blipFill>
        <p:spPr bwMode="auto">
          <a:xfrm>
            <a:off x="822768" y="1539433"/>
            <a:ext cx="4419600" cy="2344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73737"/>
          <a:stretch>
            <a:fillRect/>
          </a:stretch>
        </p:blipFill>
        <p:spPr bwMode="auto">
          <a:xfrm>
            <a:off x="822769" y="3325108"/>
            <a:ext cx="4419600" cy="1743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 (1)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Softwaretest ist ein fundamentales Element in der Softwarequalitätssicherung</a:t>
            </a:r>
          </a:p>
          <a:p>
            <a:r>
              <a:rPr lang="de-DE" dirty="0" smtClean="0"/>
              <a:t>Softwaretest wird am häufigsten eingesetzt</a:t>
            </a:r>
          </a:p>
          <a:p>
            <a:r>
              <a:rPr lang="de-DE" dirty="0" smtClean="0"/>
              <a:t>Viele Organisationen benötigen 40-50 % der Entwicklungszeit für das Testen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Units mit Schnittstellen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GGT-Unit interagiert nicht mit anderen Units.</a:t>
            </a:r>
          </a:p>
          <a:p>
            <a:r>
              <a:rPr lang="de-DE" dirty="0" smtClean="0"/>
              <a:t>Andere Units können nicht so isoliert betrachtet werden.</a:t>
            </a:r>
          </a:p>
          <a:p>
            <a:r>
              <a:rPr lang="de-DE" dirty="0" smtClean="0">
                <a:sym typeface="Wingdings" pitchFamily="2" charset="2"/>
              </a:rPr>
              <a:t> Test </a:t>
            </a:r>
            <a:r>
              <a:rPr lang="de-DE" dirty="0" err="1" smtClean="0">
                <a:sym typeface="Wingdings" pitchFamily="2" charset="2"/>
              </a:rPr>
              <a:t>Stub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de-DE" dirty="0" smtClean="0">
                <a:sym typeface="Wingdings" pitchFamily="2" charset="2"/>
              </a:rPr>
              <a:t>Ein temporäre, minimale Implementierung einer Unit</a:t>
            </a:r>
          </a:p>
          <a:p>
            <a:pPr lvl="1"/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Beim Integrieren (</a:t>
            </a:r>
            <a:r>
              <a:rPr lang="de-DE" dirty="0" err="1" smtClean="0">
                <a:sym typeface="Wingdings" pitchFamily="2" charset="2"/>
              </a:rPr>
              <a:t>Bottom-up</a:t>
            </a:r>
            <a:r>
              <a:rPr lang="de-DE" dirty="0" smtClean="0">
                <a:sym typeface="Wingdings" pitchFamily="2" charset="2"/>
              </a:rPr>
              <a:t>) können die </a:t>
            </a:r>
            <a:r>
              <a:rPr lang="de-DE" dirty="0" err="1" smtClean="0">
                <a:sym typeface="Wingdings" pitchFamily="2" charset="2"/>
              </a:rPr>
              <a:t>Stubs</a:t>
            </a:r>
            <a:r>
              <a:rPr lang="de-DE" dirty="0" smtClean="0">
                <a:sym typeface="Wingdings" pitchFamily="2" charset="2"/>
              </a:rPr>
              <a:t> dann durch die getesteten Units ersetzt werden.</a:t>
            </a:r>
          </a:p>
          <a:p>
            <a:pPr lvl="1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 smtClean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Testschritte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825501" y="1271588"/>
            <a:ext cx="7593014" cy="4830764"/>
            <a:chOff x="575" y="897"/>
            <a:chExt cx="4783" cy="3043"/>
          </a:xfrm>
        </p:grpSpPr>
        <p:grpSp>
          <p:nvGrpSpPr>
            <p:cNvPr id="7" name="Group 4"/>
            <p:cNvGrpSpPr>
              <a:grpSpLocks noChangeAspect="1"/>
            </p:cNvGrpSpPr>
            <p:nvPr/>
          </p:nvGrpSpPr>
          <p:grpSpPr bwMode="auto">
            <a:xfrm>
              <a:off x="942" y="997"/>
              <a:ext cx="424" cy="2590"/>
              <a:chOff x="407" y="441"/>
              <a:chExt cx="530" cy="3240"/>
            </a:xfrm>
          </p:grpSpPr>
          <p:grpSp>
            <p:nvGrpSpPr>
              <p:cNvPr id="8" name="Group 5"/>
              <p:cNvGrpSpPr>
                <a:grpSpLocks noChangeAspect="1"/>
              </p:cNvGrpSpPr>
              <p:nvPr/>
            </p:nvGrpSpPr>
            <p:grpSpPr bwMode="auto">
              <a:xfrm>
                <a:off x="407" y="441"/>
                <a:ext cx="530" cy="408"/>
                <a:chOff x="407" y="441"/>
                <a:chExt cx="530" cy="408"/>
              </a:xfrm>
            </p:grpSpPr>
            <p:sp>
              <p:nvSpPr>
                <p:cNvPr id="62" name="Rectangle 6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454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63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441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9" name="Group 8"/>
              <p:cNvGrpSpPr>
                <a:grpSpLocks noChangeAspect="1"/>
              </p:cNvGrpSpPr>
              <p:nvPr/>
            </p:nvGrpSpPr>
            <p:grpSpPr bwMode="auto">
              <a:xfrm>
                <a:off x="407" y="1354"/>
                <a:ext cx="530" cy="407"/>
                <a:chOff x="407" y="1354"/>
                <a:chExt cx="530" cy="407"/>
              </a:xfrm>
            </p:grpSpPr>
            <p:sp>
              <p:nvSpPr>
                <p:cNvPr id="60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1366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61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1354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0" name="Group 11"/>
              <p:cNvGrpSpPr>
                <a:grpSpLocks noChangeAspect="1"/>
              </p:cNvGrpSpPr>
              <p:nvPr/>
            </p:nvGrpSpPr>
            <p:grpSpPr bwMode="auto">
              <a:xfrm>
                <a:off x="407" y="3275"/>
                <a:ext cx="530" cy="406"/>
                <a:chOff x="407" y="3275"/>
                <a:chExt cx="530" cy="406"/>
              </a:xfrm>
            </p:grpSpPr>
            <p:sp>
              <p:nvSpPr>
                <p:cNvPr id="58" name="Rectangl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3286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59" name="Rectangl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3275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>
                      <a:latin typeface="+mn-lt"/>
                    </a:rPr>
                    <a:t>test</a:t>
                  </a:r>
                </a:p>
              </p:txBody>
            </p:sp>
          </p:grpSp>
        </p:grpSp>
        <p:grpSp>
          <p:nvGrpSpPr>
            <p:cNvPr id="41" name="Group 14"/>
            <p:cNvGrpSpPr>
              <a:grpSpLocks noChangeAspect="1"/>
            </p:cNvGrpSpPr>
            <p:nvPr/>
          </p:nvGrpSpPr>
          <p:grpSpPr bwMode="auto">
            <a:xfrm>
              <a:off x="1547" y="2235"/>
              <a:ext cx="3811" cy="418"/>
              <a:chOff x="1163" y="1989"/>
              <a:chExt cx="4761" cy="523"/>
            </a:xfrm>
          </p:grpSpPr>
          <p:grpSp>
            <p:nvGrpSpPr>
              <p:cNvPr id="42" name="Group 15"/>
              <p:cNvGrpSpPr>
                <a:grpSpLocks noChangeAspect="1"/>
              </p:cNvGrpSpPr>
              <p:nvPr/>
            </p:nvGrpSpPr>
            <p:grpSpPr bwMode="auto">
              <a:xfrm>
                <a:off x="1163" y="1989"/>
                <a:ext cx="749" cy="523"/>
                <a:chOff x="1163" y="1989"/>
                <a:chExt cx="749" cy="523"/>
              </a:xfrm>
            </p:grpSpPr>
            <p:sp>
              <p:nvSpPr>
                <p:cNvPr id="53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163" y="1989"/>
                  <a:ext cx="749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54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181" y="2053"/>
                  <a:ext cx="731" cy="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200" i="0" dirty="0" smtClean="0">
                      <a:latin typeface="+mn-lt"/>
                    </a:rPr>
                    <a:t>Integration</a:t>
                  </a:r>
                  <a:endParaRPr lang="en-US" sz="1200" i="0" dirty="0">
                    <a:latin typeface="+mn-lt"/>
                  </a:endParaRPr>
                </a:p>
                <a:p>
                  <a:pPr defTabSz="447675"/>
                  <a:r>
                    <a:rPr lang="en-US" sz="12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3" name="Group 18"/>
              <p:cNvGrpSpPr>
                <a:grpSpLocks noChangeAspect="1"/>
              </p:cNvGrpSpPr>
              <p:nvPr/>
            </p:nvGrpSpPr>
            <p:grpSpPr bwMode="auto">
              <a:xfrm>
                <a:off x="2123" y="1989"/>
                <a:ext cx="708" cy="523"/>
                <a:chOff x="2123" y="1989"/>
                <a:chExt cx="708" cy="523"/>
              </a:xfrm>
            </p:grpSpPr>
            <p:sp>
              <p:nvSpPr>
                <p:cNvPr id="51" name="Rectangle 19"/>
                <p:cNvSpPr>
                  <a:spLocks noChangeAspect="1" noChangeArrowheads="1"/>
                </p:cNvSpPr>
                <p:nvPr/>
              </p:nvSpPr>
              <p:spPr bwMode="auto">
                <a:xfrm>
                  <a:off x="2123" y="1989"/>
                  <a:ext cx="70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52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2204" y="2053"/>
                  <a:ext cx="532" cy="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200" i="0" dirty="0" smtClean="0">
                      <a:latin typeface="+mn-lt"/>
                    </a:rPr>
                    <a:t>System</a:t>
                  </a:r>
                  <a:endParaRPr lang="en-US" sz="1200" i="0" dirty="0">
                    <a:latin typeface="+mn-lt"/>
                  </a:endParaRPr>
                </a:p>
                <a:p>
                  <a:pPr defTabSz="447675"/>
                  <a:r>
                    <a:rPr lang="en-US" sz="12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4" name="Group 21"/>
              <p:cNvGrpSpPr>
                <a:grpSpLocks noChangeAspect="1"/>
              </p:cNvGrpSpPr>
              <p:nvPr/>
            </p:nvGrpSpPr>
            <p:grpSpPr bwMode="auto">
              <a:xfrm>
                <a:off x="3053" y="1989"/>
                <a:ext cx="1037" cy="523"/>
                <a:chOff x="3053" y="1989"/>
                <a:chExt cx="1037" cy="523"/>
              </a:xfrm>
            </p:grpSpPr>
            <p:sp>
              <p:nvSpPr>
                <p:cNvPr id="49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3083" y="1989"/>
                  <a:ext cx="753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50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3053" y="2053"/>
                  <a:ext cx="1037" cy="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200" i="0" dirty="0">
                      <a:latin typeface="+mn-lt"/>
                    </a:rPr>
                    <a:t>Performance</a:t>
                  </a:r>
                </a:p>
                <a:p>
                  <a:pPr defTabSz="447675"/>
                  <a:r>
                    <a:rPr lang="en-US" sz="12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55" name="Group 24"/>
              <p:cNvGrpSpPr>
                <a:grpSpLocks noChangeAspect="1"/>
              </p:cNvGrpSpPr>
              <p:nvPr/>
            </p:nvGrpSpPr>
            <p:grpSpPr bwMode="auto">
              <a:xfrm>
                <a:off x="4029" y="1989"/>
                <a:ext cx="959" cy="523"/>
                <a:chOff x="4029" y="1989"/>
                <a:chExt cx="959" cy="523"/>
              </a:xfrm>
            </p:grpSpPr>
            <p:sp>
              <p:nvSpPr>
                <p:cNvPr id="47" name="Rectangle 25"/>
                <p:cNvSpPr>
                  <a:spLocks noChangeAspect="1" noChangeArrowheads="1"/>
                </p:cNvSpPr>
                <p:nvPr/>
              </p:nvSpPr>
              <p:spPr bwMode="auto">
                <a:xfrm>
                  <a:off x="404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48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4029" y="2053"/>
                  <a:ext cx="959" cy="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200" i="0" dirty="0">
                      <a:latin typeface="+mn-lt"/>
                    </a:rPr>
                    <a:t>Acceptance</a:t>
                  </a:r>
                </a:p>
                <a:p>
                  <a:pPr defTabSz="447675"/>
                  <a:r>
                    <a:rPr lang="en-US" sz="12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56" name="Group 27"/>
              <p:cNvGrpSpPr>
                <a:grpSpLocks noChangeAspect="1"/>
              </p:cNvGrpSpPr>
              <p:nvPr/>
            </p:nvGrpSpPr>
            <p:grpSpPr bwMode="auto">
              <a:xfrm>
                <a:off x="5003" y="1989"/>
                <a:ext cx="921" cy="523"/>
                <a:chOff x="5003" y="1989"/>
                <a:chExt cx="921" cy="523"/>
              </a:xfrm>
            </p:grpSpPr>
            <p:sp>
              <p:nvSpPr>
                <p:cNvPr id="45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500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/>
                </a:p>
              </p:txBody>
            </p:sp>
            <p:sp>
              <p:nvSpPr>
                <p:cNvPr id="46" name="Rectangle 29"/>
                <p:cNvSpPr>
                  <a:spLocks noChangeAspect="1" noChangeArrowheads="1"/>
                </p:cNvSpPr>
                <p:nvPr/>
              </p:nvSpPr>
              <p:spPr bwMode="auto">
                <a:xfrm>
                  <a:off x="5017" y="2053"/>
                  <a:ext cx="907" cy="3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200" i="0">
                      <a:latin typeface="+mn-lt"/>
                    </a:rPr>
                    <a:t>Installation</a:t>
                  </a:r>
                </a:p>
                <a:p>
                  <a:pPr defTabSz="447675"/>
                  <a:r>
                    <a:rPr lang="en-US" sz="1200" i="0">
                      <a:latin typeface="+mn-lt"/>
                    </a:rPr>
                    <a:t>test</a:t>
                  </a:r>
                </a:p>
              </p:txBody>
            </p:sp>
          </p:grpSp>
        </p:grpSp>
        <p:sp>
          <p:nvSpPr>
            <p:cNvPr id="10" name="Line 30"/>
            <p:cNvSpPr>
              <a:spLocks noChangeAspect="1" noChangeShapeType="1"/>
            </p:cNvSpPr>
            <p:nvPr/>
          </p:nvSpPr>
          <p:spPr bwMode="auto">
            <a:xfrm>
              <a:off x="1384" y="1911"/>
              <a:ext cx="154" cy="5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1" name="Line 31"/>
            <p:cNvSpPr>
              <a:spLocks noChangeAspect="1" noChangeShapeType="1"/>
            </p:cNvSpPr>
            <p:nvPr/>
          </p:nvSpPr>
          <p:spPr bwMode="auto">
            <a:xfrm>
              <a:off x="1384" y="1143"/>
              <a:ext cx="154" cy="1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2" name="Line 32"/>
            <p:cNvSpPr>
              <a:spLocks noChangeAspect="1" noChangeShapeType="1"/>
            </p:cNvSpPr>
            <p:nvPr/>
          </p:nvSpPr>
          <p:spPr bwMode="auto">
            <a:xfrm flipV="1">
              <a:off x="1384" y="2525"/>
              <a:ext cx="154" cy="9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3" name="Line 33"/>
            <p:cNvSpPr>
              <a:spLocks noChangeAspect="1" noChangeShapeType="1"/>
            </p:cNvSpPr>
            <p:nvPr/>
          </p:nvSpPr>
          <p:spPr bwMode="auto">
            <a:xfrm>
              <a:off x="2114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4" name="Line 34"/>
            <p:cNvSpPr>
              <a:spLocks noChangeAspect="1" noChangeShapeType="1"/>
            </p:cNvSpPr>
            <p:nvPr/>
          </p:nvSpPr>
          <p:spPr bwMode="auto">
            <a:xfrm>
              <a:off x="2882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5" name="Line 35"/>
            <p:cNvSpPr>
              <a:spLocks noChangeAspect="1" noChangeShapeType="1"/>
            </p:cNvSpPr>
            <p:nvPr/>
          </p:nvSpPr>
          <p:spPr bwMode="auto">
            <a:xfrm>
              <a:off x="3650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6" name="Line 36"/>
            <p:cNvSpPr>
              <a:spLocks noChangeAspect="1" noChangeShapeType="1"/>
            </p:cNvSpPr>
            <p:nvPr/>
          </p:nvSpPr>
          <p:spPr bwMode="auto">
            <a:xfrm>
              <a:off x="4418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7" name="Line 37"/>
            <p:cNvSpPr>
              <a:spLocks noChangeAspect="1" noChangeShapeType="1"/>
            </p:cNvSpPr>
            <p:nvPr/>
          </p:nvSpPr>
          <p:spPr bwMode="auto">
            <a:xfrm>
              <a:off x="4841" y="1335"/>
              <a:ext cx="0" cy="8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8" name="Line 38"/>
            <p:cNvSpPr>
              <a:spLocks noChangeAspect="1" noChangeShapeType="1"/>
            </p:cNvSpPr>
            <p:nvPr/>
          </p:nvSpPr>
          <p:spPr bwMode="auto">
            <a:xfrm>
              <a:off x="4073" y="1489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19" name="Line 39"/>
            <p:cNvSpPr>
              <a:spLocks noChangeAspect="1" noChangeShapeType="1"/>
            </p:cNvSpPr>
            <p:nvPr/>
          </p:nvSpPr>
          <p:spPr bwMode="auto">
            <a:xfrm>
              <a:off x="3360" y="1488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0" name="Line 40"/>
            <p:cNvSpPr>
              <a:spLocks noChangeAspect="1" noChangeShapeType="1"/>
            </p:cNvSpPr>
            <p:nvPr/>
          </p:nvSpPr>
          <p:spPr bwMode="auto">
            <a:xfrm>
              <a:off x="2575" y="1489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1" name="Line 41"/>
            <p:cNvSpPr>
              <a:spLocks noChangeAspect="1" noChangeShapeType="1"/>
            </p:cNvSpPr>
            <p:nvPr/>
          </p:nvSpPr>
          <p:spPr bwMode="auto">
            <a:xfrm>
              <a:off x="1845" y="1335"/>
              <a:ext cx="0" cy="9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2" name="Line 42"/>
            <p:cNvSpPr>
              <a:spLocks noChangeAspect="1" noChangeShapeType="1"/>
            </p:cNvSpPr>
            <p:nvPr/>
          </p:nvSpPr>
          <p:spPr bwMode="auto">
            <a:xfrm>
              <a:off x="4841" y="2679"/>
              <a:ext cx="0" cy="7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3" name="Rectangle 43"/>
            <p:cNvSpPr>
              <a:spLocks noChangeAspect="1" noChangeArrowheads="1"/>
            </p:cNvSpPr>
            <p:nvPr/>
          </p:nvSpPr>
          <p:spPr bwMode="auto">
            <a:xfrm rot="16200000">
              <a:off x="329" y="1143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+mn-lt"/>
                </a:rPr>
                <a:t>Unit code</a:t>
              </a:r>
            </a:p>
          </p:txBody>
        </p:sp>
        <p:sp>
          <p:nvSpPr>
            <p:cNvPr id="24" name="Rectangle 44"/>
            <p:cNvSpPr>
              <a:spLocks noChangeAspect="1" noChangeArrowheads="1"/>
            </p:cNvSpPr>
            <p:nvPr/>
          </p:nvSpPr>
          <p:spPr bwMode="auto">
            <a:xfrm rot="16200000">
              <a:off x="329" y="1863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+mn-lt"/>
                </a:rPr>
                <a:t>Unit code</a:t>
              </a:r>
            </a:p>
          </p:txBody>
        </p:sp>
        <p:sp>
          <p:nvSpPr>
            <p:cNvPr id="25" name="Rectangle 45"/>
            <p:cNvSpPr>
              <a:spLocks noChangeAspect="1" noChangeArrowheads="1"/>
            </p:cNvSpPr>
            <p:nvPr/>
          </p:nvSpPr>
          <p:spPr bwMode="auto">
            <a:xfrm rot="16200000">
              <a:off x="375" y="3480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>
                  <a:latin typeface="+mn-lt"/>
                </a:rPr>
                <a:t>Unit code</a:t>
              </a:r>
            </a:p>
          </p:txBody>
        </p:sp>
        <p:sp>
          <p:nvSpPr>
            <p:cNvPr id="26" name="Line 46"/>
            <p:cNvSpPr>
              <a:spLocks noChangeAspect="1" noChangeShapeType="1"/>
            </p:cNvSpPr>
            <p:nvPr/>
          </p:nvSpPr>
          <p:spPr bwMode="auto">
            <a:xfrm>
              <a:off x="808" y="1911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7" name="Line 47"/>
            <p:cNvSpPr>
              <a:spLocks noChangeAspect="1" noChangeShapeType="1"/>
            </p:cNvSpPr>
            <p:nvPr/>
          </p:nvSpPr>
          <p:spPr bwMode="auto">
            <a:xfrm>
              <a:off x="808" y="3447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8" name="Line 48"/>
            <p:cNvSpPr>
              <a:spLocks noChangeAspect="1" noChangeShapeType="1"/>
            </p:cNvSpPr>
            <p:nvPr/>
          </p:nvSpPr>
          <p:spPr bwMode="auto">
            <a:xfrm>
              <a:off x="808" y="118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/>
            </a:p>
          </p:txBody>
        </p:sp>
        <p:sp>
          <p:nvSpPr>
            <p:cNvPr id="29" name="Rectangle 49"/>
            <p:cNvSpPr>
              <a:spLocks noChangeAspect="1" noChangeArrowheads="1"/>
            </p:cNvSpPr>
            <p:nvPr/>
          </p:nvSpPr>
          <p:spPr bwMode="auto">
            <a:xfrm>
              <a:off x="1069" y="2157"/>
              <a:ext cx="15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>
                  <a:latin typeface="DawnCastle" charset="0"/>
                </a:rPr>
                <a:t>.</a:t>
              </a:r>
            </a:p>
            <a:p>
              <a:pPr algn="l"/>
              <a:r>
                <a:rPr lang="en-US" sz="1600" i="0">
                  <a:latin typeface="DawnCastle" charset="0"/>
                </a:rPr>
                <a:t>.</a:t>
              </a:r>
            </a:p>
            <a:p>
              <a:pPr algn="l"/>
              <a:r>
                <a:rPr lang="en-US" sz="1600" i="0">
                  <a:latin typeface="DawnCastle" charset="0"/>
                </a:rPr>
                <a:t>.</a:t>
              </a:r>
            </a:p>
          </p:txBody>
        </p:sp>
        <p:sp>
          <p:nvSpPr>
            <p:cNvPr id="30" name="Rectangle 50"/>
            <p:cNvSpPr>
              <a:spLocks noChangeAspect="1" noChangeArrowheads="1"/>
            </p:cNvSpPr>
            <p:nvPr/>
          </p:nvSpPr>
          <p:spPr bwMode="auto">
            <a:xfrm>
              <a:off x="1873" y="2771"/>
              <a:ext cx="74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>
                  <a:latin typeface="DawnCastle" charset="0"/>
                </a:rPr>
                <a:t>Integrated</a:t>
              </a:r>
            </a:p>
            <a:p>
              <a:r>
                <a:rPr lang="en-US" sz="1600" i="0">
                  <a:latin typeface="DawnCastle" charset="0"/>
                </a:rPr>
                <a:t>modules</a:t>
              </a:r>
            </a:p>
          </p:txBody>
        </p:sp>
        <p:sp>
          <p:nvSpPr>
            <p:cNvPr id="31" name="Rectangle 51"/>
            <p:cNvSpPr>
              <a:spLocks noChangeAspect="1" noChangeArrowheads="1"/>
            </p:cNvSpPr>
            <p:nvPr/>
          </p:nvSpPr>
          <p:spPr bwMode="auto">
            <a:xfrm>
              <a:off x="2628" y="2771"/>
              <a:ext cx="85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>
                  <a:latin typeface="DawnCastle" charset="0"/>
                </a:rPr>
                <a:t>Functioning</a:t>
              </a:r>
            </a:p>
            <a:p>
              <a:r>
                <a:rPr lang="en-US" sz="1600" i="0">
                  <a:latin typeface="DawnCastle" charset="0"/>
                </a:rPr>
                <a:t>system</a:t>
              </a:r>
            </a:p>
          </p:txBody>
        </p:sp>
        <p:sp>
          <p:nvSpPr>
            <p:cNvPr id="32" name="Rectangle 52"/>
            <p:cNvSpPr>
              <a:spLocks noChangeAspect="1" noChangeArrowheads="1"/>
            </p:cNvSpPr>
            <p:nvPr/>
          </p:nvSpPr>
          <p:spPr bwMode="auto">
            <a:xfrm>
              <a:off x="3450" y="2771"/>
              <a:ext cx="678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>
                  <a:latin typeface="DawnCastle" charset="0"/>
                </a:rPr>
                <a:t>Verified,</a:t>
              </a:r>
            </a:p>
            <a:p>
              <a:r>
                <a:rPr lang="en-US" sz="1600" i="0">
                  <a:latin typeface="DawnCastle" charset="0"/>
                </a:rPr>
                <a:t>validated</a:t>
              </a:r>
            </a:p>
            <a:p>
              <a:r>
                <a:rPr lang="en-US" sz="1600" i="0">
                  <a:latin typeface="DawnCastle" charset="0"/>
                </a:rPr>
                <a:t>software</a:t>
              </a:r>
            </a:p>
          </p:txBody>
        </p:sp>
        <p:sp>
          <p:nvSpPr>
            <p:cNvPr id="33" name="Rectangle 53"/>
            <p:cNvSpPr>
              <a:spLocks noChangeAspect="1" noChangeArrowheads="1"/>
            </p:cNvSpPr>
            <p:nvPr/>
          </p:nvSpPr>
          <p:spPr bwMode="auto">
            <a:xfrm>
              <a:off x="4173" y="2771"/>
              <a:ext cx="69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>
                  <a:latin typeface="DawnCastle" charset="0"/>
                </a:rPr>
                <a:t>Accepted</a:t>
              </a:r>
            </a:p>
            <a:p>
              <a:r>
                <a:rPr lang="en-US" sz="1600" i="0">
                  <a:latin typeface="DawnCastle" charset="0"/>
                </a:rPr>
                <a:t>system</a:t>
              </a:r>
            </a:p>
          </p:txBody>
        </p:sp>
        <p:sp>
          <p:nvSpPr>
            <p:cNvPr id="34" name="Rectangle 54"/>
            <p:cNvSpPr>
              <a:spLocks noChangeAspect="1" noChangeArrowheads="1"/>
            </p:cNvSpPr>
            <p:nvPr/>
          </p:nvSpPr>
          <p:spPr bwMode="auto">
            <a:xfrm>
              <a:off x="4512" y="3394"/>
              <a:ext cx="6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>
                  <a:latin typeface="DawnCastle" charset="0"/>
                </a:rPr>
                <a:t>SYSTEM</a:t>
              </a:r>
            </a:p>
            <a:p>
              <a:r>
                <a:rPr lang="en-US" sz="1600" i="0">
                  <a:latin typeface="DawnCastle" charset="0"/>
                </a:rPr>
                <a:t>IN USE!</a:t>
              </a:r>
            </a:p>
          </p:txBody>
        </p:sp>
        <p:sp>
          <p:nvSpPr>
            <p:cNvPr id="35" name="Rectangle 55"/>
            <p:cNvSpPr>
              <a:spLocks noChangeAspect="1" noChangeArrowheads="1"/>
            </p:cNvSpPr>
            <p:nvPr/>
          </p:nvSpPr>
          <p:spPr bwMode="auto">
            <a:xfrm>
              <a:off x="1458" y="960"/>
              <a:ext cx="8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Design</a:t>
              </a:r>
            </a:p>
            <a:p>
              <a:r>
                <a:rPr lang="en-US" sz="1400" i="0" dirty="0">
                  <a:latin typeface="+mn-lt"/>
                </a:rPr>
                <a:t>specifications</a:t>
              </a:r>
            </a:p>
          </p:txBody>
        </p:sp>
        <p:sp>
          <p:nvSpPr>
            <p:cNvPr id="36" name="Rectangle 56"/>
            <p:cNvSpPr>
              <a:spLocks noChangeAspect="1" noChangeArrowheads="1"/>
            </p:cNvSpPr>
            <p:nvPr/>
          </p:nvSpPr>
          <p:spPr bwMode="auto">
            <a:xfrm>
              <a:off x="2230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System</a:t>
              </a:r>
            </a:p>
            <a:p>
              <a:r>
                <a:rPr lang="en-US" sz="1400" i="0" dirty="0">
                  <a:latin typeface="+mn-lt"/>
                </a:rPr>
                <a:t>functional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</p:txBody>
        </p:sp>
        <p:sp>
          <p:nvSpPr>
            <p:cNvPr id="37" name="Rectangle 57"/>
            <p:cNvSpPr>
              <a:spLocks noChangeAspect="1" noChangeArrowheads="1"/>
            </p:cNvSpPr>
            <p:nvPr/>
          </p:nvSpPr>
          <p:spPr bwMode="auto">
            <a:xfrm>
              <a:off x="2957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Other</a:t>
              </a:r>
            </a:p>
            <a:p>
              <a:r>
                <a:rPr lang="en-US" sz="1400" i="0" dirty="0">
                  <a:latin typeface="+mn-lt"/>
                </a:rPr>
                <a:t>software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</p:txBody>
        </p:sp>
        <p:sp>
          <p:nvSpPr>
            <p:cNvPr id="38" name="Rectangle 58"/>
            <p:cNvSpPr>
              <a:spLocks noChangeAspect="1" noChangeArrowheads="1"/>
            </p:cNvSpPr>
            <p:nvPr/>
          </p:nvSpPr>
          <p:spPr bwMode="auto">
            <a:xfrm>
              <a:off x="3687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Customer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  <a:p>
              <a:r>
                <a:rPr lang="en-US" sz="1400" i="0" dirty="0">
                  <a:latin typeface="+mn-lt"/>
                </a:rPr>
                <a:t>specification</a:t>
              </a:r>
            </a:p>
          </p:txBody>
        </p:sp>
        <p:sp>
          <p:nvSpPr>
            <p:cNvPr id="39" name="Rectangle 59"/>
            <p:cNvSpPr>
              <a:spLocks noChangeAspect="1" noChangeArrowheads="1"/>
            </p:cNvSpPr>
            <p:nvPr/>
          </p:nvSpPr>
          <p:spPr bwMode="auto">
            <a:xfrm>
              <a:off x="4418" y="966"/>
              <a:ext cx="79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User</a:t>
              </a:r>
            </a:p>
            <a:p>
              <a:r>
                <a:rPr lang="en-US" sz="1400" i="0" dirty="0">
                  <a:latin typeface="+mn-lt"/>
                </a:rPr>
                <a:t>environment</a:t>
              </a:r>
            </a:p>
          </p:txBody>
        </p:sp>
      </p:grp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3573463" y="5933938"/>
            <a:ext cx="164500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i="0" dirty="0">
                <a:latin typeface="Arial" pitchFamily="34" charset="0"/>
                <a:cs typeface="Times New Roman" pitchFamily="18" charset="0"/>
              </a:rPr>
              <a:t>[</a:t>
            </a:r>
            <a:r>
              <a:rPr lang="en-US" sz="1600" i="0" dirty="0" err="1">
                <a:latin typeface="Arial" pitchFamily="34" charset="0"/>
                <a:cs typeface="Times New Roman" pitchFamily="18" charset="0"/>
              </a:rPr>
              <a:t>Pfleeger</a:t>
            </a:r>
            <a:r>
              <a:rPr lang="en-US" sz="1600" i="0" dirty="0">
                <a:latin typeface="Arial" pitchFamily="34" charset="0"/>
                <a:cs typeface="Times New Roman" pitchFamily="18" charset="0"/>
              </a:rPr>
              <a:t> 2001]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Systemtest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Integriertes System</a:t>
            </a:r>
          </a:p>
          <a:p>
            <a:r>
              <a:rPr lang="de-DE" dirty="0" smtClean="0"/>
              <a:t>Testen der funktionalen Anforderungen</a:t>
            </a:r>
          </a:p>
          <a:p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 als Basis für die Testfallerstellung nehmen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Bug gefunden – und nun?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Bugtracker</a:t>
            </a:r>
            <a:r>
              <a:rPr lang="de-DE" dirty="0" smtClean="0"/>
              <a:t>: </a:t>
            </a:r>
            <a:r>
              <a:rPr lang="de-DE" dirty="0" smtClean="0">
                <a:hlinkClick r:id="rId2"/>
              </a:rPr>
              <a:t>https://trac.cs.upb.de/swtpra2012-XY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0483" y="1784927"/>
            <a:ext cx="6276373" cy="4785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Testwerkzeuge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Wir geben für das Praktikum folgende Werkzeuge vor:</a:t>
            </a:r>
          </a:p>
          <a:p>
            <a:endParaRPr lang="de-DE" dirty="0" smtClean="0"/>
          </a:p>
          <a:p>
            <a:r>
              <a:rPr lang="de-DE" dirty="0" err="1" smtClean="0"/>
              <a:t>JUnit</a:t>
            </a:r>
            <a:r>
              <a:rPr lang="de-DE" dirty="0" smtClean="0"/>
              <a:t> (http://www.junit.org/index.htm)</a:t>
            </a:r>
          </a:p>
          <a:p>
            <a:endParaRPr lang="de-DE" dirty="0" smtClean="0"/>
          </a:p>
          <a:p>
            <a:r>
              <a:rPr lang="de-DE" dirty="0" smtClean="0"/>
              <a:t>EMMA (http://emma.sourceforge.net/index.html): ein Open-</a:t>
            </a:r>
            <a:r>
              <a:rPr lang="de-DE" dirty="0" err="1" smtClean="0"/>
              <a:t>source</a:t>
            </a:r>
            <a:r>
              <a:rPr lang="de-DE" dirty="0" smtClean="0"/>
              <a:t> Testwerkzeug zur Messung von Anweisungsüberdeckungen. Bzw. </a:t>
            </a:r>
            <a:r>
              <a:rPr lang="de-DE" dirty="0" err="1" smtClean="0"/>
              <a:t>EclEmma</a:t>
            </a:r>
            <a:r>
              <a:rPr lang="de-DE" dirty="0" smtClean="0"/>
              <a:t> (http://www.eclemma.org/userdoc/index.html): Emma für </a:t>
            </a:r>
            <a:r>
              <a:rPr lang="de-DE" dirty="0" err="1" smtClean="0"/>
              <a:t>Eclipse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71438"/>
            <a:ext cx="8572500" cy="671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 (2)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Testen</a:t>
            </a:r>
            <a:r>
              <a:rPr lang="de-DE" dirty="0" smtClean="0"/>
              <a:t> befasst sich mit dem Auffinden, dass Fehler existieren.</a:t>
            </a:r>
          </a:p>
          <a:p>
            <a:r>
              <a:rPr lang="de-DE" u="sng" dirty="0" smtClean="0"/>
              <a:t>Debuggen</a:t>
            </a:r>
            <a:r>
              <a:rPr lang="de-DE" dirty="0" smtClean="0"/>
              <a:t> befasst sich damit zu finden, wo genau der Fehler enthalten ist (Code, Design, Anforderungen) und den Fehler zu beheben.</a:t>
            </a:r>
          </a:p>
          <a:p>
            <a:r>
              <a:rPr lang="de-DE" dirty="0" smtClean="0"/>
              <a:t>Auch wenn die besten Review-Methoden eingesetzt werden, ist Testen wichtig.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Grundlagen (3)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„A successful test in one that breaks the software.“ [McConnell 1993]</a:t>
            </a:r>
          </a:p>
          <a:p>
            <a:r>
              <a:rPr lang="de-DE" dirty="0" smtClean="0"/>
              <a:t>Ein guter Test findet also Fehler, die bisher unentdeckt waren.</a:t>
            </a:r>
          </a:p>
          <a:p>
            <a:r>
              <a:rPr lang="de-DE" dirty="0" smtClean="0"/>
              <a:t>Testen kann nicht die Abwesenheit von Fehlern zeigen!</a:t>
            </a:r>
          </a:p>
          <a:p>
            <a:r>
              <a:rPr lang="de-DE" dirty="0" smtClean="0"/>
              <a:t>Für komplexe Software ist vollständiges Testen nicht möglich.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Testtechniken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Statisch, d.h. Code wird nicht ausgeführt:</a:t>
            </a:r>
          </a:p>
          <a:p>
            <a:pPr lvl="1"/>
            <a:r>
              <a:rPr lang="de-DE" dirty="0" smtClean="0"/>
              <a:t>Code-Walkthrough</a:t>
            </a:r>
          </a:p>
          <a:p>
            <a:pPr lvl="1"/>
            <a:r>
              <a:rPr lang="de-DE" dirty="0" smtClean="0"/>
              <a:t>Review</a:t>
            </a:r>
          </a:p>
          <a:p>
            <a:r>
              <a:rPr lang="de-DE" dirty="0" smtClean="0"/>
              <a:t>Dynamisch, d.h. Code wird ausgeführt mit Testdaten:</a:t>
            </a:r>
          </a:p>
          <a:p>
            <a:pPr lvl="1"/>
            <a:r>
              <a:rPr lang="de-DE" dirty="0" smtClean="0"/>
              <a:t>Black-Box</a:t>
            </a:r>
          </a:p>
          <a:p>
            <a:pPr lvl="2"/>
            <a:r>
              <a:rPr lang="de-DE" dirty="0" smtClean="0"/>
              <a:t>Kein Einblick in Code</a:t>
            </a:r>
          </a:p>
          <a:p>
            <a:pPr lvl="2"/>
            <a:r>
              <a:rPr lang="de-DE" dirty="0" smtClean="0"/>
              <a:t>Testfälle werden anhand von Spezifikationen und Schnittstellen erstellt</a:t>
            </a:r>
          </a:p>
          <a:p>
            <a:pPr lvl="1"/>
            <a:r>
              <a:rPr lang="de-DE" dirty="0" smtClean="0"/>
              <a:t>White-Box</a:t>
            </a:r>
          </a:p>
          <a:p>
            <a:pPr lvl="2"/>
            <a:r>
              <a:rPr lang="de-DE" dirty="0" smtClean="0"/>
              <a:t>Analyse des Codes, um Testfälle zu erstellen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Testschritte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825501" y="1271588"/>
            <a:ext cx="7446963" cy="4830764"/>
            <a:chOff x="575" y="897"/>
            <a:chExt cx="4691" cy="3043"/>
          </a:xfrm>
        </p:grpSpPr>
        <p:grpSp>
          <p:nvGrpSpPr>
            <p:cNvPr id="8" name="Group 4"/>
            <p:cNvGrpSpPr>
              <a:grpSpLocks noChangeAspect="1"/>
            </p:cNvGrpSpPr>
            <p:nvPr/>
          </p:nvGrpSpPr>
          <p:grpSpPr bwMode="auto">
            <a:xfrm>
              <a:off x="942" y="997"/>
              <a:ext cx="424" cy="2590"/>
              <a:chOff x="407" y="441"/>
              <a:chExt cx="530" cy="3240"/>
            </a:xfrm>
          </p:grpSpPr>
          <p:grpSp>
            <p:nvGrpSpPr>
              <p:cNvPr id="55" name="Group 5"/>
              <p:cNvGrpSpPr>
                <a:grpSpLocks noChangeAspect="1"/>
              </p:cNvGrpSpPr>
              <p:nvPr/>
            </p:nvGrpSpPr>
            <p:grpSpPr bwMode="auto">
              <a:xfrm>
                <a:off x="407" y="441"/>
                <a:ext cx="530" cy="408"/>
                <a:chOff x="407" y="441"/>
                <a:chExt cx="530" cy="408"/>
              </a:xfrm>
            </p:grpSpPr>
            <p:sp>
              <p:nvSpPr>
                <p:cNvPr id="62" name="Rectangle 6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454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63" name="Rectangle 7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441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56" name="Group 8"/>
              <p:cNvGrpSpPr>
                <a:grpSpLocks noChangeAspect="1"/>
              </p:cNvGrpSpPr>
              <p:nvPr/>
            </p:nvGrpSpPr>
            <p:grpSpPr bwMode="auto">
              <a:xfrm>
                <a:off x="407" y="1354"/>
                <a:ext cx="530" cy="407"/>
                <a:chOff x="407" y="1354"/>
                <a:chExt cx="530" cy="407"/>
              </a:xfrm>
            </p:grpSpPr>
            <p:sp>
              <p:nvSpPr>
                <p:cNvPr id="60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1366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61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1354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57" name="Group 11"/>
              <p:cNvGrpSpPr>
                <a:grpSpLocks noChangeAspect="1"/>
              </p:cNvGrpSpPr>
              <p:nvPr/>
            </p:nvGrpSpPr>
            <p:grpSpPr bwMode="auto">
              <a:xfrm>
                <a:off x="407" y="3275"/>
                <a:ext cx="530" cy="406"/>
                <a:chOff x="407" y="3275"/>
                <a:chExt cx="530" cy="406"/>
              </a:xfrm>
            </p:grpSpPr>
            <p:sp>
              <p:nvSpPr>
                <p:cNvPr id="58" name="Rectangl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407" y="3286"/>
                  <a:ext cx="530" cy="395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59" name="Rectangl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480" y="3275"/>
                  <a:ext cx="377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Unit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</p:grpSp>
        <p:grpSp>
          <p:nvGrpSpPr>
            <p:cNvPr id="9" name="Group 14"/>
            <p:cNvGrpSpPr>
              <a:grpSpLocks noChangeAspect="1"/>
            </p:cNvGrpSpPr>
            <p:nvPr/>
          </p:nvGrpSpPr>
          <p:grpSpPr bwMode="auto">
            <a:xfrm>
              <a:off x="1520" y="2235"/>
              <a:ext cx="3746" cy="418"/>
              <a:chOff x="1130" y="1989"/>
              <a:chExt cx="4681" cy="523"/>
            </a:xfrm>
          </p:grpSpPr>
          <p:grpSp>
            <p:nvGrpSpPr>
              <p:cNvPr id="40" name="Group 15"/>
              <p:cNvGrpSpPr>
                <a:grpSpLocks noChangeAspect="1"/>
              </p:cNvGrpSpPr>
              <p:nvPr/>
            </p:nvGrpSpPr>
            <p:grpSpPr bwMode="auto">
              <a:xfrm>
                <a:off x="1130" y="1989"/>
                <a:ext cx="830" cy="523"/>
                <a:chOff x="1130" y="1989"/>
                <a:chExt cx="830" cy="523"/>
              </a:xfrm>
            </p:grpSpPr>
            <p:sp>
              <p:nvSpPr>
                <p:cNvPr id="53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116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54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1130" y="2053"/>
                  <a:ext cx="830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Integration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1" name="Group 18"/>
              <p:cNvGrpSpPr>
                <a:grpSpLocks noChangeAspect="1"/>
              </p:cNvGrpSpPr>
              <p:nvPr/>
            </p:nvGrpSpPr>
            <p:grpSpPr bwMode="auto">
              <a:xfrm>
                <a:off x="2123" y="1989"/>
                <a:ext cx="698" cy="523"/>
                <a:chOff x="2123" y="1989"/>
                <a:chExt cx="698" cy="523"/>
              </a:xfrm>
            </p:grpSpPr>
            <p:sp>
              <p:nvSpPr>
                <p:cNvPr id="51" name="Rectangle 19"/>
                <p:cNvSpPr>
                  <a:spLocks noChangeAspect="1" noChangeArrowheads="1"/>
                </p:cNvSpPr>
                <p:nvPr/>
              </p:nvSpPr>
              <p:spPr bwMode="auto">
                <a:xfrm>
                  <a:off x="212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52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2153" y="2053"/>
                  <a:ext cx="606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 smtClean="0">
                      <a:latin typeface="+mn-lt"/>
                    </a:rPr>
                    <a:t>System</a:t>
                  </a:r>
                  <a:endParaRPr lang="en-US" sz="1400" i="0" dirty="0">
                    <a:latin typeface="+mn-lt"/>
                  </a:endParaRP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2" name="Group 21"/>
              <p:cNvGrpSpPr>
                <a:grpSpLocks noChangeAspect="1"/>
              </p:cNvGrpSpPr>
              <p:nvPr/>
            </p:nvGrpSpPr>
            <p:grpSpPr bwMode="auto">
              <a:xfrm>
                <a:off x="2984" y="1989"/>
                <a:ext cx="966" cy="523"/>
                <a:chOff x="2984" y="1989"/>
                <a:chExt cx="966" cy="523"/>
              </a:xfrm>
            </p:grpSpPr>
            <p:sp>
              <p:nvSpPr>
                <p:cNvPr id="49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308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50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2984" y="2053"/>
                  <a:ext cx="966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Performance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3" name="Group 24"/>
              <p:cNvGrpSpPr>
                <a:grpSpLocks noChangeAspect="1"/>
              </p:cNvGrpSpPr>
              <p:nvPr/>
            </p:nvGrpSpPr>
            <p:grpSpPr bwMode="auto">
              <a:xfrm>
                <a:off x="3978" y="1989"/>
                <a:ext cx="893" cy="523"/>
                <a:chOff x="3978" y="1989"/>
                <a:chExt cx="893" cy="523"/>
              </a:xfrm>
            </p:grpSpPr>
            <p:sp>
              <p:nvSpPr>
                <p:cNvPr id="47" name="Rectangle 25"/>
                <p:cNvSpPr>
                  <a:spLocks noChangeAspect="1" noChangeArrowheads="1"/>
                </p:cNvSpPr>
                <p:nvPr/>
              </p:nvSpPr>
              <p:spPr bwMode="auto">
                <a:xfrm>
                  <a:off x="404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48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3978" y="2053"/>
                  <a:ext cx="893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Acceptance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  <p:grpSp>
            <p:nvGrpSpPr>
              <p:cNvPr id="44" name="Group 27"/>
              <p:cNvGrpSpPr>
                <a:grpSpLocks noChangeAspect="1"/>
              </p:cNvGrpSpPr>
              <p:nvPr/>
            </p:nvGrpSpPr>
            <p:grpSpPr bwMode="auto">
              <a:xfrm>
                <a:off x="4966" y="1989"/>
                <a:ext cx="845" cy="523"/>
                <a:chOff x="4966" y="1989"/>
                <a:chExt cx="845" cy="523"/>
              </a:xfrm>
            </p:grpSpPr>
            <p:sp>
              <p:nvSpPr>
                <p:cNvPr id="45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5003" y="1989"/>
                  <a:ext cx="698" cy="523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 anchor="ctr"/>
                <a:lstStyle/>
                <a:p>
                  <a:endParaRPr lang="de-DE" i="0" dirty="0"/>
                </a:p>
              </p:txBody>
            </p:sp>
            <p:sp>
              <p:nvSpPr>
                <p:cNvPr id="46" name="Rectangle 29"/>
                <p:cNvSpPr>
                  <a:spLocks noChangeAspect="1" noChangeArrowheads="1"/>
                </p:cNvSpPr>
                <p:nvPr/>
              </p:nvSpPr>
              <p:spPr bwMode="auto">
                <a:xfrm>
                  <a:off x="4966" y="2053"/>
                  <a:ext cx="845" cy="3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5088" tIns="31750" rIns="65088" bIns="31750">
                  <a:spAutoFit/>
                </a:bodyPr>
                <a:lstStyle/>
                <a:p>
                  <a:pPr defTabSz="447675"/>
                  <a:r>
                    <a:rPr lang="en-US" sz="1400" i="0" dirty="0">
                      <a:latin typeface="+mn-lt"/>
                    </a:rPr>
                    <a:t>Installation</a:t>
                  </a:r>
                </a:p>
                <a:p>
                  <a:pPr defTabSz="447675"/>
                  <a:r>
                    <a:rPr lang="en-US" sz="1400" i="0" dirty="0">
                      <a:latin typeface="+mn-lt"/>
                    </a:rPr>
                    <a:t>test</a:t>
                  </a:r>
                </a:p>
              </p:txBody>
            </p:sp>
          </p:grpSp>
        </p:grpSp>
        <p:sp>
          <p:nvSpPr>
            <p:cNvPr id="10" name="Line 30"/>
            <p:cNvSpPr>
              <a:spLocks noChangeAspect="1" noChangeShapeType="1"/>
            </p:cNvSpPr>
            <p:nvPr/>
          </p:nvSpPr>
          <p:spPr bwMode="auto">
            <a:xfrm>
              <a:off x="1384" y="1911"/>
              <a:ext cx="154" cy="5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1" name="Line 31"/>
            <p:cNvSpPr>
              <a:spLocks noChangeAspect="1" noChangeShapeType="1"/>
            </p:cNvSpPr>
            <p:nvPr/>
          </p:nvSpPr>
          <p:spPr bwMode="auto">
            <a:xfrm>
              <a:off x="1384" y="1143"/>
              <a:ext cx="154" cy="11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2" name="Line 32"/>
            <p:cNvSpPr>
              <a:spLocks noChangeAspect="1" noChangeShapeType="1"/>
            </p:cNvSpPr>
            <p:nvPr/>
          </p:nvSpPr>
          <p:spPr bwMode="auto">
            <a:xfrm flipV="1">
              <a:off x="1384" y="2525"/>
              <a:ext cx="154" cy="9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3" name="Line 33"/>
            <p:cNvSpPr>
              <a:spLocks noChangeAspect="1" noChangeShapeType="1"/>
            </p:cNvSpPr>
            <p:nvPr/>
          </p:nvSpPr>
          <p:spPr bwMode="auto">
            <a:xfrm>
              <a:off x="2114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4" name="Line 34"/>
            <p:cNvSpPr>
              <a:spLocks noChangeAspect="1" noChangeShapeType="1"/>
            </p:cNvSpPr>
            <p:nvPr/>
          </p:nvSpPr>
          <p:spPr bwMode="auto">
            <a:xfrm>
              <a:off x="2882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5" name="Line 35"/>
            <p:cNvSpPr>
              <a:spLocks noChangeAspect="1" noChangeShapeType="1"/>
            </p:cNvSpPr>
            <p:nvPr/>
          </p:nvSpPr>
          <p:spPr bwMode="auto">
            <a:xfrm>
              <a:off x="3650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6" name="Line 36"/>
            <p:cNvSpPr>
              <a:spLocks noChangeAspect="1" noChangeShapeType="1"/>
            </p:cNvSpPr>
            <p:nvPr/>
          </p:nvSpPr>
          <p:spPr bwMode="auto">
            <a:xfrm>
              <a:off x="4418" y="2449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7" name="Line 37"/>
            <p:cNvSpPr>
              <a:spLocks noChangeAspect="1" noChangeShapeType="1"/>
            </p:cNvSpPr>
            <p:nvPr/>
          </p:nvSpPr>
          <p:spPr bwMode="auto">
            <a:xfrm>
              <a:off x="4841" y="1335"/>
              <a:ext cx="0" cy="8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8" name="Line 38"/>
            <p:cNvSpPr>
              <a:spLocks noChangeAspect="1" noChangeShapeType="1"/>
            </p:cNvSpPr>
            <p:nvPr/>
          </p:nvSpPr>
          <p:spPr bwMode="auto">
            <a:xfrm>
              <a:off x="4073" y="1489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19" name="Line 39"/>
            <p:cNvSpPr>
              <a:spLocks noChangeAspect="1" noChangeShapeType="1"/>
            </p:cNvSpPr>
            <p:nvPr/>
          </p:nvSpPr>
          <p:spPr bwMode="auto">
            <a:xfrm>
              <a:off x="3360" y="1488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0" name="Line 40"/>
            <p:cNvSpPr>
              <a:spLocks noChangeAspect="1" noChangeShapeType="1"/>
            </p:cNvSpPr>
            <p:nvPr/>
          </p:nvSpPr>
          <p:spPr bwMode="auto">
            <a:xfrm>
              <a:off x="2575" y="1489"/>
              <a:ext cx="0" cy="7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1" name="Line 41"/>
            <p:cNvSpPr>
              <a:spLocks noChangeAspect="1" noChangeShapeType="1"/>
            </p:cNvSpPr>
            <p:nvPr/>
          </p:nvSpPr>
          <p:spPr bwMode="auto">
            <a:xfrm>
              <a:off x="1845" y="1335"/>
              <a:ext cx="0" cy="9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2" name="Line 42"/>
            <p:cNvSpPr>
              <a:spLocks noChangeAspect="1" noChangeShapeType="1"/>
            </p:cNvSpPr>
            <p:nvPr/>
          </p:nvSpPr>
          <p:spPr bwMode="auto">
            <a:xfrm>
              <a:off x="4841" y="2679"/>
              <a:ext cx="0" cy="7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3" name="Rectangle 43"/>
            <p:cNvSpPr>
              <a:spLocks noChangeAspect="1" noChangeArrowheads="1"/>
            </p:cNvSpPr>
            <p:nvPr/>
          </p:nvSpPr>
          <p:spPr bwMode="auto">
            <a:xfrm rot="16200000">
              <a:off x="329" y="1143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+mn-lt"/>
                </a:rPr>
                <a:t>Unit code</a:t>
              </a:r>
            </a:p>
          </p:txBody>
        </p:sp>
        <p:sp>
          <p:nvSpPr>
            <p:cNvPr id="24" name="Rectangle 44"/>
            <p:cNvSpPr>
              <a:spLocks noChangeAspect="1" noChangeArrowheads="1"/>
            </p:cNvSpPr>
            <p:nvPr/>
          </p:nvSpPr>
          <p:spPr bwMode="auto">
            <a:xfrm rot="16200000">
              <a:off x="329" y="1863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+mn-lt"/>
                </a:rPr>
                <a:t>Unit code</a:t>
              </a:r>
            </a:p>
          </p:txBody>
        </p:sp>
        <p:sp>
          <p:nvSpPr>
            <p:cNvPr id="25" name="Rectangle 45"/>
            <p:cNvSpPr>
              <a:spLocks noChangeAspect="1" noChangeArrowheads="1"/>
            </p:cNvSpPr>
            <p:nvPr/>
          </p:nvSpPr>
          <p:spPr bwMode="auto">
            <a:xfrm rot="16200000">
              <a:off x="375" y="3480"/>
              <a:ext cx="70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+mn-lt"/>
                </a:rPr>
                <a:t>Unit code</a:t>
              </a:r>
            </a:p>
          </p:txBody>
        </p:sp>
        <p:sp>
          <p:nvSpPr>
            <p:cNvPr id="26" name="Line 46"/>
            <p:cNvSpPr>
              <a:spLocks noChangeAspect="1" noChangeShapeType="1"/>
            </p:cNvSpPr>
            <p:nvPr/>
          </p:nvSpPr>
          <p:spPr bwMode="auto">
            <a:xfrm>
              <a:off x="808" y="1911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7" name="Line 47"/>
            <p:cNvSpPr>
              <a:spLocks noChangeAspect="1" noChangeShapeType="1"/>
            </p:cNvSpPr>
            <p:nvPr/>
          </p:nvSpPr>
          <p:spPr bwMode="auto">
            <a:xfrm>
              <a:off x="808" y="3447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8" name="Line 48"/>
            <p:cNvSpPr>
              <a:spLocks noChangeAspect="1" noChangeShapeType="1"/>
            </p:cNvSpPr>
            <p:nvPr/>
          </p:nvSpPr>
          <p:spPr bwMode="auto">
            <a:xfrm>
              <a:off x="808" y="1182"/>
              <a:ext cx="1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de-DE" i="0" dirty="0"/>
            </a:p>
          </p:txBody>
        </p:sp>
        <p:sp>
          <p:nvSpPr>
            <p:cNvPr id="29" name="Rectangle 49"/>
            <p:cNvSpPr>
              <a:spLocks noChangeAspect="1" noChangeArrowheads="1"/>
            </p:cNvSpPr>
            <p:nvPr/>
          </p:nvSpPr>
          <p:spPr bwMode="auto">
            <a:xfrm>
              <a:off x="1069" y="2157"/>
              <a:ext cx="15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600" i="0" dirty="0">
                  <a:latin typeface="DawnCastle" charset="0"/>
                </a:rPr>
                <a:t>.</a:t>
              </a:r>
            </a:p>
            <a:p>
              <a:pPr algn="l"/>
              <a:r>
                <a:rPr lang="en-US" sz="1600" i="0" dirty="0">
                  <a:latin typeface="DawnCastle" charset="0"/>
                </a:rPr>
                <a:t>.</a:t>
              </a:r>
            </a:p>
            <a:p>
              <a:pPr algn="l"/>
              <a:r>
                <a:rPr lang="en-US" sz="1600" i="0" dirty="0">
                  <a:latin typeface="DawnCastle" charset="0"/>
                </a:rPr>
                <a:t>.</a:t>
              </a:r>
            </a:p>
          </p:txBody>
        </p:sp>
        <p:sp>
          <p:nvSpPr>
            <p:cNvPr id="30" name="Rectangle 50"/>
            <p:cNvSpPr>
              <a:spLocks noChangeAspect="1" noChangeArrowheads="1"/>
            </p:cNvSpPr>
            <p:nvPr/>
          </p:nvSpPr>
          <p:spPr bwMode="auto">
            <a:xfrm>
              <a:off x="1873" y="2771"/>
              <a:ext cx="74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 dirty="0">
                  <a:latin typeface="DawnCastle" charset="0"/>
                </a:rPr>
                <a:t>Integrated</a:t>
              </a:r>
            </a:p>
            <a:p>
              <a:r>
                <a:rPr lang="en-US" sz="1600" i="0" dirty="0">
                  <a:latin typeface="DawnCastle" charset="0"/>
                </a:rPr>
                <a:t>modules</a:t>
              </a:r>
            </a:p>
          </p:txBody>
        </p:sp>
        <p:sp>
          <p:nvSpPr>
            <p:cNvPr id="31" name="Rectangle 51"/>
            <p:cNvSpPr>
              <a:spLocks noChangeAspect="1" noChangeArrowheads="1"/>
            </p:cNvSpPr>
            <p:nvPr/>
          </p:nvSpPr>
          <p:spPr bwMode="auto">
            <a:xfrm>
              <a:off x="2628" y="2771"/>
              <a:ext cx="856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 dirty="0">
                  <a:latin typeface="DawnCastle" charset="0"/>
                </a:rPr>
                <a:t>Functioning</a:t>
              </a:r>
            </a:p>
            <a:p>
              <a:r>
                <a:rPr lang="en-US" sz="1600" i="0" dirty="0">
                  <a:latin typeface="DawnCastle" charset="0"/>
                </a:rPr>
                <a:t>system</a:t>
              </a:r>
            </a:p>
          </p:txBody>
        </p:sp>
        <p:sp>
          <p:nvSpPr>
            <p:cNvPr id="32" name="Rectangle 52"/>
            <p:cNvSpPr>
              <a:spLocks noChangeAspect="1" noChangeArrowheads="1"/>
            </p:cNvSpPr>
            <p:nvPr/>
          </p:nvSpPr>
          <p:spPr bwMode="auto">
            <a:xfrm>
              <a:off x="3450" y="2771"/>
              <a:ext cx="678" cy="5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 dirty="0">
                  <a:latin typeface="DawnCastle" charset="0"/>
                </a:rPr>
                <a:t>Verified,</a:t>
              </a:r>
            </a:p>
            <a:p>
              <a:r>
                <a:rPr lang="en-US" sz="1600" i="0" dirty="0">
                  <a:latin typeface="DawnCastle" charset="0"/>
                </a:rPr>
                <a:t>validated</a:t>
              </a:r>
            </a:p>
            <a:p>
              <a:r>
                <a:rPr lang="en-US" sz="1600" i="0" dirty="0">
                  <a:latin typeface="DawnCastle" charset="0"/>
                </a:rPr>
                <a:t>software</a:t>
              </a:r>
            </a:p>
          </p:txBody>
        </p:sp>
        <p:sp>
          <p:nvSpPr>
            <p:cNvPr id="33" name="Rectangle 53"/>
            <p:cNvSpPr>
              <a:spLocks noChangeAspect="1" noChangeArrowheads="1"/>
            </p:cNvSpPr>
            <p:nvPr/>
          </p:nvSpPr>
          <p:spPr bwMode="auto">
            <a:xfrm>
              <a:off x="4173" y="2771"/>
              <a:ext cx="698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 dirty="0">
                  <a:latin typeface="DawnCastle" charset="0"/>
                </a:rPr>
                <a:t>Accepted</a:t>
              </a:r>
            </a:p>
            <a:p>
              <a:r>
                <a:rPr lang="en-US" sz="1600" i="0" dirty="0">
                  <a:latin typeface="DawnCastle" charset="0"/>
                </a:rPr>
                <a:t>system</a:t>
              </a:r>
            </a:p>
          </p:txBody>
        </p:sp>
        <p:sp>
          <p:nvSpPr>
            <p:cNvPr id="34" name="Rectangle 54"/>
            <p:cNvSpPr>
              <a:spLocks noChangeAspect="1" noChangeArrowheads="1"/>
            </p:cNvSpPr>
            <p:nvPr/>
          </p:nvSpPr>
          <p:spPr bwMode="auto">
            <a:xfrm>
              <a:off x="4512" y="3394"/>
              <a:ext cx="6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i="0" dirty="0">
                  <a:latin typeface="DawnCastle" charset="0"/>
                </a:rPr>
                <a:t>SYSTEM</a:t>
              </a:r>
            </a:p>
            <a:p>
              <a:r>
                <a:rPr lang="en-US" sz="1600" i="0" dirty="0">
                  <a:latin typeface="DawnCastle" charset="0"/>
                </a:rPr>
                <a:t>IN USE!</a:t>
              </a:r>
            </a:p>
          </p:txBody>
        </p:sp>
        <p:sp>
          <p:nvSpPr>
            <p:cNvPr id="35" name="Rectangle 55"/>
            <p:cNvSpPr>
              <a:spLocks noChangeAspect="1" noChangeArrowheads="1"/>
            </p:cNvSpPr>
            <p:nvPr/>
          </p:nvSpPr>
          <p:spPr bwMode="auto">
            <a:xfrm>
              <a:off x="1458" y="960"/>
              <a:ext cx="867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Design</a:t>
              </a:r>
            </a:p>
            <a:p>
              <a:r>
                <a:rPr lang="en-US" sz="1400" i="0" dirty="0">
                  <a:latin typeface="+mn-lt"/>
                </a:rPr>
                <a:t>specifications</a:t>
              </a:r>
            </a:p>
          </p:txBody>
        </p:sp>
        <p:sp>
          <p:nvSpPr>
            <p:cNvPr id="36" name="Rectangle 56"/>
            <p:cNvSpPr>
              <a:spLocks noChangeAspect="1" noChangeArrowheads="1"/>
            </p:cNvSpPr>
            <p:nvPr/>
          </p:nvSpPr>
          <p:spPr bwMode="auto">
            <a:xfrm>
              <a:off x="2230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System</a:t>
              </a:r>
            </a:p>
            <a:p>
              <a:r>
                <a:rPr lang="en-US" sz="1400" i="0" dirty="0">
                  <a:latin typeface="+mn-lt"/>
                </a:rPr>
                <a:t>functional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</p:txBody>
        </p:sp>
        <p:sp>
          <p:nvSpPr>
            <p:cNvPr id="37" name="Rectangle 57"/>
            <p:cNvSpPr>
              <a:spLocks noChangeAspect="1" noChangeArrowheads="1"/>
            </p:cNvSpPr>
            <p:nvPr/>
          </p:nvSpPr>
          <p:spPr bwMode="auto">
            <a:xfrm>
              <a:off x="2957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Other</a:t>
              </a:r>
            </a:p>
            <a:p>
              <a:r>
                <a:rPr lang="en-US" sz="1400" i="0" dirty="0">
                  <a:latin typeface="+mn-lt"/>
                </a:rPr>
                <a:t>software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</p:txBody>
        </p:sp>
        <p:sp>
          <p:nvSpPr>
            <p:cNvPr id="38" name="Rectangle 58"/>
            <p:cNvSpPr>
              <a:spLocks noChangeAspect="1" noChangeArrowheads="1"/>
            </p:cNvSpPr>
            <p:nvPr/>
          </p:nvSpPr>
          <p:spPr bwMode="auto">
            <a:xfrm>
              <a:off x="3687" y="966"/>
              <a:ext cx="832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Customer</a:t>
              </a:r>
            </a:p>
            <a:p>
              <a:r>
                <a:rPr lang="en-US" sz="1400" i="0" dirty="0">
                  <a:latin typeface="+mn-lt"/>
                </a:rPr>
                <a:t>requirements</a:t>
              </a:r>
            </a:p>
            <a:p>
              <a:r>
                <a:rPr lang="en-US" sz="1400" i="0" dirty="0">
                  <a:latin typeface="+mn-lt"/>
                </a:rPr>
                <a:t>specification</a:t>
              </a:r>
            </a:p>
          </p:txBody>
        </p:sp>
        <p:sp>
          <p:nvSpPr>
            <p:cNvPr id="39" name="Rectangle 59"/>
            <p:cNvSpPr>
              <a:spLocks noChangeAspect="1" noChangeArrowheads="1"/>
            </p:cNvSpPr>
            <p:nvPr/>
          </p:nvSpPr>
          <p:spPr bwMode="auto">
            <a:xfrm>
              <a:off x="4418" y="966"/>
              <a:ext cx="79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i="0" dirty="0">
                  <a:latin typeface="+mn-lt"/>
                </a:rPr>
                <a:t>User</a:t>
              </a:r>
            </a:p>
            <a:p>
              <a:r>
                <a:rPr lang="en-US" sz="1400" i="0" dirty="0">
                  <a:latin typeface="+mn-lt"/>
                </a:rPr>
                <a:t>environment</a:t>
              </a:r>
            </a:p>
          </p:txBody>
        </p:sp>
      </p:grpSp>
      <p:sp>
        <p:nvSpPr>
          <p:cNvPr id="64" name="Rectangle 60"/>
          <p:cNvSpPr>
            <a:spLocks noChangeArrowheads="1"/>
          </p:cNvSpPr>
          <p:nvPr/>
        </p:nvSpPr>
        <p:spPr bwMode="auto">
          <a:xfrm>
            <a:off x="3573463" y="5933938"/>
            <a:ext cx="164500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 eaLnBrk="1" hangingPunct="1"/>
            <a:r>
              <a:rPr lang="en-US" sz="1600" i="0" dirty="0">
                <a:latin typeface="Arial" pitchFamily="34" charset="0"/>
                <a:cs typeface="Times New Roman" pitchFamily="18" charset="0"/>
              </a:rPr>
              <a:t>[Pfleeger 2001]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Unit-Tests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Unit-Test testet eine individuelle Programmeinheit auf korrektes Verhalten.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Was ist eine Unit?</a:t>
            </a:r>
          </a:p>
          <a:p>
            <a:pPr lvl="1"/>
            <a:r>
              <a:rPr lang="de-DE" dirty="0" smtClean="0"/>
              <a:t>„Kleinste kompilierbare Einheit“</a:t>
            </a:r>
          </a:p>
          <a:p>
            <a:pPr lvl="1"/>
            <a:r>
              <a:rPr lang="de-DE" dirty="0" smtClean="0"/>
              <a:t>„Stand alone procedure of function“</a:t>
            </a:r>
          </a:p>
          <a:p>
            <a:pPr lvl="1"/>
            <a:r>
              <a:rPr lang="de-DE" dirty="0" smtClean="0"/>
              <a:t>„Kann von einer einzelnen Person implementiert werden“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Unit-Tests werden typischerweise vom Entwickler selbst ausgeführt.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Unit-Testplan am Beispiel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Unit zur Errechnung des größten gemeinsamen Teilers (GGT) zweier Integer-Zahlen (nicht beide 0)</a:t>
            </a:r>
          </a:p>
          <a:p>
            <a:pPr lvl="1"/>
            <a:r>
              <a:rPr lang="de-DE" dirty="0" smtClean="0"/>
              <a:t>GGT(a,b) = c</a:t>
            </a:r>
          </a:p>
          <a:p>
            <a:pPr lvl="2"/>
            <a:r>
              <a:rPr lang="de-DE" dirty="0" smtClean="0"/>
              <a:t>c ist ein positiver Integer-Wert</a:t>
            </a:r>
          </a:p>
          <a:p>
            <a:pPr lvl="2"/>
            <a:r>
              <a:rPr lang="de-DE" dirty="0" smtClean="0"/>
              <a:t>c ist gemeinsamer Teiler von a und b</a:t>
            </a:r>
          </a:p>
          <a:p>
            <a:pPr lvl="2"/>
            <a:r>
              <a:rPr lang="de-DE" dirty="0" smtClean="0"/>
              <a:t>c ist größer als alle gemeinsamen Teiler von a und b</a:t>
            </a:r>
          </a:p>
          <a:p>
            <a:pPr lvl="2"/>
            <a:endParaRPr lang="de-DE" dirty="0" smtClean="0"/>
          </a:p>
          <a:p>
            <a:r>
              <a:rPr lang="de-DE" dirty="0" smtClean="0"/>
              <a:t>Beispiele:</a:t>
            </a:r>
          </a:p>
          <a:p>
            <a:pPr lvl="1"/>
            <a:r>
              <a:rPr lang="de-DE" dirty="0" smtClean="0"/>
              <a:t>GGT(45,27) = 9</a:t>
            </a:r>
          </a:p>
          <a:p>
            <a:pPr lvl="1"/>
            <a:r>
              <a:rPr lang="de-DE" dirty="0" smtClean="0"/>
              <a:t>GGT(7, 13) = 1</a:t>
            </a:r>
          </a:p>
          <a:p>
            <a:pPr lvl="1"/>
            <a:r>
              <a:rPr lang="de-DE" dirty="0" smtClean="0"/>
              <a:t>GGT(-12, 15) = 3</a:t>
            </a:r>
          </a:p>
          <a:p>
            <a:pPr lvl="1"/>
            <a:r>
              <a:rPr lang="de-DE" dirty="0" smtClean="0"/>
              <a:t>GGT(13, 0) = 13</a:t>
            </a:r>
          </a:p>
          <a:p>
            <a:pPr lvl="1"/>
            <a:r>
              <a:rPr lang="de-DE" dirty="0" smtClean="0"/>
              <a:t>GGT(0,0) nicht definiert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Unit-Testplan GGT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Finden der Testfälle: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DE" dirty="0" smtClean="0"/>
              <a:t>Algorithmus schreiben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DE" dirty="0" smtClean="0"/>
              <a:t>Pfadgraph erstellen und mit Überdeckungskriterium analysieren (White-Box)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DE" dirty="0" smtClean="0"/>
              <a:t>Äquivalenzklassen bestimmen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DE" dirty="0" smtClean="0"/>
              <a:t>Grenzwerte bestimmen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DE" dirty="0" smtClean="0"/>
              <a:t>Testfälle auswählen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0F8DF4-F2B8-4182-B5A6-75713F7FC035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Software(technik)praktikum - Tutorial Testen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Stand: 2010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olienvorlage-FG-Softwaretechik - Deutsch">
  <a:themeElements>
    <a:clrScheme name="Vorlage-SFB 4. Berichtskolloquium-Raster_V1-2_DSt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rlage-SFB 4. Berichtskolloquium-Raster_V1-2_D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1" u="none" strike="noStrike" cap="none" normalizeH="0" baseline="0" smtClean="0">
            <a:ln>
              <a:noFill/>
            </a:ln>
            <a:solidFill>
              <a:srgbClr val="0768B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1" i="1" u="none" strike="noStrike" cap="none" normalizeH="0" baseline="0" smtClean="0">
            <a:ln>
              <a:noFill/>
            </a:ln>
            <a:solidFill>
              <a:srgbClr val="0768B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-SFB 4. Berichtskolloquium-Raster_V1-2_D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-SFB 4. Berichtskolloquium-Raster_V1-2_D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-SFB 4. Berichtskolloquium-Raster_V1-2_D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-SFB 4. Berichtskolloquium-Raster_V1-2_D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-SFB 4. Berichtskolloquium-Raster_V1-2_D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-SFB 4. Berichtskolloquium-Raster_V1-2_D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-SFB 4. Berichtskolloquium-Raster_V1-2_DS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Folienvorlage-FG-Softwaretechik - Deutsch</Template>
  <TotalTime>0</TotalTime>
  <Words>1401</Words>
  <Application>Microsoft Macintosh PowerPoint</Application>
  <PresentationFormat>Bildschirmpräsentation (4:3)</PresentationFormat>
  <Paragraphs>370</Paragraphs>
  <Slides>25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7" baseType="lpstr">
      <vt:lpstr>Folienvorlage-FG-Softwaretechik - Deutsch</vt:lpstr>
      <vt:lpstr>Document</vt:lpstr>
      <vt:lpstr>Testen</vt:lpstr>
      <vt:lpstr>Grundlagen (1)</vt:lpstr>
      <vt:lpstr>Grundlagen (2) </vt:lpstr>
      <vt:lpstr>Grundlagen (3)</vt:lpstr>
      <vt:lpstr>Testtechniken</vt:lpstr>
      <vt:lpstr>Testschritte</vt:lpstr>
      <vt:lpstr>Unit-Tests</vt:lpstr>
      <vt:lpstr>Unit-Testplan am Beispiel</vt:lpstr>
      <vt:lpstr>Unit-Testplan GGT</vt:lpstr>
      <vt:lpstr>Testfälle für GGT (1. Algorithmus) </vt:lpstr>
      <vt:lpstr>Testfälle für GGT (1. Graph)</vt:lpstr>
      <vt:lpstr>Testfälle für GGT (3. + 4.)</vt:lpstr>
      <vt:lpstr>Testfälle für GGT (5. Testfälle wählen)</vt:lpstr>
      <vt:lpstr>Testautomatisierung</vt:lpstr>
      <vt:lpstr>JUnit</vt:lpstr>
      <vt:lpstr>JUnit TestCase</vt:lpstr>
      <vt:lpstr>Asserts (Auszug)</vt:lpstr>
      <vt:lpstr>JUnit TestSuite</vt:lpstr>
      <vt:lpstr>JUnit Failure Trace</vt:lpstr>
      <vt:lpstr>Units mit Schnittstellen</vt:lpstr>
      <vt:lpstr>Testschritte</vt:lpstr>
      <vt:lpstr>Systemtest</vt:lpstr>
      <vt:lpstr>Bug gefunden – und nun?</vt:lpstr>
      <vt:lpstr>Testwerkzeuge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Testtechnicken</dc:title>
  <dc:subject>Folienvorlage Fachgebiet Softwaretechnik</dc:subject>
  <dc:creator>Renate Löffler</dc:creator>
  <cp:lastModifiedBy>Thomas Stütz</cp:lastModifiedBy>
  <cp:revision>53</cp:revision>
  <dcterms:created xsi:type="dcterms:W3CDTF">2010-04-20T17:06:04Z</dcterms:created>
  <dcterms:modified xsi:type="dcterms:W3CDTF">2014-05-25T22:08:30Z</dcterms:modified>
</cp:coreProperties>
</file>